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7" r:id="rId5"/>
  </p:sldMasterIdLst>
  <p:notesMasterIdLst>
    <p:notesMasterId r:id="rId22"/>
  </p:notesMasterIdLst>
  <p:handoutMasterIdLst>
    <p:handoutMasterId r:id="rId23"/>
  </p:handoutMasterIdLst>
  <p:sldIdLst>
    <p:sldId id="288" r:id="rId6"/>
    <p:sldId id="455" r:id="rId7"/>
    <p:sldId id="412" r:id="rId8"/>
    <p:sldId id="449" r:id="rId9"/>
    <p:sldId id="328" r:id="rId10"/>
    <p:sldId id="410" r:id="rId11"/>
    <p:sldId id="452" r:id="rId12"/>
    <p:sldId id="450" r:id="rId13"/>
    <p:sldId id="327" r:id="rId14"/>
    <p:sldId id="453" r:id="rId15"/>
    <p:sldId id="340" r:id="rId16"/>
    <p:sldId id="341" r:id="rId17"/>
    <p:sldId id="406" r:id="rId18"/>
    <p:sldId id="407" r:id="rId19"/>
    <p:sldId id="456" r:id="rId20"/>
    <p:sldId id="3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61" userDrawn="1">
          <p15:clr>
            <a:srgbClr val="A4A3A4"/>
          </p15:clr>
        </p15:guide>
        <p15:guide id="2" pos="279" userDrawn="1">
          <p15:clr>
            <a:srgbClr val="A4A3A4"/>
          </p15:clr>
        </p15:guide>
        <p15:guide id="3" pos="7333" userDrawn="1">
          <p15:clr>
            <a:srgbClr val="A4A3A4"/>
          </p15:clr>
        </p15:guide>
        <p15:guide id="4" orient="horz" pos="1003" userDrawn="1">
          <p15:clr>
            <a:srgbClr val="A4A3A4"/>
          </p15:clr>
        </p15:guide>
        <p15:guide id="5" orient="horz" pos="38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0E995-30D8-FE5D-0B09-6EE3390FB62F}" name="Crystal Pun" initials="CP" userId="S::Crystal.Pun@apra.gov.au::3271adbd-c1ee-4271-979c-9a429cfb96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072CE"/>
    <a:srgbClr val="212121"/>
    <a:srgbClr val="7FD2F0"/>
    <a:srgbClr val="012069"/>
    <a:srgbClr val="5B9BD5"/>
    <a:srgbClr val="F3E7EE"/>
    <a:srgbClr val="E7CEDE"/>
    <a:srgbClr val="DCB6CD"/>
    <a:srgbClr val="C48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9FA28-8E24-4309-834A-8E1D33192620}" v="303" dt="2024-01-30T04:27:35.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60165" autoAdjust="0"/>
  </p:normalViewPr>
  <p:slideViewPr>
    <p:cSldViewPr snapToGrid="0" snapToObjects="1">
      <p:cViewPr>
        <p:scale>
          <a:sx n="43" d="100"/>
          <a:sy n="43" d="100"/>
        </p:scale>
        <p:origin x="-126" y="-708"/>
      </p:cViewPr>
      <p:guideLst>
        <p:guide orient="horz" pos="1661"/>
        <p:guide orient="horz" pos="1003"/>
        <p:guide orient="horz" pos="3838"/>
        <p:guide pos="279"/>
        <p:guide pos="73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B89A3-F6C9-4688-AA1B-9723D27BC028}"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AU"/>
        </a:p>
      </dgm:t>
    </dgm:pt>
    <dgm:pt modelId="{547AC361-BE4E-443C-A621-24AC11CB4316}">
      <dgm:prSet phldrT="[Text]" custT="1"/>
      <dgm:spPr/>
      <dgm:t>
        <a:bodyPr/>
        <a:lstStyle/>
        <a:p>
          <a:r>
            <a:rPr lang="en-AU" sz="1600" dirty="0">
              <a:latin typeface="+mj-lt"/>
            </a:rPr>
            <a:t>Standardised housing risk-weights</a:t>
          </a:r>
        </a:p>
      </dgm:t>
    </dgm:pt>
    <dgm:pt modelId="{25231D60-E47E-437A-824C-CF7F07343ABF}" type="parTrans" cxnId="{39B9EB5D-23D8-492C-AF9D-0CA899EE761E}">
      <dgm:prSet/>
      <dgm:spPr/>
      <dgm:t>
        <a:bodyPr/>
        <a:lstStyle/>
        <a:p>
          <a:endParaRPr lang="en-AU" sz="1600"/>
        </a:p>
      </dgm:t>
    </dgm:pt>
    <dgm:pt modelId="{AC8F840E-E70A-43B6-9502-1648DA8353AA}" type="sibTrans" cxnId="{39B9EB5D-23D8-492C-AF9D-0CA899EE761E}">
      <dgm:prSet/>
      <dgm:spPr/>
      <dgm:t>
        <a:bodyPr/>
        <a:lstStyle/>
        <a:p>
          <a:endParaRPr lang="en-AU" sz="1600"/>
        </a:p>
      </dgm:t>
    </dgm:pt>
    <dgm:pt modelId="{48F70996-1CFA-4028-A4F2-A574A8A432F2}">
      <dgm:prSet phldrT="[Text]" custT="1"/>
      <dgm:spPr>
        <a:solidFill>
          <a:schemeClr val="accent2"/>
        </a:solidFill>
      </dgm:spPr>
      <dgm:t>
        <a:bodyPr/>
        <a:lstStyle/>
        <a:p>
          <a:r>
            <a:rPr lang="en-AU" sz="1600" dirty="0"/>
            <a:t>Standard loan</a:t>
          </a:r>
        </a:p>
      </dgm:t>
    </dgm:pt>
    <dgm:pt modelId="{7D7C5CC0-820C-48E8-BAC7-18DD81E6904C}" type="parTrans" cxnId="{0AEA6689-8667-497F-9A06-B20034BCAF1A}">
      <dgm:prSet/>
      <dgm:spPr/>
      <dgm:t>
        <a:bodyPr/>
        <a:lstStyle/>
        <a:p>
          <a:endParaRPr lang="en-AU" sz="1600"/>
        </a:p>
      </dgm:t>
    </dgm:pt>
    <dgm:pt modelId="{4523760C-2D1C-4C10-BCE7-87149A705C17}" type="sibTrans" cxnId="{0AEA6689-8667-497F-9A06-B20034BCAF1A}">
      <dgm:prSet/>
      <dgm:spPr/>
      <dgm:t>
        <a:bodyPr/>
        <a:lstStyle/>
        <a:p>
          <a:endParaRPr lang="en-AU" sz="1600"/>
        </a:p>
      </dgm:t>
    </dgm:pt>
    <dgm:pt modelId="{71B00697-3EF7-4E8F-8A2B-19AF2846A2FA}">
      <dgm:prSet phldrT="[Text]" custT="1"/>
      <dgm:spPr>
        <a:solidFill>
          <a:schemeClr val="accent6"/>
        </a:solidFill>
      </dgm:spPr>
      <dgm:t>
        <a:bodyPr/>
        <a:lstStyle/>
        <a:p>
          <a:r>
            <a:rPr lang="en-AU" sz="1600" dirty="0"/>
            <a:t>Non-standard loan</a:t>
          </a:r>
        </a:p>
      </dgm:t>
    </dgm:pt>
    <dgm:pt modelId="{58BE4E74-9B52-4E35-96F3-EE0B6B2AAA4B}" type="parTrans" cxnId="{5EDB3D4C-1B37-40FD-B464-B1855745666A}">
      <dgm:prSet/>
      <dgm:spPr/>
      <dgm:t>
        <a:bodyPr/>
        <a:lstStyle/>
        <a:p>
          <a:endParaRPr lang="en-AU" sz="1600"/>
        </a:p>
      </dgm:t>
    </dgm:pt>
    <dgm:pt modelId="{A7B7D74A-BB48-4DCA-BC7D-5422C8FDE2AC}" type="sibTrans" cxnId="{5EDB3D4C-1B37-40FD-B464-B1855745666A}">
      <dgm:prSet/>
      <dgm:spPr/>
      <dgm:t>
        <a:bodyPr/>
        <a:lstStyle/>
        <a:p>
          <a:endParaRPr lang="en-AU" sz="1600"/>
        </a:p>
      </dgm:t>
    </dgm:pt>
    <dgm:pt modelId="{54C8BF95-D1D6-4054-BED6-5CF5A987F3BA}">
      <dgm:prSet custT="1"/>
      <dgm:spPr>
        <a:solidFill>
          <a:schemeClr val="accent2"/>
        </a:solidFill>
      </dgm:spPr>
      <dgm:t>
        <a:bodyPr/>
        <a:lstStyle/>
        <a:p>
          <a:r>
            <a:rPr lang="en-AU" sz="1600" dirty="0"/>
            <a:t>Owner-occupied principal &amp; interest</a:t>
          </a:r>
        </a:p>
      </dgm:t>
    </dgm:pt>
    <dgm:pt modelId="{DDF7E387-B858-4285-8326-18E2FA0A91B1}" type="parTrans" cxnId="{0B6F1EEE-87F2-45B8-9299-1C60D7708B10}">
      <dgm:prSet/>
      <dgm:spPr/>
      <dgm:t>
        <a:bodyPr/>
        <a:lstStyle/>
        <a:p>
          <a:endParaRPr lang="en-AU" sz="1600"/>
        </a:p>
      </dgm:t>
    </dgm:pt>
    <dgm:pt modelId="{6FA8F568-2B6B-4E2E-B342-62FB3D6CA21D}" type="sibTrans" cxnId="{0B6F1EEE-87F2-45B8-9299-1C60D7708B10}">
      <dgm:prSet/>
      <dgm:spPr/>
      <dgm:t>
        <a:bodyPr/>
        <a:lstStyle/>
        <a:p>
          <a:endParaRPr lang="en-AU" sz="1600"/>
        </a:p>
      </dgm:t>
    </dgm:pt>
    <dgm:pt modelId="{D611A31F-1A58-4F58-A231-4993168DCA42}">
      <dgm:prSet custT="1"/>
      <dgm:spPr>
        <a:solidFill>
          <a:schemeClr val="accent2"/>
        </a:solidFill>
      </dgm:spPr>
      <dgm:t>
        <a:bodyPr/>
        <a:lstStyle/>
        <a:p>
          <a:r>
            <a:rPr lang="en-AU" sz="1600" dirty="0"/>
            <a:t>Other e.g. investment, interest only</a:t>
          </a:r>
        </a:p>
      </dgm:t>
    </dgm:pt>
    <dgm:pt modelId="{7FC3FD7A-D579-4FDA-86F6-99AF9DEC417C}" type="parTrans" cxnId="{85F59034-89F6-4D26-922E-72A828A861F5}">
      <dgm:prSet/>
      <dgm:spPr/>
      <dgm:t>
        <a:bodyPr/>
        <a:lstStyle/>
        <a:p>
          <a:endParaRPr lang="en-AU" sz="1600"/>
        </a:p>
      </dgm:t>
    </dgm:pt>
    <dgm:pt modelId="{2BD45EFD-F50E-47C1-A1A4-34316608FD61}" type="sibTrans" cxnId="{85F59034-89F6-4D26-922E-72A828A861F5}">
      <dgm:prSet/>
      <dgm:spPr/>
      <dgm:t>
        <a:bodyPr/>
        <a:lstStyle/>
        <a:p>
          <a:endParaRPr lang="en-AU" sz="1600"/>
        </a:p>
      </dgm:t>
    </dgm:pt>
    <dgm:pt modelId="{FD00AD63-1436-457C-95CF-45279C72E671}" type="pres">
      <dgm:prSet presAssocID="{415B89A3-F6C9-4688-AA1B-9723D27BC028}" presName="hierChild1" presStyleCnt="0">
        <dgm:presLayoutVars>
          <dgm:orgChart val="1"/>
          <dgm:chPref val="1"/>
          <dgm:dir/>
          <dgm:animOne val="branch"/>
          <dgm:animLvl val="lvl"/>
          <dgm:resizeHandles/>
        </dgm:presLayoutVars>
      </dgm:prSet>
      <dgm:spPr/>
      <dgm:t>
        <a:bodyPr/>
        <a:lstStyle/>
        <a:p>
          <a:endParaRPr lang="en-AU"/>
        </a:p>
      </dgm:t>
    </dgm:pt>
    <dgm:pt modelId="{3EE4CB2B-9534-48E2-AE20-2FF5193AF742}" type="pres">
      <dgm:prSet presAssocID="{547AC361-BE4E-443C-A621-24AC11CB4316}" presName="hierRoot1" presStyleCnt="0">
        <dgm:presLayoutVars>
          <dgm:hierBranch val="init"/>
        </dgm:presLayoutVars>
      </dgm:prSet>
      <dgm:spPr/>
    </dgm:pt>
    <dgm:pt modelId="{E2A9A6FE-16A5-4FDD-889E-D93D6C55A1B9}" type="pres">
      <dgm:prSet presAssocID="{547AC361-BE4E-443C-A621-24AC11CB4316}" presName="rootComposite1" presStyleCnt="0"/>
      <dgm:spPr/>
    </dgm:pt>
    <dgm:pt modelId="{DBADB58E-DC7D-4472-9A9D-49CB18336893}" type="pres">
      <dgm:prSet presAssocID="{547AC361-BE4E-443C-A621-24AC11CB4316}" presName="rootText1" presStyleLbl="node0" presStyleIdx="0" presStyleCnt="1" custScaleY="230220">
        <dgm:presLayoutVars>
          <dgm:chPref val="3"/>
        </dgm:presLayoutVars>
      </dgm:prSet>
      <dgm:spPr/>
      <dgm:t>
        <a:bodyPr/>
        <a:lstStyle/>
        <a:p>
          <a:endParaRPr lang="en-AU"/>
        </a:p>
      </dgm:t>
    </dgm:pt>
    <dgm:pt modelId="{7245A0F1-80F6-4ABF-958B-91368716D6F5}" type="pres">
      <dgm:prSet presAssocID="{547AC361-BE4E-443C-A621-24AC11CB4316}" presName="rootConnector1" presStyleLbl="node1" presStyleIdx="0" presStyleCnt="0"/>
      <dgm:spPr/>
      <dgm:t>
        <a:bodyPr/>
        <a:lstStyle/>
        <a:p>
          <a:endParaRPr lang="en-AU"/>
        </a:p>
      </dgm:t>
    </dgm:pt>
    <dgm:pt modelId="{F253C812-5B33-47A1-97D0-DC452AE6F142}" type="pres">
      <dgm:prSet presAssocID="{547AC361-BE4E-443C-A621-24AC11CB4316}" presName="hierChild2" presStyleCnt="0"/>
      <dgm:spPr/>
    </dgm:pt>
    <dgm:pt modelId="{86F098DC-4433-4CE5-B1D9-929D3AB2487B}" type="pres">
      <dgm:prSet presAssocID="{7D7C5CC0-820C-48E8-BAC7-18DD81E6904C}" presName="Name64" presStyleLbl="parChTrans1D2" presStyleIdx="0" presStyleCnt="2"/>
      <dgm:spPr/>
      <dgm:t>
        <a:bodyPr/>
        <a:lstStyle/>
        <a:p>
          <a:endParaRPr lang="en-AU"/>
        </a:p>
      </dgm:t>
    </dgm:pt>
    <dgm:pt modelId="{425AF9C3-4B6A-48DE-90C5-4EF6D03EA792}" type="pres">
      <dgm:prSet presAssocID="{48F70996-1CFA-4028-A4F2-A574A8A432F2}" presName="hierRoot2" presStyleCnt="0">
        <dgm:presLayoutVars>
          <dgm:hierBranch val="init"/>
        </dgm:presLayoutVars>
      </dgm:prSet>
      <dgm:spPr/>
    </dgm:pt>
    <dgm:pt modelId="{E7D821DF-307A-410E-B03D-053EC9F39061}" type="pres">
      <dgm:prSet presAssocID="{48F70996-1CFA-4028-A4F2-A574A8A432F2}" presName="rootComposite" presStyleCnt="0"/>
      <dgm:spPr/>
    </dgm:pt>
    <dgm:pt modelId="{7C777F51-0AF3-48AE-848C-03201F734A61}" type="pres">
      <dgm:prSet presAssocID="{48F70996-1CFA-4028-A4F2-A574A8A432F2}" presName="rootText" presStyleLbl="node2" presStyleIdx="0" presStyleCnt="2" custScaleY="181660" custLinFactY="-20329" custLinFactNeighborX="-798" custLinFactNeighborY="-100000">
        <dgm:presLayoutVars>
          <dgm:chPref val="3"/>
        </dgm:presLayoutVars>
      </dgm:prSet>
      <dgm:spPr/>
      <dgm:t>
        <a:bodyPr/>
        <a:lstStyle/>
        <a:p>
          <a:endParaRPr lang="en-AU"/>
        </a:p>
      </dgm:t>
    </dgm:pt>
    <dgm:pt modelId="{9CCEC735-C3BD-4B18-A930-0969C434BD0D}" type="pres">
      <dgm:prSet presAssocID="{48F70996-1CFA-4028-A4F2-A574A8A432F2}" presName="rootConnector" presStyleLbl="node2" presStyleIdx="0" presStyleCnt="2"/>
      <dgm:spPr/>
      <dgm:t>
        <a:bodyPr/>
        <a:lstStyle/>
        <a:p>
          <a:endParaRPr lang="en-AU"/>
        </a:p>
      </dgm:t>
    </dgm:pt>
    <dgm:pt modelId="{7180151F-F81A-4ED6-8165-11FDEFD4B803}" type="pres">
      <dgm:prSet presAssocID="{48F70996-1CFA-4028-A4F2-A574A8A432F2}" presName="hierChild4" presStyleCnt="0"/>
      <dgm:spPr/>
    </dgm:pt>
    <dgm:pt modelId="{35255EE8-837A-437E-B9E4-E705C2214896}" type="pres">
      <dgm:prSet presAssocID="{DDF7E387-B858-4285-8326-18E2FA0A91B1}" presName="Name64" presStyleLbl="parChTrans1D3" presStyleIdx="0" presStyleCnt="2"/>
      <dgm:spPr/>
      <dgm:t>
        <a:bodyPr/>
        <a:lstStyle/>
        <a:p>
          <a:endParaRPr lang="en-AU"/>
        </a:p>
      </dgm:t>
    </dgm:pt>
    <dgm:pt modelId="{DDB3403B-DB82-4726-83E8-09A135CA5732}" type="pres">
      <dgm:prSet presAssocID="{54C8BF95-D1D6-4054-BED6-5CF5A987F3BA}" presName="hierRoot2" presStyleCnt="0">
        <dgm:presLayoutVars>
          <dgm:hierBranch val="init"/>
        </dgm:presLayoutVars>
      </dgm:prSet>
      <dgm:spPr/>
    </dgm:pt>
    <dgm:pt modelId="{2DE913DC-5CE1-4D62-8EC4-51B2572C0A94}" type="pres">
      <dgm:prSet presAssocID="{54C8BF95-D1D6-4054-BED6-5CF5A987F3BA}" presName="rootComposite" presStyleCnt="0"/>
      <dgm:spPr/>
    </dgm:pt>
    <dgm:pt modelId="{0612F19C-4C41-4A35-A35D-23EB3EEF780F}" type="pres">
      <dgm:prSet presAssocID="{54C8BF95-D1D6-4054-BED6-5CF5A987F3BA}" presName="rootText" presStyleLbl="node3" presStyleIdx="0" presStyleCnt="2" custScaleY="190168" custLinFactY="-78422" custLinFactNeighborX="135" custLinFactNeighborY="-100000">
        <dgm:presLayoutVars>
          <dgm:chPref val="3"/>
        </dgm:presLayoutVars>
      </dgm:prSet>
      <dgm:spPr/>
      <dgm:t>
        <a:bodyPr/>
        <a:lstStyle/>
        <a:p>
          <a:endParaRPr lang="en-AU"/>
        </a:p>
      </dgm:t>
    </dgm:pt>
    <dgm:pt modelId="{3EFA19F5-32A6-47DB-A937-5A6D7D59738D}" type="pres">
      <dgm:prSet presAssocID="{54C8BF95-D1D6-4054-BED6-5CF5A987F3BA}" presName="rootConnector" presStyleLbl="node3" presStyleIdx="0" presStyleCnt="2"/>
      <dgm:spPr/>
      <dgm:t>
        <a:bodyPr/>
        <a:lstStyle/>
        <a:p>
          <a:endParaRPr lang="en-AU"/>
        </a:p>
      </dgm:t>
    </dgm:pt>
    <dgm:pt modelId="{2382C0FD-5265-4CB2-A431-2EC65A213F76}" type="pres">
      <dgm:prSet presAssocID="{54C8BF95-D1D6-4054-BED6-5CF5A987F3BA}" presName="hierChild4" presStyleCnt="0"/>
      <dgm:spPr/>
    </dgm:pt>
    <dgm:pt modelId="{51383702-D638-4FE0-823A-8DF9AD2B1BED}" type="pres">
      <dgm:prSet presAssocID="{54C8BF95-D1D6-4054-BED6-5CF5A987F3BA}" presName="hierChild5" presStyleCnt="0"/>
      <dgm:spPr/>
    </dgm:pt>
    <dgm:pt modelId="{CD656ED8-424B-4104-84C2-9C82B9DC0A69}" type="pres">
      <dgm:prSet presAssocID="{7FC3FD7A-D579-4FDA-86F6-99AF9DEC417C}" presName="Name64" presStyleLbl="parChTrans1D3" presStyleIdx="1" presStyleCnt="2"/>
      <dgm:spPr/>
      <dgm:t>
        <a:bodyPr/>
        <a:lstStyle/>
        <a:p>
          <a:endParaRPr lang="en-AU"/>
        </a:p>
      </dgm:t>
    </dgm:pt>
    <dgm:pt modelId="{BE7CB9B6-62F5-44BD-ACDA-DC428A39A010}" type="pres">
      <dgm:prSet presAssocID="{D611A31F-1A58-4F58-A231-4993168DCA42}" presName="hierRoot2" presStyleCnt="0">
        <dgm:presLayoutVars>
          <dgm:hierBranch val="init"/>
        </dgm:presLayoutVars>
      </dgm:prSet>
      <dgm:spPr/>
    </dgm:pt>
    <dgm:pt modelId="{F19AA6EB-8318-43EF-B50C-446FAA9F34DC}" type="pres">
      <dgm:prSet presAssocID="{D611A31F-1A58-4F58-A231-4993168DCA42}" presName="rootComposite" presStyleCnt="0"/>
      <dgm:spPr/>
    </dgm:pt>
    <dgm:pt modelId="{C59E8D42-103B-4092-8847-DD304BB008BB}" type="pres">
      <dgm:prSet presAssocID="{D611A31F-1A58-4F58-A231-4993168DCA42}" presName="rootText" presStyleLbl="node3" presStyleIdx="1" presStyleCnt="2" custScaleY="190168" custLinFactNeighborX="135" custLinFactNeighborY="-93093">
        <dgm:presLayoutVars>
          <dgm:chPref val="3"/>
        </dgm:presLayoutVars>
      </dgm:prSet>
      <dgm:spPr/>
      <dgm:t>
        <a:bodyPr/>
        <a:lstStyle/>
        <a:p>
          <a:endParaRPr lang="en-AU"/>
        </a:p>
      </dgm:t>
    </dgm:pt>
    <dgm:pt modelId="{DE498CB0-0C01-41E7-A421-9F9E2772D54D}" type="pres">
      <dgm:prSet presAssocID="{D611A31F-1A58-4F58-A231-4993168DCA42}" presName="rootConnector" presStyleLbl="node3" presStyleIdx="1" presStyleCnt="2"/>
      <dgm:spPr/>
      <dgm:t>
        <a:bodyPr/>
        <a:lstStyle/>
        <a:p>
          <a:endParaRPr lang="en-AU"/>
        </a:p>
      </dgm:t>
    </dgm:pt>
    <dgm:pt modelId="{1FB035A9-DDA0-4CA6-A04F-74352B669C53}" type="pres">
      <dgm:prSet presAssocID="{D611A31F-1A58-4F58-A231-4993168DCA42}" presName="hierChild4" presStyleCnt="0"/>
      <dgm:spPr/>
    </dgm:pt>
    <dgm:pt modelId="{DC96327A-8B6A-4D0F-8F77-358AD5821FD8}" type="pres">
      <dgm:prSet presAssocID="{D611A31F-1A58-4F58-A231-4993168DCA42}" presName="hierChild5" presStyleCnt="0"/>
      <dgm:spPr/>
    </dgm:pt>
    <dgm:pt modelId="{32F1FF09-F1FB-4D00-93EE-7984683B33D0}" type="pres">
      <dgm:prSet presAssocID="{48F70996-1CFA-4028-A4F2-A574A8A432F2}" presName="hierChild5" presStyleCnt="0"/>
      <dgm:spPr/>
    </dgm:pt>
    <dgm:pt modelId="{8E8CCF8F-4B2C-4753-B56D-84DFF306EFA6}" type="pres">
      <dgm:prSet presAssocID="{58BE4E74-9B52-4E35-96F3-EE0B6B2AAA4B}" presName="Name64" presStyleLbl="parChTrans1D2" presStyleIdx="1" presStyleCnt="2"/>
      <dgm:spPr/>
      <dgm:t>
        <a:bodyPr/>
        <a:lstStyle/>
        <a:p>
          <a:endParaRPr lang="en-AU"/>
        </a:p>
      </dgm:t>
    </dgm:pt>
    <dgm:pt modelId="{81559440-73CB-4561-BA7B-E769CE7DFC1E}" type="pres">
      <dgm:prSet presAssocID="{71B00697-3EF7-4E8F-8A2B-19AF2846A2FA}" presName="hierRoot2" presStyleCnt="0">
        <dgm:presLayoutVars>
          <dgm:hierBranch val="init"/>
        </dgm:presLayoutVars>
      </dgm:prSet>
      <dgm:spPr/>
    </dgm:pt>
    <dgm:pt modelId="{FB0480BC-309A-457C-BF0A-4B6923B9DD10}" type="pres">
      <dgm:prSet presAssocID="{71B00697-3EF7-4E8F-8A2B-19AF2846A2FA}" presName="rootComposite" presStyleCnt="0"/>
      <dgm:spPr/>
    </dgm:pt>
    <dgm:pt modelId="{E10B0E55-37BA-4DC0-B4C0-5C03F92FB5EF}" type="pres">
      <dgm:prSet presAssocID="{71B00697-3EF7-4E8F-8A2B-19AF2846A2FA}" presName="rootText" presStyleLbl="node2" presStyleIdx="1" presStyleCnt="2" custScaleY="181660" custLinFactNeighborX="-797" custLinFactNeighborY="95439">
        <dgm:presLayoutVars>
          <dgm:chPref val="3"/>
        </dgm:presLayoutVars>
      </dgm:prSet>
      <dgm:spPr/>
      <dgm:t>
        <a:bodyPr/>
        <a:lstStyle/>
        <a:p>
          <a:endParaRPr lang="en-AU"/>
        </a:p>
      </dgm:t>
    </dgm:pt>
    <dgm:pt modelId="{CE8FBF1E-2325-4221-8295-FE31629C1626}" type="pres">
      <dgm:prSet presAssocID="{71B00697-3EF7-4E8F-8A2B-19AF2846A2FA}" presName="rootConnector" presStyleLbl="node2" presStyleIdx="1" presStyleCnt="2"/>
      <dgm:spPr/>
      <dgm:t>
        <a:bodyPr/>
        <a:lstStyle/>
        <a:p>
          <a:endParaRPr lang="en-AU"/>
        </a:p>
      </dgm:t>
    </dgm:pt>
    <dgm:pt modelId="{DC91A4A7-1C21-4FE7-922F-286F221AC335}" type="pres">
      <dgm:prSet presAssocID="{71B00697-3EF7-4E8F-8A2B-19AF2846A2FA}" presName="hierChild4" presStyleCnt="0"/>
      <dgm:spPr/>
    </dgm:pt>
    <dgm:pt modelId="{DAF6D0F3-9A73-4072-B4A3-C85FC69C1A6E}" type="pres">
      <dgm:prSet presAssocID="{71B00697-3EF7-4E8F-8A2B-19AF2846A2FA}" presName="hierChild5" presStyleCnt="0"/>
      <dgm:spPr/>
    </dgm:pt>
    <dgm:pt modelId="{05AA2DA9-8D66-4EAD-91D1-B5DCC1536E9A}" type="pres">
      <dgm:prSet presAssocID="{547AC361-BE4E-443C-A621-24AC11CB4316}" presName="hierChild3" presStyleCnt="0"/>
      <dgm:spPr/>
    </dgm:pt>
  </dgm:ptLst>
  <dgm:cxnLst>
    <dgm:cxn modelId="{39B9EB5D-23D8-492C-AF9D-0CA899EE761E}" srcId="{415B89A3-F6C9-4688-AA1B-9723D27BC028}" destId="{547AC361-BE4E-443C-A621-24AC11CB4316}" srcOrd="0" destOrd="0" parTransId="{25231D60-E47E-437A-824C-CF7F07343ABF}" sibTransId="{AC8F840E-E70A-43B6-9502-1648DA8353AA}"/>
    <dgm:cxn modelId="{5EDB3D4C-1B37-40FD-B464-B1855745666A}" srcId="{547AC361-BE4E-443C-A621-24AC11CB4316}" destId="{71B00697-3EF7-4E8F-8A2B-19AF2846A2FA}" srcOrd="1" destOrd="0" parTransId="{58BE4E74-9B52-4E35-96F3-EE0B6B2AAA4B}" sibTransId="{A7B7D74A-BB48-4DCA-BC7D-5422C8FDE2AC}"/>
    <dgm:cxn modelId="{9F3E19F9-F48A-47A9-BDB3-460053020ABF}" type="presOf" srcId="{547AC361-BE4E-443C-A621-24AC11CB4316}" destId="{DBADB58E-DC7D-4472-9A9D-49CB18336893}" srcOrd="0" destOrd="0" presId="urn:microsoft.com/office/officeart/2009/3/layout/HorizontalOrganizationChart"/>
    <dgm:cxn modelId="{0B6F1EEE-87F2-45B8-9299-1C60D7708B10}" srcId="{48F70996-1CFA-4028-A4F2-A574A8A432F2}" destId="{54C8BF95-D1D6-4054-BED6-5CF5A987F3BA}" srcOrd="0" destOrd="0" parTransId="{DDF7E387-B858-4285-8326-18E2FA0A91B1}" sibTransId="{6FA8F568-2B6B-4E2E-B342-62FB3D6CA21D}"/>
    <dgm:cxn modelId="{727FBE76-34CE-464A-8620-013C5BC22C1A}" type="presOf" srcId="{71B00697-3EF7-4E8F-8A2B-19AF2846A2FA}" destId="{E10B0E55-37BA-4DC0-B4C0-5C03F92FB5EF}" srcOrd="0" destOrd="0" presId="urn:microsoft.com/office/officeart/2009/3/layout/HorizontalOrganizationChart"/>
    <dgm:cxn modelId="{52228060-B33E-44B2-ADCE-9802CD03A0FC}" type="presOf" srcId="{54C8BF95-D1D6-4054-BED6-5CF5A987F3BA}" destId="{3EFA19F5-32A6-47DB-A937-5A6D7D59738D}" srcOrd="1" destOrd="0" presId="urn:microsoft.com/office/officeart/2009/3/layout/HorizontalOrganizationChart"/>
    <dgm:cxn modelId="{3A381467-A48C-4797-A416-F4B4D2D01A1A}" type="presOf" srcId="{547AC361-BE4E-443C-A621-24AC11CB4316}" destId="{7245A0F1-80F6-4ABF-958B-91368716D6F5}" srcOrd="1" destOrd="0" presId="urn:microsoft.com/office/officeart/2009/3/layout/HorizontalOrganizationChart"/>
    <dgm:cxn modelId="{CF3DBBF2-9773-4458-847A-497B3F4812F0}" type="presOf" srcId="{D611A31F-1A58-4F58-A231-4993168DCA42}" destId="{C59E8D42-103B-4092-8847-DD304BB008BB}" srcOrd="0" destOrd="0" presId="urn:microsoft.com/office/officeart/2009/3/layout/HorizontalOrganizationChart"/>
    <dgm:cxn modelId="{B116B175-F058-4B4A-A384-926C33CD29B3}" type="presOf" srcId="{71B00697-3EF7-4E8F-8A2B-19AF2846A2FA}" destId="{CE8FBF1E-2325-4221-8295-FE31629C1626}" srcOrd="1" destOrd="0" presId="urn:microsoft.com/office/officeart/2009/3/layout/HorizontalOrganizationChart"/>
    <dgm:cxn modelId="{8332BEE2-A186-44A2-BC61-89B8BFE8E700}" type="presOf" srcId="{D611A31F-1A58-4F58-A231-4993168DCA42}" destId="{DE498CB0-0C01-41E7-A421-9F9E2772D54D}" srcOrd="1" destOrd="0" presId="urn:microsoft.com/office/officeart/2009/3/layout/HorizontalOrganizationChart"/>
    <dgm:cxn modelId="{5E8B67EF-F0C3-4475-B969-B890BACB740A}" type="presOf" srcId="{48F70996-1CFA-4028-A4F2-A574A8A432F2}" destId="{7C777F51-0AF3-48AE-848C-03201F734A61}" srcOrd="0" destOrd="0" presId="urn:microsoft.com/office/officeart/2009/3/layout/HorizontalOrganizationChart"/>
    <dgm:cxn modelId="{FE201F38-C63E-4122-81B3-AEE7F13E5434}" type="presOf" srcId="{48F70996-1CFA-4028-A4F2-A574A8A432F2}" destId="{9CCEC735-C3BD-4B18-A930-0969C434BD0D}" srcOrd="1" destOrd="0" presId="urn:microsoft.com/office/officeart/2009/3/layout/HorizontalOrganizationChart"/>
    <dgm:cxn modelId="{10DCFE15-1DE5-4BB8-93A4-12ABE07FC2BB}" type="presOf" srcId="{7FC3FD7A-D579-4FDA-86F6-99AF9DEC417C}" destId="{CD656ED8-424B-4104-84C2-9C82B9DC0A69}" srcOrd="0" destOrd="0" presId="urn:microsoft.com/office/officeart/2009/3/layout/HorizontalOrganizationChart"/>
    <dgm:cxn modelId="{56B5B04B-3FA6-47CE-83B0-A71C3ED3856D}" type="presOf" srcId="{54C8BF95-D1D6-4054-BED6-5CF5A987F3BA}" destId="{0612F19C-4C41-4A35-A35D-23EB3EEF780F}" srcOrd="0" destOrd="0" presId="urn:microsoft.com/office/officeart/2009/3/layout/HorizontalOrganizationChart"/>
    <dgm:cxn modelId="{966DDE4C-8AA2-4409-986F-CEB67A315B8A}" type="presOf" srcId="{DDF7E387-B858-4285-8326-18E2FA0A91B1}" destId="{35255EE8-837A-437E-B9E4-E705C2214896}" srcOrd="0" destOrd="0" presId="urn:microsoft.com/office/officeart/2009/3/layout/HorizontalOrganizationChart"/>
    <dgm:cxn modelId="{CD7098F8-09FA-4BB9-8CEC-14EDB10A580D}" type="presOf" srcId="{7D7C5CC0-820C-48E8-BAC7-18DD81E6904C}" destId="{86F098DC-4433-4CE5-B1D9-929D3AB2487B}" srcOrd="0" destOrd="0" presId="urn:microsoft.com/office/officeart/2009/3/layout/HorizontalOrganizationChart"/>
    <dgm:cxn modelId="{0AEA6689-8667-497F-9A06-B20034BCAF1A}" srcId="{547AC361-BE4E-443C-A621-24AC11CB4316}" destId="{48F70996-1CFA-4028-A4F2-A574A8A432F2}" srcOrd="0" destOrd="0" parTransId="{7D7C5CC0-820C-48E8-BAC7-18DD81E6904C}" sibTransId="{4523760C-2D1C-4C10-BCE7-87149A705C17}"/>
    <dgm:cxn modelId="{65D2539F-5B0B-4F00-841D-3D978FB51905}" type="presOf" srcId="{58BE4E74-9B52-4E35-96F3-EE0B6B2AAA4B}" destId="{8E8CCF8F-4B2C-4753-B56D-84DFF306EFA6}" srcOrd="0" destOrd="0" presId="urn:microsoft.com/office/officeart/2009/3/layout/HorizontalOrganizationChart"/>
    <dgm:cxn modelId="{85F59034-89F6-4D26-922E-72A828A861F5}" srcId="{48F70996-1CFA-4028-A4F2-A574A8A432F2}" destId="{D611A31F-1A58-4F58-A231-4993168DCA42}" srcOrd="1" destOrd="0" parTransId="{7FC3FD7A-D579-4FDA-86F6-99AF9DEC417C}" sibTransId="{2BD45EFD-F50E-47C1-A1A4-34316608FD61}"/>
    <dgm:cxn modelId="{4EB470C8-665F-4455-950A-9F60E8AE6452}" type="presOf" srcId="{415B89A3-F6C9-4688-AA1B-9723D27BC028}" destId="{FD00AD63-1436-457C-95CF-45279C72E671}" srcOrd="0" destOrd="0" presId="urn:microsoft.com/office/officeart/2009/3/layout/HorizontalOrganizationChart"/>
    <dgm:cxn modelId="{5CC8EC24-23A2-4B9B-A4DE-155A811C8FB0}" type="presParOf" srcId="{FD00AD63-1436-457C-95CF-45279C72E671}" destId="{3EE4CB2B-9534-48E2-AE20-2FF5193AF742}" srcOrd="0" destOrd="0" presId="urn:microsoft.com/office/officeart/2009/3/layout/HorizontalOrganizationChart"/>
    <dgm:cxn modelId="{9E0D3CD9-5D0B-4FAB-B98B-27032B7DFA97}" type="presParOf" srcId="{3EE4CB2B-9534-48E2-AE20-2FF5193AF742}" destId="{E2A9A6FE-16A5-4FDD-889E-D93D6C55A1B9}" srcOrd="0" destOrd="0" presId="urn:microsoft.com/office/officeart/2009/3/layout/HorizontalOrganizationChart"/>
    <dgm:cxn modelId="{46284452-2B7C-4C9F-AB3E-511CA713E6D3}" type="presParOf" srcId="{E2A9A6FE-16A5-4FDD-889E-D93D6C55A1B9}" destId="{DBADB58E-DC7D-4472-9A9D-49CB18336893}" srcOrd="0" destOrd="0" presId="urn:microsoft.com/office/officeart/2009/3/layout/HorizontalOrganizationChart"/>
    <dgm:cxn modelId="{9B0BDA5E-B866-416B-AC11-1442ABB6118E}" type="presParOf" srcId="{E2A9A6FE-16A5-4FDD-889E-D93D6C55A1B9}" destId="{7245A0F1-80F6-4ABF-958B-91368716D6F5}" srcOrd="1" destOrd="0" presId="urn:microsoft.com/office/officeart/2009/3/layout/HorizontalOrganizationChart"/>
    <dgm:cxn modelId="{34BDC881-37A4-4B3B-9288-62FF63BFB3AD}" type="presParOf" srcId="{3EE4CB2B-9534-48E2-AE20-2FF5193AF742}" destId="{F253C812-5B33-47A1-97D0-DC452AE6F142}" srcOrd="1" destOrd="0" presId="urn:microsoft.com/office/officeart/2009/3/layout/HorizontalOrganizationChart"/>
    <dgm:cxn modelId="{88046381-3918-4DD7-993F-0ECDF8C5F2EB}" type="presParOf" srcId="{F253C812-5B33-47A1-97D0-DC452AE6F142}" destId="{86F098DC-4433-4CE5-B1D9-929D3AB2487B}" srcOrd="0" destOrd="0" presId="urn:microsoft.com/office/officeart/2009/3/layout/HorizontalOrganizationChart"/>
    <dgm:cxn modelId="{04D797F8-FC81-4ACF-838D-BB66DFD7ACAB}" type="presParOf" srcId="{F253C812-5B33-47A1-97D0-DC452AE6F142}" destId="{425AF9C3-4B6A-48DE-90C5-4EF6D03EA792}" srcOrd="1" destOrd="0" presId="urn:microsoft.com/office/officeart/2009/3/layout/HorizontalOrganizationChart"/>
    <dgm:cxn modelId="{950964DA-EB3A-42E2-A751-CFA90CBB9AFC}" type="presParOf" srcId="{425AF9C3-4B6A-48DE-90C5-4EF6D03EA792}" destId="{E7D821DF-307A-410E-B03D-053EC9F39061}" srcOrd="0" destOrd="0" presId="urn:microsoft.com/office/officeart/2009/3/layout/HorizontalOrganizationChart"/>
    <dgm:cxn modelId="{C0B871FB-1E6F-44D4-8110-9EEFE8230314}" type="presParOf" srcId="{E7D821DF-307A-410E-B03D-053EC9F39061}" destId="{7C777F51-0AF3-48AE-848C-03201F734A61}" srcOrd="0" destOrd="0" presId="urn:microsoft.com/office/officeart/2009/3/layout/HorizontalOrganizationChart"/>
    <dgm:cxn modelId="{8C6CB8F0-5194-42E0-8821-046905ABD02C}" type="presParOf" srcId="{E7D821DF-307A-410E-B03D-053EC9F39061}" destId="{9CCEC735-C3BD-4B18-A930-0969C434BD0D}" srcOrd="1" destOrd="0" presId="urn:microsoft.com/office/officeart/2009/3/layout/HorizontalOrganizationChart"/>
    <dgm:cxn modelId="{89D93BCE-8973-4D75-844A-88A7C029AC72}" type="presParOf" srcId="{425AF9C3-4B6A-48DE-90C5-4EF6D03EA792}" destId="{7180151F-F81A-4ED6-8165-11FDEFD4B803}" srcOrd="1" destOrd="0" presId="urn:microsoft.com/office/officeart/2009/3/layout/HorizontalOrganizationChart"/>
    <dgm:cxn modelId="{36CB01BD-5805-4FE6-8EF9-66FA0998933D}" type="presParOf" srcId="{7180151F-F81A-4ED6-8165-11FDEFD4B803}" destId="{35255EE8-837A-437E-B9E4-E705C2214896}" srcOrd="0" destOrd="0" presId="urn:microsoft.com/office/officeart/2009/3/layout/HorizontalOrganizationChart"/>
    <dgm:cxn modelId="{312A0DC9-7486-49D4-960B-69DC5A28FF4D}" type="presParOf" srcId="{7180151F-F81A-4ED6-8165-11FDEFD4B803}" destId="{DDB3403B-DB82-4726-83E8-09A135CA5732}" srcOrd="1" destOrd="0" presId="urn:microsoft.com/office/officeart/2009/3/layout/HorizontalOrganizationChart"/>
    <dgm:cxn modelId="{05CC550A-8FBF-4FD6-AD76-05B6246C5D81}" type="presParOf" srcId="{DDB3403B-DB82-4726-83E8-09A135CA5732}" destId="{2DE913DC-5CE1-4D62-8EC4-51B2572C0A94}" srcOrd="0" destOrd="0" presId="urn:microsoft.com/office/officeart/2009/3/layout/HorizontalOrganizationChart"/>
    <dgm:cxn modelId="{6E716A01-827F-4367-85F4-CEA348F57796}" type="presParOf" srcId="{2DE913DC-5CE1-4D62-8EC4-51B2572C0A94}" destId="{0612F19C-4C41-4A35-A35D-23EB3EEF780F}" srcOrd="0" destOrd="0" presId="urn:microsoft.com/office/officeart/2009/3/layout/HorizontalOrganizationChart"/>
    <dgm:cxn modelId="{82A3B354-7B18-481E-AE39-B0D0D6F2D4EC}" type="presParOf" srcId="{2DE913DC-5CE1-4D62-8EC4-51B2572C0A94}" destId="{3EFA19F5-32A6-47DB-A937-5A6D7D59738D}" srcOrd="1" destOrd="0" presId="urn:microsoft.com/office/officeart/2009/3/layout/HorizontalOrganizationChart"/>
    <dgm:cxn modelId="{8DEF7B37-9164-4465-994B-F775EF2DD3D1}" type="presParOf" srcId="{DDB3403B-DB82-4726-83E8-09A135CA5732}" destId="{2382C0FD-5265-4CB2-A431-2EC65A213F76}" srcOrd="1" destOrd="0" presId="urn:microsoft.com/office/officeart/2009/3/layout/HorizontalOrganizationChart"/>
    <dgm:cxn modelId="{0C6518C4-A9E9-4D6F-91AB-B10E06086661}" type="presParOf" srcId="{DDB3403B-DB82-4726-83E8-09A135CA5732}" destId="{51383702-D638-4FE0-823A-8DF9AD2B1BED}" srcOrd="2" destOrd="0" presId="urn:microsoft.com/office/officeart/2009/3/layout/HorizontalOrganizationChart"/>
    <dgm:cxn modelId="{29847F87-3D6B-47EC-9635-350AF8CE9690}" type="presParOf" srcId="{7180151F-F81A-4ED6-8165-11FDEFD4B803}" destId="{CD656ED8-424B-4104-84C2-9C82B9DC0A69}" srcOrd="2" destOrd="0" presId="urn:microsoft.com/office/officeart/2009/3/layout/HorizontalOrganizationChart"/>
    <dgm:cxn modelId="{174EDD5B-BFAF-427C-90E0-C3A6B1C7F69D}" type="presParOf" srcId="{7180151F-F81A-4ED6-8165-11FDEFD4B803}" destId="{BE7CB9B6-62F5-44BD-ACDA-DC428A39A010}" srcOrd="3" destOrd="0" presId="urn:microsoft.com/office/officeart/2009/3/layout/HorizontalOrganizationChart"/>
    <dgm:cxn modelId="{AAA3FF5B-070F-435C-862E-D24FF14B8CDA}" type="presParOf" srcId="{BE7CB9B6-62F5-44BD-ACDA-DC428A39A010}" destId="{F19AA6EB-8318-43EF-B50C-446FAA9F34DC}" srcOrd="0" destOrd="0" presId="urn:microsoft.com/office/officeart/2009/3/layout/HorizontalOrganizationChart"/>
    <dgm:cxn modelId="{9C8261B1-26EE-430B-85F2-DF572B8370F0}" type="presParOf" srcId="{F19AA6EB-8318-43EF-B50C-446FAA9F34DC}" destId="{C59E8D42-103B-4092-8847-DD304BB008BB}" srcOrd="0" destOrd="0" presId="urn:microsoft.com/office/officeart/2009/3/layout/HorizontalOrganizationChart"/>
    <dgm:cxn modelId="{CC13290A-BFA2-44D6-B5A8-E7ED6F73978A}" type="presParOf" srcId="{F19AA6EB-8318-43EF-B50C-446FAA9F34DC}" destId="{DE498CB0-0C01-41E7-A421-9F9E2772D54D}" srcOrd="1" destOrd="0" presId="urn:microsoft.com/office/officeart/2009/3/layout/HorizontalOrganizationChart"/>
    <dgm:cxn modelId="{DCAF5405-243D-484B-972A-7AAF013DD626}" type="presParOf" srcId="{BE7CB9B6-62F5-44BD-ACDA-DC428A39A010}" destId="{1FB035A9-DDA0-4CA6-A04F-74352B669C53}" srcOrd="1" destOrd="0" presId="urn:microsoft.com/office/officeart/2009/3/layout/HorizontalOrganizationChart"/>
    <dgm:cxn modelId="{EE17C3B7-31B5-4048-AE99-88420A4E5546}" type="presParOf" srcId="{BE7CB9B6-62F5-44BD-ACDA-DC428A39A010}" destId="{DC96327A-8B6A-4D0F-8F77-358AD5821FD8}" srcOrd="2" destOrd="0" presId="urn:microsoft.com/office/officeart/2009/3/layout/HorizontalOrganizationChart"/>
    <dgm:cxn modelId="{05F03390-F172-40F1-9FE2-1FBCEECC3D4B}" type="presParOf" srcId="{425AF9C3-4B6A-48DE-90C5-4EF6D03EA792}" destId="{32F1FF09-F1FB-4D00-93EE-7984683B33D0}" srcOrd="2" destOrd="0" presId="urn:microsoft.com/office/officeart/2009/3/layout/HorizontalOrganizationChart"/>
    <dgm:cxn modelId="{BD18EB4B-8B14-41D2-BA43-603FC5EDEB4F}" type="presParOf" srcId="{F253C812-5B33-47A1-97D0-DC452AE6F142}" destId="{8E8CCF8F-4B2C-4753-B56D-84DFF306EFA6}" srcOrd="2" destOrd="0" presId="urn:microsoft.com/office/officeart/2009/3/layout/HorizontalOrganizationChart"/>
    <dgm:cxn modelId="{EC56722D-DB5C-4244-8774-976D60BD2F6C}" type="presParOf" srcId="{F253C812-5B33-47A1-97D0-DC452AE6F142}" destId="{81559440-73CB-4561-BA7B-E769CE7DFC1E}" srcOrd="3" destOrd="0" presId="urn:microsoft.com/office/officeart/2009/3/layout/HorizontalOrganizationChart"/>
    <dgm:cxn modelId="{9FA4EF9A-188B-44F0-9C8D-D3FD9656E031}" type="presParOf" srcId="{81559440-73CB-4561-BA7B-E769CE7DFC1E}" destId="{FB0480BC-309A-457C-BF0A-4B6923B9DD10}" srcOrd="0" destOrd="0" presId="urn:microsoft.com/office/officeart/2009/3/layout/HorizontalOrganizationChart"/>
    <dgm:cxn modelId="{754F5A8F-A852-42FA-A99A-CE3EBE358FC2}" type="presParOf" srcId="{FB0480BC-309A-457C-BF0A-4B6923B9DD10}" destId="{E10B0E55-37BA-4DC0-B4C0-5C03F92FB5EF}" srcOrd="0" destOrd="0" presId="urn:microsoft.com/office/officeart/2009/3/layout/HorizontalOrganizationChart"/>
    <dgm:cxn modelId="{87A52AE1-5296-465A-B755-5ACB8E8276CD}" type="presParOf" srcId="{FB0480BC-309A-457C-BF0A-4B6923B9DD10}" destId="{CE8FBF1E-2325-4221-8295-FE31629C1626}" srcOrd="1" destOrd="0" presId="urn:microsoft.com/office/officeart/2009/3/layout/HorizontalOrganizationChart"/>
    <dgm:cxn modelId="{1596A1BE-0893-4488-B9A9-7C74EB5EACF8}" type="presParOf" srcId="{81559440-73CB-4561-BA7B-E769CE7DFC1E}" destId="{DC91A4A7-1C21-4FE7-922F-286F221AC335}" srcOrd="1" destOrd="0" presId="urn:microsoft.com/office/officeart/2009/3/layout/HorizontalOrganizationChart"/>
    <dgm:cxn modelId="{E1F23617-6F0E-4D19-A362-7E2C2081BBD3}" type="presParOf" srcId="{81559440-73CB-4561-BA7B-E769CE7DFC1E}" destId="{DAF6D0F3-9A73-4072-B4A3-C85FC69C1A6E}" srcOrd="2" destOrd="0" presId="urn:microsoft.com/office/officeart/2009/3/layout/HorizontalOrganizationChart"/>
    <dgm:cxn modelId="{02328C16-753C-453D-A740-2903D3B07B6D}" type="presParOf" srcId="{3EE4CB2B-9534-48E2-AE20-2FF5193AF742}" destId="{05AA2DA9-8D66-4EAD-91D1-B5DCC1536E9A}"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CCF8F-4B2C-4753-B56D-84DFF306EFA6}">
      <dsp:nvSpPr>
        <dsp:cNvPr id="0" name=""/>
        <dsp:cNvSpPr/>
      </dsp:nvSpPr>
      <dsp:spPr>
        <a:xfrm>
          <a:off x="1868358" y="3050297"/>
          <a:ext cx="358297" cy="1176636"/>
        </a:xfrm>
        <a:custGeom>
          <a:avLst/>
          <a:gdLst/>
          <a:ahLst/>
          <a:cxnLst/>
          <a:rect l="0" t="0" r="0" b="0"/>
          <a:pathLst>
            <a:path>
              <a:moveTo>
                <a:pt x="0" y="0"/>
              </a:moveTo>
              <a:lnTo>
                <a:pt x="171713" y="0"/>
              </a:lnTo>
              <a:lnTo>
                <a:pt x="171713" y="1176636"/>
              </a:lnTo>
              <a:lnTo>
                <a:pt x="358297" y="1176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56ED8-424B-4104-84C2-9C82B9DC0A69}">
      <dsp:nvSpPr>
        <dsp:cNvPr id="0" name=""/>
        <dsp:cNvSpPr/>
      </dsp:nvSpPr>
      <dsp:spPr>
        <a:xfrm>
          <a:off x="4092477" y="1732016"/>
          <a:ext cx="390576" cy="812715"/>
        </a:xfrm>
        <a:custGeom>
          <a:avLst/>
          <a:gdLst/>
          <a:ahLst/>
          <a:cxnLst/>
          <a:rect l="0" t="0" r="0" b="0"/>
          <a:pathLst>
            <a:path>
              <a:moveTo>
                <a:pt x="0" y="0"/>
              </a:moveTo>
              <a:lnTo>
                <a:pt x="203992" y="0"/>
              </a:lnTo>
              <a:lnTo>
                <a:pt x="203992" y="812715"/>
              </a:lnTo>
              <a:lnTo>
                <a:pt x="390576" y="8127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255EE8-837A-437E-B9E4-E705C2214896}">
      <dsp:nvSpPr>
        <dsp:cNvPr id="0" name=""/>
        <dsp:cNvSpPr/>
      </dsp:nvSpPr>
      <dsp:spPr>
        <a:xfrm>
          <a:off x="4092477" y="743700"/>
          <a:ext cx="390576" cy="988316"/>
        </a:xfrm>
        <a:custGeom>
          <a:avLst/>
          <a:gdLst/>
          <a:ahLst/>
          <a:cxnLst/>
          <a:rect l="0" t="0" r="0" b="0"/>
          <a:pathLst>
            <a:path>
              <a:moveTo>
                <a:pt x="0" y="988316"/>
              </a:moveTo>
              <a:lnTo>
                <a:pt x="203992" y="988316"/>
              </a:lnTo>
              <a:lnTo>
                <a:pt x="203992" y="0"/>
              </a:lnTo>
              <a:lnTo>
                <a:pt x="3905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098DC-4433-4CE5-B1D9-929D3AB2487B}">
      <dsp:nvSpPr>
        <dsp:cNvPr id="0" name=""/>
        <dsp:cNvSpPr/>
      </dsp:nvSpPr>
      <dsp:spPr>
        <a:xfrm>
          <a:off x="1868358" y="1732016"/>
          <a:ext cx="358278" cy="1318281"/>
        </a:xfrm>
        <a:custGeom>
          <a:avLst/>
          <a:gdLst/>
          <a:ahLst/>
          <a:cxnLst/>
          <a:rect l="0" t="0" r="0" b="0"/>
          <a:pathLst>
            <a:path>
              <a:moveTo>
                <a:pt x="0" y="1318281"/>
              </a:moveTo>
              <a:lnTo>
                <a:pt x="171694" y="1318281"/>
              </a:lnTo>
              <a:lnTo>
                <a:pt x="171694" y="0"/>
              </a:lnTo>
              <a:lnTo>
                <a:pt x="3582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ADB58E-DC7D-4472-9A9D-49CB18336893}">
      <dsp:nvSpPr>
        <dsp:cNvPr id="0" name=""/>
        <dsp:cNvSpPr/>
      </dsp:nvSpPr>
      <dsp:spPr>
        <a:xfrm>
          <a:off x="2518" y="2395228"/>
          <a:ext cx="1865839" cy="13101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a:latin typeface="+mj-lt"/>
            </a:rPr>
            <a:t>Standardised housing risk-weights</a:t>
          </a:r>
        </a:p>
      </dsp:txBody>
      <dsp:txXfrm>
        <a:off x="2518" y="2395228"/>
        <a:ext cx="1865839" cy="1310138"/>
      </dsp:txXfrm>
    </dsp:sp>
    <dsp:sp modelId="{7C777F51-0AF3-48AE-848C-03201F734A61}">
      <dsp:nvSpPr>
        <dsp:cNvPr id="0" name=""/>
        <dsp:cNvSpPr/>
      </dsp:nvSpPr>
      <dsp:spPr>
        <a:xfrm>
          <a:off x="2226637" y="1215120"/>
          <a:ext cx="1865839" cy="10337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a:t>Standard loan</a:t>
          </a:r>
        </a:p>
      </dsp:txBody>
      <dsp:txXfrm>
        <a:off x="2226637" y="1215120"/>
        <a:ext cx="1865839" cy="1033792"/>
      </dsp:txXfrm>
    </dsp:sp>
    <dsp:sp modelId="{0612F19C-4C41-4A35-A35D-23EB3EEF780F}">
      <dsp:nvSpPr>
        <dsp:cNvPr id="0" name=""/>
        <dsp:cNvSpPr/>
      </dsp:nvSpPr>
      <dsp:spPr>
        <a:xfrm>
          <a:off x="4483053" y="202595"/>
          <a:ext cx="1865839" cy="108221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a:t>Owner-occupied principal &amp; interest</a:t>
          </a:r>
        </a:p>
      </dsp:txBody>
      <dsp:txXfrm>
        <a:off x="4483053" y="202595"/>
        <a:ext cx="1865839" cy="1082210"/>
      </dsp:txXfrm>
    </dsp:sp>
    <dsp:sp modelId="{C59E8D42-103B-4092-8847-DD304BB008BB}">
      <dsp:nvSpPr>
        <dsp:cNvPr id="0" name=""/>
        <dsp:cNvSpPr/>
      </dsp:nvSpPr>
      <dsp:spPr>
        <a:xfrm>
          <a:off x="4483053" y="2003626"/>
          <a:ext cx="1865839" cy="108221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a:t>Other e.g. investment, interest only</a:t>
          </a:r>
        </a:p>
      </dsp:txBody>
      <dsp:txXfrm>
        <a:off x="4483053" y="2003626"/>
        <a:ext cx="1865839" cy="1082210"/>
      </dsp:txXfrm>
    </dsp:sp>
    <dsp:sp modelId="{E10B0E55-37BA-4DC0-B4C0-5C03F92FB5EF}">
      <dsp:nvSpPr>
        <dsp:cNvPr id="0" name=""/>
        <dsp:cNvSpPr/>
      </dsp:nvSpPr>
      <dsp:spPr>
        <a:xfrm>
          <a:off x="2226655" y="3710038"/>
          <a:ext cx="1865839" cy="103379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a:t>Non-standard loan</a:t>
          </a:r>
        </a:p>
      </dsp:txBody>
      <dsp:txXfrm>
        <a:off x="2226655" y="3710038"/>
        <a:ext cx="1865839" cy="103379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lgn="ctr"/>
            <a:endParaRPr lang="en-AU">
              <a:solidFill>
                <a:srgbClr val="FF7E00"/>
              </a:solidFill>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F87C1-044C-409A-8D6B-B6AC6910B880}" type="datetimeFigureOut">
              <a:rPr lang="en-AU" smtClean="0"/>
              <a:t>31/01/24</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lgn="ctr"/>
            <a:endParaRPr lang="en-AU">
              <a:solidFill>
                <a:srgbClr val="FF7E00"/>
              </a:solidFill>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40784B-6984-4F10-847E-820103EFCECF}" type="slidenum">
              <a:rPr lang="en-AU" smtClean="0"/>
              <a:t>‹#›</a:t>
            </a:fld>
            <a:endParaRPr lang="en-AU"/>
          </a:p>
        </p:txBody>
      </p:sp>
    </p:spTree>
    <p:extLst>
      <p:ext uri="{BB962C8B-B14F-4D97-AF65-F5344CB8AC3E}">
        <p14:creationId xmlns:p14="http://schemas.microsoft.com/office/powerpoint/2010/main" val="4184253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ctr">
              <a:defRPr sz="1200" b="0" i="0" u="none">
                <a:solidFill>
                  <a:srgbClr val="FF7E00"/>
                </a:solidFill>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BBA15-4762-5545-862B-575A583F1A37}"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ctr">
              <a:defRPr sz="1200" b="0" i="0" u="none">
                <a:solidFill>
                  <a:srgbClr val="FF7E00"/>
                </a:solidFill>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C34C5-4143-1740-ABB1-6E3447769278}" type="slidenum">
              <a:rPr lang="en-US" smtClean="0"/>
              <a:t>‹#›</a:t>
            </a:fld>
            <a:endParaRPr lang="en-US"/>
          </a:p>
        </p:txBody>
      </p:sp>
    </p:spTree>
    <p:extLst>
      <p:ext uri="{BB962C8B-B14F-4D97-AF65-F5344CB8AC3E}">
        <p14:creationId xmlns:p14="http://schemas.microsoft.com/office/powerpoint/2010/main" val="34722547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1</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70469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B0C34C5-4143-1740-ABB1-6E3447769278}" type="slidenum">
              <a:rPr lang="en-US" smtClean="0"/>
              <a:t>10</a:t>
            </a:fld>
            <a:endParaRPr lang="en-US"/>
          </a:p>
        </p:txBody>
      </p:sp>
      <p:sp>
        <p:nvSpPr>
          <p:cNvPr id="5" name="Footer Placeholder 4">
            <a:extLst>
              <a:ext uri="{FF2B5EF4-FFF2-40B4-BE49-F238E27FC236}">
                <a16:creationId xmlns:a16="http://schemas.microsoft.com/office/drawing/2014/main" xmlns="" id="{9AB45702-554D-C132-33FD-1B4A2B4FB67F}"/>
              </a:ext>
            </a:extLst>
          </p:cNvPr>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xmlns="" id="{52CAB7E6-CD32-A1CA-82A5-2479C7A504E7}"/>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45493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11</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95866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12</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10791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13</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93009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14</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37591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15</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412021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B0C34C5-4143-1740-ABB1-6E3447769278}" type="slidenum">
              <a:rPr lang="en-US" smtClean="0"/>
              <a:t>16</a:t>
            </a:fld>
            <a:endParaRPr lang="en-US"/>
          </a:p>
        </p:txBody>
      </p:sp>
      <p:sp>
        <p:nvSpPr>
          <p:cNvPr id="5" name="Footer Placeholder 4">
            <a:extLst>
              <a:ext uri="{FF2B5EF4-FFF2-40B4-BE49-F238E27FC236}">
                <a16:creationId xmlns:a16="http://schemas.microsoft.com/office/drawing/2014/main" xmlns="" id="{A2338D8F-51AE-49C8-BBE7-B4371254E832}"/>
              </a:ext>
            </a:extLst>
          </p:cNvPr>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xmlns="" id="{96158498-298D-4BEA-BDD4-60023542F0F1}"/>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0653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2</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72199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3</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06243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4</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07020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5</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3303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B0C34C5-4143-1740-ABB1-6E3447769278}" type="slidenum">
              <a:rPr lang="en-US" smtClean="0"/>
              <a:t>6</a:t>
            </a:fld>
            <a:endParaRPr lang="en-US"/>
          </a:p>
        </p:txBody>
      </p:sp>
      <p:sp>
        <p:nvSpPr>
          <p:cNvPr id="5" name="Footer Placeholder 4">
            <a:extLst>
              <a:ext uri="{FF2B5EF4-FFF2-40B4-BE49-F238E27FC236}">
                <a16:creationId xmlns:a16="http://schemas.microsoft.com/office/drawing/2014/main" xmlns="" id="{9AB45702-554D-C132-33FD-1B4A2B4FB67F}"/>
              </a:ext>
            </a:extLst>
          </p:cNvPr>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xmlns="" id="{52CAB7E6-CD32-A1CA-82A5-2479C7A504E7}"/>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18834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7</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213830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B0C34C5-4143-1740-ABB1-6E3447769278}" type="slidenum">
              <a:rPr lang="en-US" smtClean="0"/>
              <a:t>8</a:t>
            </a:fld>
            <a:endParaRPr lang="en-US"/>
          </a:p>
        </p:txBody>
      </p:sp>
      <p:sp>
        <p:nvSpPr>
          <p:cNvPr id="5" name="Footer Placeholder 4">
            <a:extLst>
              <a:ext uri="{FF2B5EF4-FFF2-40B4-BE49-F238E27FC236}">
                <a16:creationId xmlns:a16="http://schemas.microsoft.com/office/drawing/2014/main" xmlns="" id="{77325CA1-74AB-8FBC-F588-1BE40C9D4EEC}"/>
              </a:ext>
            </a:extLst>
          </p:cNvPr>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xmlns="" id="{97A11963-1151-8A36-697B-72577BD6BB14}"/>
              </a:ext>
            </a:extLst>
          </p:cNvPr>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42715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0C34C5-4143-1740-ABB1-6E3447769278}" type="slidenum">
              <a:rPr lang="en-US" smtClean="0"/>
              <a:t>9</a:t>
            </a:fld>
            <a:endParaRPr lang="en-US"/>
          </a:p>
        </p:txBody>
      </p:sp>
      <p:sp>
        <p:nvSpPr>
          <p:cNvPr id="5" name="Footer Placeholder 4"/>
          <p:cNvSpPr>
            <a:spLocks noGrp="1"/>
          </p:cNvSpPr>
          <p:nvPr>
            <p:ph type="ftr" sz="quarter" idx="4"/>
          </p:nvPr>
        </p:nvSpPr>
        <p:spPr>
          <a:xfrm>
            <a:off x="0" y="8685213"/>
            <a:ext cx="2971800" cy="458787"/>
          </a:xfrm>
        </p:spPr>
        <p:txBody>
          <a:bodyPr/>
          <a:lstStyle/>
          <a:p>
            <a:endParaRPr lang="en-AU"/>
          </a:p>
        </p:txBody>
      </p:sp>
      <p:sp>
        <p:nvSpPr>
          <p:cNvPr id="6" name="Header Placeholder 5"/>
          <p:cNvSpPr>
            <a:spLocks noGrp="1"/>
          </p:cNvSpPr>
          <p:nvPr>
            <p:ph type="hdr" sz="quarter"/>
          </p:nvPr>
        </p:nvSpPr>
        <p:spPr>
          <a:xfrm>
            <a:off x="0" y="0"/>
            <a:ext cx="2971800" cy="458788"/>
          </a:xfrm>
        </p:spPr>
        <p:txBody>
          <a:bodyPr/>
          <a:lstStyle/>
          <a:p>
            <a:endParaRPr lang="en-AU"/>
          </a:p>
        </p:txBody>
      </p:sp>
    </p:spTree>
    <p:extLst>
      <p:ext uri="{BB962C8B-B14F-4D97-AF65-F5344CB8AC3E}">
        <p14:creationId xmlns:p14="http://schemas.microsoft.com/office/powerpoint/2010/main" val="3110480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D5FF3BD-0B0A-444B-B374-85FDD191B4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724" t="5169" r="14565" b="19066"/>
          <a:stretch/>
        </p:blipFill>
        <p:spPr>
          <a:xfrm>
            <a:off x="-1" y="152992"/>
            <a:ext cx="12192001" cy="6705008"/>
          </a:xfrm>
          <a:prstGeom prst="rect">
            <a:avLst/>
          </a:prstGeom>
        </p:spPr>
      </p:pic>
      <p:sp>
        <p:nvSpPr>
          <p:cNvPr id="8" name="Title 7">
            <a:extLst>
              <a:ext uri="{FF2B5EF4-FFF2-40B4-BE49-F238E27FC236}">
                <a16:creationId xmlns:a16="http://schemas.microsoft.com/office/drawing/2014/main" xmlns="" id="{C0E43B7F-5B3C-794C-9EBB-0705F2850C47}"/>
              </a:ext>
            </a:extLst>
          </p:cNvPr>
          <p:cNvSpPr>
            <a:spLocks noGrp="1"/>
          </p:cNvSpPr>
          <p:nvPr>
            <p:ph type="title"/>
          </p:nvPr>
        </p:nvSpPr>
        <p:spPr>
          <a:xfrm>
            <a:off x="733753" y="4522243"/>
            <a:ext cx="4939748" cy="1689371"/>
          </a:xfrm>
        </p:spPr>
        <p:txBody>
          <a:bodyPr>
            <a:normAutofit/>
          </a:bodyPr>
          <a:lstStyle>
            <a:lvl1pPr>
              <a:defRPr sz="4000">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xmlns="" id="{CA33FC85-F1B2-AD42-8613-22DEA3E9C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724" t="5169" r="14565" b="19066"/>
          <a:stretch/>
        </p:blipFill>
        <p:spPr>
          <a:xfrm>
            <a:off x="0" y="152992"/>
            <a:ext cx="12192001" cy="6705008"/>
          </a:xfrm>
          <a:prstGeom prst="rect">
            <a:avLst/>
          </a:prstGeom>
        </p:spPr>
      </p:pic>
      <p:pic>
        <p:nvPicPr>
          <p:cNvPr id="13" name="Graphic 6">
            <a:extLst>
              <a:ext uri="{FF2B5EF4-FFF2-40B4-BE49-F238E27FC236}">
                <a16:creationId xmlns:a16="http://schemas.microsoft.com/office/drawing/2014/main" xmlns="" id="{51758186-B8E5-8744-81E5-E286F899171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887789" y="240464"/>
            <a:ext cx="2871303" cy="727397"/>
          </a:xfrm>
          <a:prstGeom prst="rect">
            <a:avLst/>
          </a:prstGeom>
        </p:spPr>
      </p:pic>
      <p:sp>
        <p:nvSpPr>
          <p:cNvPr id="2" name="Footer Placeholder 1">
            <a:extLst>
              <a:ext uri="{FF2B5EF4-FFF2-40B4-BE49-F238E27FC236}">
                <a16:creationId xmlns:a16="http://schemas.microsoft.com/office/drawing/2014/main" xmlns="" id="{34B6C4BE-5067-47DE-8226-E90A578F9F41}"/>
              </a:ext>
            </a:extLst>
          </p:cNvPr>
          <p:cNvSpPr>
            <a:spLocks noGrp="1"/>
          </p:cNvSpPr>
          <p:nvPr>
            <p:ph type="ftr" sz="quarter" idx="10"/>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13235583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97A05-9FC4-564C-864E-84C8C81F7A69}"/>
              </a:ext>
            </a:extLst>
          </p:cNvPr>
          <p:cNvSpPr>
            <a:spLocks noGrp="1"/>
          </p:cNvSpPr>
          <p:nvPr>
            <p:ph type="title"/>
          </p:nvPr>
        </p:nvSpPr>
        <p:spPr/>
        <p:txBody>
          <a:bodyPr/>
          <a:lstStyle>
            <a:lvl1pPr>
              <a:defRPr b="0" i="0">
                <a:solidFill>
                  <a:schemeClr val="accent1"/>
                </a:solidFill>
                <a:latin typeface="DIN OT Medium" panose="020B0604020201010104" pitchFamily="34" charset="0"/>
              </a:defRPr>
            </a:lvl1pPr>
          </a:lstStyle>
          <a:p>
            <a:r>
              <a:rPr lang="en-GB"/>
              <a:t>Click to edit Master title style</a:t>
            </a:r>
            <a:endParaRPr lang="en-US" dirty="0"/>
          </a:p>
        </p:txBody>
      </p:sp>
      <p:sp>
        <p:nvSpPr>
          <p:cNvPr id="8" name="Slide Number Placeholder 7">
            <a:extLst>
              <a:ext uri="{FF2B5EF4-FFF2-40B4-BE49-F238E27FC236}">
                <a16:creationId xmlns:a16="http://schemas.microsoft.com/office/drawing/2014/main" xmlns="" id="{A5A8084F-054B-FC4F-866A-255AE69D262D}"/>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3" name="Footer Placeholder 2">
            <a:extLst>
              <a:ext uri="{FF2B5EF4-FFF2-40B4-BE49-F238E27FC236}">
                <a16:creationId xmlns:a16="http://schemas.microsoft.com/office/drawing/2014/main" xmlns="" id="{C68B850F-637B-40B5-8868-3DC5CD4FAAA3}"/>
              </a:ext>
            </a:extLst>
          </p:cNvPr>
          <p:cNvSpPr>
            <a:spLocks noGrp="1"/>
          </p:cNvSpPr>
          <p:nvPr>
            <p:ph type="ftr" sz="quarter" idx="13"/>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17526392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A5A8084F-054B-FC4F-866A-255AE69D262D}"/>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3" name="Footer Placeholder 2">
            <a:extLst>
              <a:ext uri="{FF2B5EF4-FFF2-40B4-BE49-F238E27FC236}">
                <a16:creationId xmlns:a16="http://schemas.microsoft.com/office/drawing/2014/main" xmlns="" id="{C68B850F-637B-40B5-8868-3DC5CD4FAAA3}"/>
              </a:ext>
            </a:extLst>
          </p:cNvPr>
          <p:cNvSpPr>
            <a:spLocks noGrp="1"/>
          </p:cNvSpPr>
          <p:nvPr>
            <p:ph type="ftr" sz="quarter" idx="13"/>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dirty="0"/>
          </a:p>
        </p:txBody>
      </p:sp>
    </p:spTree>
    <p:extLst>
      <p:ext uri="{BB962C8B-B14F-4D97-AF65-F5344CB8AC3E}">
        <p14:creationId xmlns:p14="http://schemas.microsoft.com/office/powerpoint/2010/main" val="35420182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97A05-9FC4-564C-864E-84C8C81F7A69}"/>
              </a:ext>
            </a:extLst>
          </p:cNvPr>
          <p:cNvSpPr>
            <a:spLocks noGrp="1"/>
          </p:cNvSpPr>
          <p:nvPr>
            <p:ph type="title"/>
          </p:nvPr>
        </p:nvSpPr>
        <p:spPr>
          <a:xfrm>
            <a:off x="432907" y="551793"/>
            <a:ext cx="8789921" cy="392400"/>
          </a:xfrm>
        </p:spPr>
        <p:txBody>
          <a:bodyPr/>
          <a:lstStyle>
            <a:lvl1pPr>
              <a:defRPr b="0" i="0">
                <a:solidFill>
                  <a:schemeClr val="accent1"/>
                </a:solidFill>
                <a:latin typeface="DIN OT Medium" panose="020B0604020201010104" pitchFamily="34" charset="0"/>
              </a:defRPr>
            </a:lvl1pPr>
          </a:lstStyle>
          <a:p>
            <a:r>
              <a:rPr lang="en-GB" dirty="0"/>
              <a:t>Click to edit Master title style</a:t>
            </a:r>
            <a:endParaRPr lang="en-US" dirty="0"/>
          </a:p>
        </p:txBody>
      </p:sp>
      <p:sp>
        <p:nvSpPr>
          <p:cNvPr id="8" name="Slide Number Placeholder 7">
            <a:extLst>
              <a:ext uri="{FF2B5EF4-FFF2-40B4-BE49-F238E27FC236}">
                <a16:creationId xmlns:a16="http://schemas.microsoft.com/office/drawing/2014/main" xmlns="" id="{A5A8084F-054B-FC4F-866A-255AE69D262D}"/>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9" name="Text Placeholder 4">
            <a:extLst>
              <a:ext uri="{FF2B5EF4-FFF2-40B4-BE49-F238E27FC236}">
                <a16:creationId xmlns:a16="http://schemas.microsoft.com/office/drawing/2014/main" xmlns="" id="{A6722C69-35F0-AF47-BBEC-91FEBDC4C45A}"/>
              </a:ext>
            </a:extLst>
          </p:cNvPr>
          <p:cNvSpPr>
            <a:spLocks noGrp="1"/>
          </p:cNvSpPr>
          <p:nvPr>
            <p:ph type="body" sz="quarter" idx="13" hasCustomPrompt="1"/>
          </p:nvPr>
        </p:nvSpPr>
        <p:spPr>
          <a:xfrm>
            <a:off x="430213" y="1016001"/>
            <a:ext cx="8793162" cy="430213"/>
          </a:xfrm>
        </p:spPr>
        <p:txBody>
          <a:bodyPr>
            <a:normAutofit/>
          </a:bodyPr>
          <a:lstStyle>
            <a:lvl1pPr marL="0" indent="0">
              <a:buNone/>
              <a:defRPr sz="2000">
                <a:solidFill>
                  <a:srgbClr val="0072CE"/>
                </a:solidFill>
              </a:defRPr>
            </a:lvl1pPr>
          </a:lstStyle>
          <a:p>
            <a:pPr lvl="0"/>
            <a:r>
              <a:rPr lang="en-GB" dirty="0"/>
              <a:t>Optional subtitle</a:t>
            </a:r>
            <a:endParaRPr lang="en-US" dirty="0"/>
          </a:p>
        </p:txBody>
      </p:sp>
      <p:sp>
        <p:nvSpPr>
          <p:cNvPr id="3" name="Footer Placeholder 2">
            <a:extLst>
              <a:ext uri="{FF2B5EF4-FFF2-40B4-BE49-F238E27FC236}">
                <a16:creationId xmlns:a16="http://schemas.microsoft.com/office/drawing/2014/main" xmlns="" id="{51F458FC-F255-49C0-ABAC-1D10A8BCE34C}"/>
              </a:ext>
            </a:extLst>
          </p:cNvPr>
          <p:cNvSpPr>
            <a:spLocks noGrp="1"/>
          </p:cNvSpPr>
          <p:nvPr>
            <p:ph type="ftr" sz="quarter" idx="14"/>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23889133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97A05-9FC4-564C-864E-84C8C81F7A69}"/>
              </a:ext>
            </a:extLst>
          </p:cNvPr>
          <p:cNvSpPr>
            <a:spLocks noGrp="1"/>
          </p:cNvSpPr>
          <p:nvPr>
            <p:ph type="title"/>
          </p:nvPr>
        </p:nvSpPr>
        <p:spPr>
          <a:xfrm>
            <a:off x="432907" y="551793"/>
            <a:ext cx="8789921" cy="392400"/>
          </a:xfrm>
        </p:spPr>
        <p:txBody>
          <a:bodyPr/>
          <a:lstStyle>
            <a:lvl1pPr>
              <a:defRPr b="0" i="0">
                <a:solidFill>
                  <a:schemeClr val="accent1"/>
                </a:solidFill>
                <a:latin typeface="DIN OT Medium" panose="020B0604020201010104" pitchFamily="34" charset="0"/>
              </a:defRPr>
            </a:lvl1pPr>
          </a:lstStyle>
          <a:p>
            <a:r>
              <a:rPr lang="en-GB" dirty="0"/>
              <a:t>Click to edit Master title style</a:t>
            </a:r>
            <a:endParaRPr lang="en-US" dirty="0"/>
          </a:p>
        </p:txBody>
      </p:sp>
      <p:sp>
        <p:nvSpPr>
          <p:cNvPr id="8" name="Slide Number Placeholder 7">
            <a:extLst>
              <a:ext uri="{FF2B5EF4-FFF2-40B4-BE49-F238E27FC236}">
                <a16:creationId xmlns:a16="http://schemas.microsoft.com/office/drawing/2014/main" xmlns="" id="{A5A8084F-054B-FC4F-866A-255AE69D262D}"/>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9" name="Text Placeholder 4">
            <a:extLst>
              <a:ext uri="{FF2B5EF4-FFF2-40B4-BE49-F238E27FC236}">
                <a16:creationId xmlns:a16="http://schemas.microsoft.com/office/drawing/2014/main" xmlns="" id="{A6722C69-35F0-AF47-BBEC-91FEBDC4C45A}"/>
              </a:ext>
            </a:extLst>
          </p:cNvPr>
          <p:cNvSpPr>
            <a:spLocks noGrp="1"/>
          </p:cNvSpPr>
          <p:nvPr>
            <p:ph type="body" sz="quarter" idx="13" hasCustomPrompt="1"/>
          </p:nvPr>
        </p:nvSpPr>
        <p:spPr>
          <a:xfrm>
            <a:off x="430213" y="1016001"/>
            <a:ext cx="8793162" cy="430213"/>
          </a:xfrm>
        </p:spPr>
        <p:txBody>
          <a:bodyPr>
            <a:normAutofit/>
          </a:bodyPr>
          <a:lstStyle>
            <a:lvl1pPr marL="0" indent="0">
              <a:buNone/>
              <a:defRPr sz="2000">
                <a:solidFill>
                  <a:srgbClr val="0072CE"/>
                </a:solidFill>
                <a:latin typeface="+mj-lt"/>
              </a:defRPr>
            </a:lvl1pPr>
          </a:lstStyle>
          <a:p>
            <a:pPr lvl="0"/>
            <a:r>
              <a:rPr lang="en-GB" dirty="0"/>
              <a:t>Optional subtitle</a:t>
            </a:r>
            <a:endParaRPr lang="en-US" dirty="0"/>
          </a:p>
        </p:txBody>
      </p:sp>
      <p:sp>
        <p:nvSpPr>
          <p:cNvPr id="11" name="Rectangle 10">
            <a:extLst>
              <a:ext uri="{FF2B5EF4-FFF2-40B4-BE49-F238E27FC236}">
                <a16:creationId xmlns:a16="http://schemas.microsoft.com/office/drawing/2014/main" xmlns="" id="{9A56D667-00C1-A44C-B35B-F1414FC57B32}"/>
              </a:ext>
            </a:extLst>
          </p:cNvPr>
          <p:cNvSpPr/>
          <p:nvPr userDrawn="1"/>
        </p:nvSpPr>
        <p:spPr>
          <a:xfrm>
            <a:off x="432907" y="-856"/>
            <a:ext cx="2136871" cy="214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Footer Placeholder 2">
            <a:extLst>
              <a:ext uri="{FF2B5EF4-FFF2-40B4-BE49-F238E27FC236}">
                <a16:creationId xmlns:a16="http://schemas.microsoft.com/office/drawing/2014/main" xmlns="" id="{E4DEC5E4-831D-4DE0-9585-1A97F6FD7E56}"/>
              </a:ext>
            </a:extLst>
          </p:cNvPr>
          <p:cNvSpPr>
            <a:spLocks noGrp="1"/>
          </p:cNvSpPr>
          <p:nvPr>
            <p:ph type="ftr" sz="quarter" idx="14"/>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12769106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hankyou slid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3B1C0D5-FEF7-B24D-9C55-BA5A32D1A7D9}"/>
              </a:ext>
            </a:extLst>
          </p:cNvPr>
          <p:cNvSpPr/>
          <p:nvPr/>
        </p:nvSpPr>
        <p:spPr>
          <a:xfrm>
            <a:off x="384629" y="0"/>
            <a:ext cx="2184400" cy="211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80739AD-9D66-0F4A-BCCE-399A91704857}"/>
              </a:ext>
            </a:extLst>
          </p:cNvPr>
          <p:cNvSpPr/>
          <p:nvPr/>
        </p:nvSpPr>
        <p:spPr>
          <a:xfrm>
            <a:off x="9637486" y="6646456"/>
            <a:ext cx="2184400" cy="211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IN OT" panose="020B0504020201010104" pitchFamily="34" charset="0"/>
            </a:endParaRPr>
          </a:p>
        </p:txBody>
      </p:sp>
      <p:pic>
        <p:nvPicPr>
          <p:cNvPr id="8" name="Picture 7">
            <a:extLst>
              <a:ext uri="{FF2B5EF4-FFF2-40B4-BE49-F238E27FC236}">
                <a16:creationId xmlns:a16="http://schemas.microsoft.com/office/drawing/2014/main" xmlns="" id="{03FD5742-11CE-7F40-A149-D5A46F6881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724" t="5169" r="14565" b="19066"/>
          <a:stretch/>
        </p:blipFill>
        <p:spPr>
          <a:xfrm rot="5400000" flipH="1">
            <a:off x="-2575379" y="1316719"/>
            <a:ext cx="7609657" cy="4184942"/>
          </a:xfrm>
          <a:prstGeom prst="rect">
            <a:avLst/>
          </a:prstGeom>
        </p:spPr>
      </p:pic>
      <p:sp>
        <p:nvSpPr>
          <p:cNvPr id="12" name="Rectangle 11">
            <a:extLst>
              <a:ext uri="{FF2B5EF4-FFF2-40B4-BE49-F238E27FC236}">
                <a16:creationId xmlns:a16="http://schemas.microsoft.com/office/drawing/2014/main" xmlns="" id="{1D8CAE5A-F57D-6544-8055-9411F7144C22}"/>
              </a:ext>
            </a:extLst>
          </p:cNvPr>
          <p:cNvSpPr/>
          <p:nvPr userDrawn="1"/>
        </p:nvSpPr>
        <p:spPr>
          <a:xfrm>
            <a:off x="384629" y="0"/>
            <a:ext cx="2184400" cy="211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9970A1E2-643B-144F-AEF7-E9ADC5519A60}"/>
              </a:ext>
            </a:extLst>
          </p:cNvPr>
          <p:cNvSpPr/>
          <p:nvPr userDrawn="1"/>
        </p:nvSpPr>
        <p:spPr>
          <a:xfrm>
            <a:off x="9637486" y="6646456"/>
            <a:ext cx="2184400" cy="211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IN OT" panose="020B0504020201010104" pitchFamily="34" charset="0"/>
            </a:endParaRPr>
          </a:p>
        </p:txBody>
      </p:sp>
      <p:pic>
        <p:nvPicPr>
          <p:cNvPr id="15" name="Graphic 9">
            <a:extLst>
              <a:ext uri="{FF2B5EF4-FFF2-40B4-BE49-F238E27FC236}">
                <a16:creationId xmlns:a16="http://schemas.microsoft.com/office/drawing/2014/main" xmlns="" id="{1CE56307-7965-F047-B2BF-8D92C25AA3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90041" y="211544"/>
            <a:ext cx="2866799" cy="727397"/>
          </a:xfrm>
          <a:prstGeom prst="rect">
            <a:avLst/>
          </a:prstGeom>
        </p:spPr>
      </p:pic>
      <p:sp>
        <p:nvSpPr>
          <p:cNvPr id="6" name="Slide Number Placeholder 5">
            <a:extLst>
              <a:ext uri="{FF2B5EF4-FFF2-40B4-BE49-F238E27FC236}">
                <a16:creationId xmlns:a16="http://schemas.microsoft.com/office/drawing/2014/main" xmlns="" id="{7669C20E-A996-C349-AB8F-39F8D9D212D5}"/>
              </a:ext>
            </a:extLst>
          </p:cNvPr>
          <p:cNvSpPr>
            <a:spLocks noGrp="1"/>
          </p:cNvSpPr>
          <p:nvPr>
            <p:ph type="sldNum" sz="quarter" idx="12"/>
          </p:nvPr>
        </p:nvSpPr>
        <p:spPr>
          <a:solidFill>
            <a:srgbClr val="00A9E0"/>
          </a:solidFill>
        </p:spPr>
        <p:txBody>
          <a:bodyPr/>
          <a:lstStyle>
            <a:lvl1pPr>
              <a:defRPr>
                <a:solidFill>
                  <a:schemeClr val="bg1"/>
                </a:solidFill>
                <a:latin typeface="DIN OT" panose="020B0504020201010104" pitchFamily="34" charset="0"/>
              </a:defRPr>
            </a:lvl1pPr>
          </a:lstStyle>
          <a:p>
            <a:fld id="{F636FAB8-EF50-474E-9E26-C22D98D391FB}" type="slidenum">
              <a:rPr lang="en-US" smtClean="0"/>
              <a:pPr/>
              <a:t>‹#›</a:t>
            </a:fld>
            <a:endParaRPr lang="en-US" dirty="0"/>
          </a:p>
        </p:txBody>
      </p:sp>
      <p:sp>
        <p:nvSpPr>
          <p:cNvPr id="17" name="Rectangle 16">
            <a:extLst>
              <a:ext uri="{FF2B5EF4-FFF2-40B4-BE49-F238E27FC236}">
                <a16:creationId xmlns:a16="http://schemas.microsoft.com/office/drawing/2014/main" xmlns="" id="{8FA08C86-B1DF-044E-A73E-21C779218875}"/>
              </a:ext>
            </a:extLst>
          </p:cNvPr>
          <p:cNvSpPr/>
          <p:nvPr userDrawn="1"/>
        </p:nvSpPr>
        <p:spPr>
          <a:xfrm>
            <a:off x="3574473" y="5072494"/>
            <a:ext cx="8279211" cy="1077218"/>
          </a:xfrm>
          <a:prstGeom prst="rect">
            <a:avLst/>
          </a:prstGeom>
        </p:spPr>
        <p:txBody>
          <a:bodyPr wrap="square" lIns="0" tIns="0" rIns="0" bIns="0">
            <a:spAutoFit/>
          </a:bodyPr>
          <a:lstStyle/>
          <a:p>
            <a:pPr algn="l"/>
            <a:r>
              <a:rPr lang="en-GB" sz="1000" dirty="0">
                <a:solidFill>
                  <a:srgbClr val="FFFFFF"/>
                </a:solidFill>
                <a:latin typeface="DIN OT" panose="020B0504020201010104" pitchFamily="34" charset="0"/>
              </a:rPr>
              <a:t>The information contained in this presentation is general in nature and does not take into account the particular investment objectives or financial situation of any person.  It does not constitute, and should not be relied on as, financial or investment advice or recommendations (express or implied) and is not an invitation to buy or sell any Listed Shares, Insurance, Superannuation, Investment and or financial product or service.  No decision should be made on the basis of this presentation without first seeking expert financial advice.  Any predictions or views contained in this presentation are those of the Australian Prudential Regulation Authority (APRA) (ABN 79 635 582 658). APRA does not represent or guarantee that the information is accurate or free from errors or omissions and APRA disclaims any duty of care in relation to the information and liability for any loss resulting from reliance on the information in making investment decisions.</a:t>
            </a:r>
            <a:endParaRPr lang="en-AU" sz="1000" dirty="0">
              <a:solidFill>
                <a:srgbClr val="FFFFFF"/>
              </a:solidFill>
              <a:latin typeface="DIN OT" panose="020B0504020201010104" pitchFamily="34" charset="0"/>
            </a:endParaRPr>
          </a:p>
        </p:txBody>
      </p:sp>
      <p:sp>
        <p:nvSpPr>
          <p:cNvPr id="18" name="Rectangle 17">
            <a:extLst>
              <a:ext uri="{FF2B5EF4-FFF2-40B4-BE49-F238E27FC236}">
                <a16:creationId xmlns:a16="http://schemas.microsoft.com/office/drawing/2014/main" xmlns="" id="{C3BCFD0B-A5E5-7743-A302-75638BB8AED7}"/>
              </a:ext>
            </a:extLst>
          </p:cNvPr>
          <p:cNvSpPr/>
          <p:nvPr userDrawn="1"/>
        </p:nvSpPr>
        <p:spPr>
          <a:xfrm>
            <a:off x="3574473" y="2802341"/>
            <a:ext cx="2369127" cy="74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7">
            <a:extLst>
              <a:ext uri="{FF2B5EF4-FFF2-40B4-BE49-F238E27FC236}">
                <a16:creationId xmlns:a16="http://schemas.microsoft.com/office/drawing/2014/main" xmlns="" id="{7DC5DFED-CA95-406E-AB4E-D2528670EF77}"/>
              </a:ext>
            </a:extLst>
          </p:cNvPr>
          <p:cNvSpPr>
            <a:spLocks noGrp="1"/>
          </p:cNvSpPr>
          <p:nvPr>
            <p:ph type="title" hasCustomPrompt="1"/>
          </p:nvPr>
        </p:nvSpPr>
        <p:spPr>
          <a:xfrm>
            <a:off x="3574473" y="2104945"/>
            <a:ext cx="4939748" cy="1689371"/>
          </a:xfrm>
        </p:spPr>
        <p:txBody>
          <a:bodyPr>
            <a:normAutofit/>
          </a:bodyPr>
          <a:lstStyle>
            <a:lvl1pPr>
              <a:defRPr sz="4000">
                <a:solidFill>
                  <a:schemeClr val="bg1"/>
                </a:solidFill>
              </a:defRPr>
            </a:lvl1pPr>
          </a:lstStyle>
          <a:p>
            <a:r>
              <a:rPr lang="en-GB" dirty="0"/>
              <a:t>Thank you</a:t>
            </a:r>
            <a:endParaRPr lang="en-US" dirty="0"/>
          </a:p>
        </p:txBody>
      </p:sp>
      <p:sp>
        <p:nvSpPr>
          <p:cNvPr id="2" name="Footer Placeholder 1">
            <a:extLst>
              <a:ext uri="{FF2B5EF4-FFF2-40B4-BE49-F238E27FC236}">
                <a16:creationId xmlns:a16="http://schemas.microsoft.com/office/drawing/2014/main" xmlns="" id="{5792E4C3-89AE-49CB-A537-D6061A3A7BDF}"/>
              </a:ext>
            </a:extLst>
          </p:cNvPr>
          <p:cNvSpPr>
            <a:spLocks noGrp="1"/>
          </p:cNvSpPr>
          <p:nvPr>
            <p:ph type="ftr" sz="quarter" idx="13"/>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38335779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reaker Slide_Sky Blue">
    <p:bg>
      <p:bgPr>
        <a:solidFill>
          <a:schemeClr val="accent2"/>
        </a:solidFill>
        <a:effectLst/>
      </p:bgPr>
    </p:bg>
    <p:spTree>
      <p:nvGrpSpPr>
        <p:cNvPr id="1" name=""/>
        <p:cNvGrpSpPr/>
        <p:nvPr/>
      </p:nvGrpSpPr>
      <p:grpSpPr>
        <a:xfrm>
          <a:off x="0" y="0"/>
          <a:ext cx="0" cy="0"/>
          <a:chOff x="0" y="0"/>
          <a:chExt cx="0" cy="0"/>
        </a:xfrm>
      </p:grpSpPr>
      <p:pic>
        <p:nvPicPr>
          <p:cNvPr id="11" name="Graphic 9">
            <a:extLst>
              <a:ext uri="{FF2B5EF4-FFF2-40B4-BE49-F238E27FC236}">
                <a16:creationId xmlns:a16="http://schemas.microsoft.com/office/drawing/2014/main" xmlns="" id="{CDF62F69-3E1D-D348-856C-5DB38B3E04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890041" y="211544"/>
            <a:ext cx="2866799" cy="727397"/>
          </a:xfrm>
          <a:prstGeom prst="rect">
            <a:avLst/>
          </a:prstGeom>
        </p:spPr>
      </p:pic>
      <p:sp>
        <p:nvSpPr>
          <p:cNvPr id="15" name="Picture Placeholder 14">
            <a:extLst>
              <a:ext uri="{FF2B5EF4-FFF2-40B4-BE49-F238E27FC236}">
                <a16:creationId xmlns:a16="http://schemas.microsoft.com/office/drawing/2014/main" xmlns="" id="{C6D06C4E-A775-D44D-9F15-6E7198737EB7}"/>
              </a:ext>
            </a:extLst>
          </p:cNvPr>
          <p:cNvSpPr>
            <a:spLocks noGrp="1"/>
          </p:cNvSpPr>
          <p:nvPr>
            <p:ph type="pic" sz="quarter" idx="17"/>
          </p:nvPr>
        </p:nvSpPr>
        <p:spPr>
          <a:xfrm>
            <a:off x="7318371" y="0"/>
            <a:ext cx="4873629" cy="6858000"/>
          </a:xfrm>
          <a:custGeom>
            <a:avLst/>
            <a:gdLst>
              <a:gd name="connsiteX0" fmla="*/ 0 w 4873629"/>
              <a:gd name="connsiteY0" fmla="*/ 0 h 6858000"/>
              <a:gd name="connsiteX1" fmla="*/ 4873629 w 4873629"/>
              <a:gd name="connsiteY1" fmla="*/ 0 h 6858000"/>
              <a:gd name="connsiteX2" fmla="*/ 4873629 w 4873629"/>
              <a:gd name="connsiteY2" fmla="*/ 6858000 h 6858000"/>
              <a:gd name="connsiteX3" fmla="*/ 0 w 4873629"/>
              <a:gd name="connsiteY3" fmla="*/ 6858000 h 6858000"/>
              <a:gd name="connsiteX4" fmla="*/ 61478 w 4873629"/>
              <a:gd name="connsiteY4" fmla="*/ 6722014 h 6858000"/>
              <a:gd name="connsiteX5" fmla="*/ 726306 w 4873629"/>
              <a:gd name="connsiteY5" fmla="*/ 3429000 h 6858000"/>
              <a:gd name="connsiteX6" fmla="*/ 61478 w 4873629"/>
              <a:gd name="connsiteY6" fmla="*/ 1359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3629" h="6858000">
                <a:moveTo>
                  <a:pt x="0" y="0"/>
                </a:moveTo>
                <a:lnTo>
                  <a:pt x="4873629" y="0"/>
                </a:lnTo>
                <a:lnTo>
                  <a:pt x="4873629" y="6858000"/>
                </a:lnTo>
                <a:lnTo>
                  <a:pt x="0" y="6858000"/>
                </a:lnTo>
                <a:lnTo>
                  <a:pt x="61478" y="6722014"/>
                </a:lnTo>
                <a:cubicBezTo>
                  <a:pt x="489577" y="5709874"/>
                  <a:pt x="726306" y="4597083"/>
                  <a:pt x="726306" y="3429000"/>
                </a:cubicBezTo>
                <a:cubicBezTo>
                  <a:pt x="726306" y="2260918"/>
                  <a:pt x="489577" y="1148127"/>
                  <a:pt x="61478" y="135986"/>
                </a:cubicBezTo>
                <a:close/>
              </a:path>
            </a:pathLst>
          </a:custGeom>
          <a:blipFill>
            <a:blip r:embed="rId3" cstate="screen">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10" name="Picture Placeholder 10">
            <a:extLst>
              <a:ext uri="{FF2B5EF4-FFF2-40B4-BE49-F238E27FC236}">
                <a16:creationId xmlns:a16="http://schemas.microsoft.com/office/drawing/2014/main" xmlns="" id="{11CBCF66-E67C-0D48-BE26-0FCE30FB315F}"/>
              </a:ext>
            </a:extLst>
          </p:cNvPr>
          <p:cNvSpPr>
            <a:spLocks noGrp="1"/>
          </p:cNvSpPr>
          <p:nvPr>
            <p:ph type="pic" sz="quarter" idx="15"/>
          </p:nvPr>
        </p:nvSpPr>
        <p:spPr>
          <a:xfrm>
            <a:off x="0" y="152400"/>
            <a:ext cx="12192000" cy="6705600"/>
          </a:xfrm>
          <a:blipFill dpi="0" rotWithShape="1">
            <a:blip r:embed="rId4">
              <a:alphaModFix amt="50000"/>
            </a:blip>
            <a:srcRect/>
            <a:stretch>
              <a:fillRect/>
            </a:stretch>
          </a:blipFill>
        </p:spPr>
        <p:txBody>
          <a:bodyPr/>
          <a:lstStyle/>
          <a:p>
            <a:r>
              <a:rPr lang="en-US"/>
              <a:t>Click icon to add picture</a:t>
            </a:r>
          </a:p>
        </p:txBody>
      </p:sp>
      <p:sp>
        <p:nvSpPr>
          <p:cNvPr id="5" name="Title 7">
            <a:extLst>
              <a:ext uri="{FF2B5EF4-FFF2-40B4-BE49-F238E27FC236}">
                <a16:creationId xmlns:a16="http://schemas.microsoft.com/office/drawing/2014/main" xmlns="" id="{C9C02E92-EB8B-804D-A4E5-8718565BEE7D}"/>
              </a:ext>
            </a:extLst>
          </p:cNvPr>
          <p:cNvSpPr>
            <a:spLocks noGrp="1"/>
          </p:cNvSpPr>
          <p:nvPr>
            <p:ph type="title" hasCustomPrompt="1"/>
          </p:nvPr>
        </p:nvSpPr>
        <p:spPr>
          <a:xfrm>
            <a:off x="733753" y="2634173"/>
            <a:ext cx="6064612" cy="2113272"/>
          </a:xfrm>
        </p:spPr>
        <p:txBody>
          <a:bodyPr anchor="b">
            <a:normAutofit/>
          </a:bodyPr>
          <a:lstStyle>
            <a:lvl1pPr>
              <a:defRPr sz="4000">
                <a:solidFill>
                  <a:schemeClr val="bg1"/>
                </a:solidFill>
              </a:defRPr>
            </a:lvl1pPr>
          </a:lstStyle>
          <a:p>
            <a:r>
              <a:rPr lang="en-US" dirty="0"/>
              <a:t>Breaker page title</a:t>
            </a:r>
          </a:p>
        </p:txBody>
      </p:sp>
      <p:sp>
        <p:nvSpPr>
          <p:cNvPr id="6" name="Text Placeholder 2">
            <a:extLst>
              <a:ext uri="{FF2B5EF4-FFF2-40B4-BE49-F238E27FC236}">
                <a16:creationId xmlns:a16="http://schemas.microsoft.com/office/drawing/2014/main" xmlns="" id="{8FE27670-D7DC-E245-AE22-5E05429D04EB}"/>
              </a:ext>
            </a:extLst>
          </p:cNvPr>
          <p:cNvSpPr>
            <a:spLocks noGrp="1"/>
          </p:cNvSpPr>
          <p:nvPr>
            <p:ph type="body" sz="quarter" idx="10" hasCustomPrompt="1"/>
          </p:nvPr>
        </p:nvSpPr>
        <p:spPr>
          <a:xfrm>
            <a:off x="733753" y="4977678"/>
            <a:ext cx="6064612" cy="950913"/>
          </a:xfrm>
        </p:spPr>
        <p:txBody>
          <a:bodyPr>
            <a:normAutofit/>
          </a:bodyPr>
          <a:lstStyle>
            <a:lvl1pPr marL="0" indent="0">
              <a:buNone/>
              <a:defRPr sz="2800" b="0" i="0">
                <a:solidFill>
                  <a:schemeClr val="bg1"/>
                </a:solidFill>
                <a:latin typeface="DIN OT Light" panose="020B0504020201010104" pitchFamily="34" charset="0"/>
              </a:defRPr>
            </a:lvl1pPr>
          </a:lstStyle>
          <a:p>
            <a:pPr lvl="0"/>
            <a:r>
              <a:rPr lang="en-GB" dirty="0"/>
              <a:t>Breaker subtitle</a:t>
            </a:r>
            <a:endParaRPr lang="en-US" dirty="0"/>
          </a:p>
        </p:txBody>
      </p:sp>
      <p:sp>
        <p:nvSpPr>
          <p:cNvPr id="12" name="Rectangle 11">
            <a:extLst>
              <a:ext uri="{FF2B5EF4-FFF2-40B4-BE49-F238E27FC236}">
                <a16:creationId xmlns:a16="http://schemas.microsoft.com/office/drawing/2014/main" xmlns="" id="{0C787ABF-3D41-3C4D-9BA4-7C2F025972AB}"/>
              </a:ext>
            </a:extLst>
          </p:cNvPr>
          <p:cNvSpPr/>
          <p:nvPr userDrawn="1"/>
        </p:nvSpPr>
        <p:spPr>
          <a:xfrm>
            <a:off x="0" y="6646456"/>
            <a:ext cx="12192000" cy="21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tangle 12">
            <a:extLst>
              <a:ext uri="{FF2B5EF4-FFF2-40B4-BE49-F238E27FC236}">
                <a16:creationId xmlns:a16="http://schemas.microsoft.com/office/drawing/2014/main" xmlns="" id="{3429377C-48AA-E54F-AD00-74744033A4BB}"/>
              </a:ext>
            </a:extLst>
          </p:cNvPr>
          <p:cNvSpPr/>
          <p:nvPr userDrawn="1"/>
        </p:nvSpPr>
        <p:spPr>
          <a:xfrm>
            <a:off x="0" y="6646456"/>
            <a:ext cx="12192000" cy="212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Slide Number Placeholder 5">
            <a:extLst>
              <a:ext uri="{FF2B5EF4-FFF2-40B4-BE49-F238E27FC236}">
                <a16:creationId xmlns:a16="http://schemas.microsoft.com/office/drawing/2014/main" xmlns="" id="{9FE82A85-B5F0-7B40-9044-809929C07FA9}"/>
              </a:ext>
            </a:extLst>
          </p:cNvPr>
          <p:cNvSpPr>
            <a:spLocks noGrp="1"/>
          </p:cNvSpPr>
          <p:nvPr>
            <p:ph type="sldNum" sz="quarter" idx="4"/>
          </p:nvPr>
        </p:nvSpPr>
        <p:spPr>
          <a:xfrm>
            <a:off x="9451427" y="6645600"/>
            <a:ext cx="2402258" cy="212400"/>
          </a:xfrm>
          <a:prstGeom prst="rect">
            <a:avLst/>
          </a:prstGeom>
          <a:solidFill>
            <a:schemeClr val="bg1"/>
          </a:solidFill>
        </p:spPr>
        <p:txBody>
          <a:bodyPr vert="horz" lIns="91440" tIns="45720" rIns="91440" bIns="45720" rtlCol="0" anchor="ctr"/>
          <a:lstStyle>
            <a:lvl1pPr algn="r">
              <a:defRPr sz="900" b="0" i="0">
                <a:solidFill>
                  <a:schemeClr val="tx2"/>
                </a:solidFill>
                <a:latin typeface="DIN OT" panose="020B0504020201010104" pitchFamily="34" charset="0"/>
              </a:defRPr>
            </a:lvl1pPr>
          </a:lstStyle>
          <a:p>
            <a:fld id="{F636FAB8-EF50-474E-9E26-C22D98D391FB}" type="slidenum">
              <a:rPr lang="en-US" smtClean="0"/>
              <a:pPr/>
              <a:t>‹#›</a:t>
            </a:fld>
            <a:endParaRPr lang="en-US" dirty="0"/>
          </a:p>
        </p:txBody>
      </p:sp>
      <p:sp>
        <p:nvSpPr>
          <p:cNvPr id="17" name="Footer Placeholder 4">
            <a:extLst>
              <a:ext uri="{FF2B5EF4-FFF2-40B4-BE49-F238E27FC236}">
                <a16:creationId xmlns:a16="http://schemas.microsoft.com/office/drawing/2014/main" xmlns="" id="{92C6443D-FC0D-774C-8A15-A4CC2F9D7AE1}"/>
              </a:ext>
            </a:extLst>
          </p:cNvPr>
          <p:cNvSpPr>
            <a:spLocks noGrp="1"/>
          </p:cNvSpPr>
          <p:nvPr>
            <p:ph type="ftr" sz="quarter" idx="3"/>
          </p:nvPr>
        </p:nvSpPr>
        <p:spPr>
          <a:xfrm>
            <a:off x="329536" y="6645600"/>
            <a:ext cx="5888421" cy="212400"/>
          </a:xfrm>
          <a:prstGeom prst="rect">
            <a:avLst/>
          </a:prstGeom>
        </p:spPr>
        <p:txBody>
          <a:bodyPr vert="horz" lIns="91440" tIns="45720" rIns="91440" bIns="45720" rtlCol="0" anchor="ctr"/>
          <a:lstStyle>
            <a:lvl1pPr algn="ctr">
              <a:defRPr lang="en-AU" sz="1200" b="0" i="0" u="none" smtClean="0">
                <a:solidFill>
                  <a:srgbClr val="FF7E00"/>
                </a:solidFill>
                <a:effectLst/>
                <a:latin typeface="Times New Roman" panose="02020603050405020304" pitchFamily="18" charset="0"/>
              </a:defRPr>
            </a:lvl1pPr>
          </a:lstStyle>
          <a:p>
            <a:r>
              <a:rPr lang="en-AU"/>
              <a:t>Copyright © 2021 APRA - Australian Prudential Regulation Authority</a:t>
            </a:r>
            <a:endParaRPr lang="en-AU" dirty="0"/>
          </a:p>
        </p:txBody>
      </p:sp>
    </p:spTree>
    <p:extLst>
      <p:ext uri="{BB962C8B-B14F-4D97-AF65-F5344CB8AC3E}">
        <p14:creationId xmlns:p14="http://schemas.microsoft.com/office/powerpoint/2010/main" val="123564847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over slide">
    <p:bg>
      <p:bgPr>
        <a:solidFill>
          <a:srgbClr val="7FD2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D5FF3BD-0B0A-444B-B374-85FDD191B4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724" t="5169" r="14565" b="19066"/>
          <a:stretch/>
        </p:blipFill>
        <p:spPr>
          <a:xfrm rot="14245872" flipH="1">
            <a:off x="-698450" y="2932169"/>
            <a:ext cx="8005323" cy="4402538"/>
          </a:xfrm>
          <a:prstGeom prst="rect">
            <a:avLst/>
          </a:prstGeom>
        </p:spPr>
      </p:pic>
      <p:sp>
        <p:nvSpPr>
          <p:cNvPr id="8" name="Title 7">
            <a:extLst>
              <a:ext uri="{FF2B5EF4-FFF2-40B4-BE49-F238E27FC236}">
                <a16:creationId xmlns:a16="http://schemas.microsoft.com/office/drawing/2014/main" xmlns="" id="{C0E43B7F-5B3C-794C-9EBB-0705F2850C47}"/>
              </a:ext>
            </a:extLst>
          </p:cNvPr>
          <p:cNvSpPr>
            <a:spLocks noGrp="1"/>
          </p:cNvSpPr>
          <p:nvPr>
            <p:ph type="title" hasCustomPrompt="1"/>
          </p:nvPr>
        </p:nvSpPr>
        <p:spPr>
          <a:xfrm>
            <a:off x="2802038" y="1410789"/>
            <a:ext cx="6835447" cy="1771016"/>
          </a:xfrm>
        </p:spPr>
        <p:txBody>
          <a:bodyPr anchor="b" anchorCtr="0">
            <a:noAutofit/>
          </a:bodyPr>
          <a:lstStyle>
            <a:lvl1pPr>
              <a:defRPr sz="4400" b="0" i="0">
                <a:solidFill>
                  <a:srgbClr val="012169"/>
                </a:solidFill>
                <a:latin typeface="DIN OT Medium" panose="020B0604020201010104" pitchFamily="34" charset="0"/>
              </a:defRPr>
            </a:lvl1pPr>
          </a:lstStyle>
          <a:p>
            <a:r>
              <a:rPr lang="en-US" dirty="0"/>
              <a:t>Internal: click to edit</a:t>
            </a:r>
            <a:br>
              <a:rPr lang="en-US" dirty="0"/>
            </a:br>
            <a:r>
              <a:rPr lang="en-US" dirty="0"/>
              <a:t>master title style</a:t>
            </a:r>
          </a:p>
        </p:txBody>
      </p:sp>
      <p:sp>
        <p:nvSpPr>
          <p:cNvPr id="4" name="Text Placeholder 3">
            <a:extLst>
              <a:ext uri="{FF2B5EF4-FFF2-40B4-BE49-F238E27FC236}">
                <a16:creationId xmlns:a16="http://schemas.microsoft.com/office/drawing/2014/main" xmlns="" id="{4D2C2F07-5FDF-0E4C-AA6F-7DA52C45F117}"/>
              </a:ext>
            </a:extLst>
          </p:cNvPr>
          <p:cNvSpPr>
            <a:spLocks noGrp="1"/>
          </p:cNvSpPr>
          <p:nvPr>
            <p:ph type="body" sz="quarter" idx="10" hasCustomPrompt="1"/>
          </p:nvPr>
        </p:nvSpPr>
        <p:spPr>
          <a:xfrm>
            <a:off x="2803525" y="3501753"/>
            <a:ext cx="6834188" cy="322489"/>
          </a:xfrm>
        </p:spPr>
        <p:txBody>
          <a:bodyPr/>
          <a:lstStyle>
            <a:lvl1pPr marL="0" indent="0">
              <a:buNone/>
              <a:defRPr b="0" i="0">
                <a:solidFill>
                  <a:srgbClr val="012169"/>
                </a:solidFill>
                <a:latin typeface="DIN OT Medium" panose="020B0604020201010104" pitchFamily="34" charset="0"/>
              </a:defRPr>
            </a:lvl1pPr>
          </a:lstStyle>
          <a:p>
            <a:pPr lvl="0"/>
            <a:r>
              <a:rPr lang="en-GB" dirty="0"/>
              <a:t>Presenter name</a:t>
            </a:r>
          </a:p>
        </p:txBody>
      </p:sp>
      <p:sp>
        <p:nvSpPr>
          <p:cNvPr id="11" name="Text Placeholder 3">
            <a:extLst>
              <a:ext uri="{FF2B5EF4-FFF2-40B4-BE49-F238E27FC236}">
                <a16:creationId xmlns:a16="http://schemas.microsoft.com/office/drawing/2014/main" xmlns="" id="{A6D4B941-C28E-0640-9709-C7E0CE1A3D67}"/>
              </a:ext>
            </a:extLst>
          </p:cNvPr>
          <p:cNvSpPr>
            <a:spLocks noGrp="1"/>
          </p:cNvSpPr>
          <p:nvPr>
            <p:ph type="body" sz="quarter" idx="11" hasCustomPrompt="1"/>
          </p:nvPr>
        </p:nvSpPr>
        <p:spPr>
          <a:xfrm>
            <a:off x="2803525" y="3954603"/>
            <a:ext cx="6834188" cy="322489"/>
          </a:xfrm>
        </p:spPr>
        <p:txBody>
          <a:bodyPr>
            <a:normAutofit/>
          </a:bodyPr>
          <a:lstStyle>
            <a:lvl1pPr marL="0" indent="0">
              <a:buNone/>
              <a:defRPr sz="1800" b="0" i="0">
                <a:solidFill>
                  <a:srgbClr val="012169"/>
                </a:solidFill>
                <a:latin typeface="DIN OT Light" panose="020B0504020201010104" pitchFamily="34" charset="0"/>
              </a:defRPr>
            </a:lvl1pPr>
          </a:lstStyle>
          <a:p>
            <a:pPr lvl="0"/>
            <a:r>
              <a:rPr lang="en-GB" dirty="0"/>
              <a:t>Day Month Year</a:t>
            </a:r>
          </a:p>
        </p:txBody>
      </p:sp>
      <p:sp>
        <p:nvSpPr>
          <p:cNvPr id="2" name="Footer Placeholder 1">
            <a:extLst>
              <a:ext uri="{FF2B5EF4-FFF2-40B4-BE49-F238E27FC236}">
                <a16:creationId xmlns:a16="http://schemas.microsoft.com/office/drawing/2014/main" xmlns="" id="{BDAFE4DB-CDCC-4171-9FC6-DBE131D1DBD8}"/>
              </a:ext>
            </a:extLst>
          </p:cNvPr>
          <p:cNvSpPr>
            <a:spLocks noGrp="1"/>
          </p:cNvSpPr>
          <p:nvPr>
            <p:ph type="ftr" sz="quarter" idx="12"/>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dirty="0"/>
          </a:p>
        </p:txBody>
      </p:sp>
      <p:pic>
        <p:nvPicPr>
          <p:cNvPr id="10" name="Graphic 4">
            <a:extLst>
              <a:ext uri="{FF2B5EF4-FFF2-40B4-BE49-F238E27FC236}">
                <a16:creationId xmlns:a16="http://schemas.microsoft.com/office/drawing/2014/main" xmlns="" id="{B47A1E23-6213-4B84-8A7A-8DF97D3D42D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888597" y="249460"/>
            <a:ext cx="2871304" cy="727397"/>
          </a:xfrm>
          <a:prstGeom prst="rect">
            <a:avLst/>
          </a:prstGeom>
        </p:spPr>
      </p:pic>
      <p:sp>
        <p:nvSpPr>
          <p:cNvPr id="12" name="Rectangle 11">
            <a:extLst>
              <a:ext uri="{FF2B5EF4-FFF2-40B4-BE49-F238E27FC236}">
                <a16:creationId xmlns:a16="http://schemas.microsoft.com/office/drawing/2014/main" xmlns="" id="{914EECEF-5FBE-44B9-83A1-BD710072898E}"/>
              </a:ext>
            </a:extLst>
          </p:cNvPr>
          <p:cNvSpPr/>
          <p:nvPr userDrawn="1"/>
        </p:nvSpPr>
        <p:spPr>
          <a:xfrm>
            <a:off x="432907" y="-856"/>
            <a:ext cx="2136871" cy="21417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0923884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88293-4EE6-B043-8845-60D9D8F247E8}"/>
              </a:ext>
            </a:extLst>
          </p:cNvPr>
          <p:cNvSpPr>
            <a:spLocks noGrp="1"/>
          </p:cNvSpPr>
          <p:nvPr>
            <p:ph type="title"/>
          </p:nvPr>
        </p:nvSpPr>
        <p:spPr/>
        <p:txBody>
          <a:bodyPr/>
          <a:lstStyle>
            <a:lvl1pPr>
              <a:defRPr b="0" i="0">
                <a:solidFill>
                  <a:schemeClr val="bg1"/>
                </a:solidFill>
                <a:latin typeface="DIN OT Medium" panose="020B06040202010101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7D0A8A5E-EA01-234A-9638-2EB8CA32A59B}"/>
              </a:ext>
            </a:extLst>
          </p:cNvPr>
          <p:cNvSpPr>
            <a:spLocks noGrp="1"/>
          </p:cNvSpPr>
          <p:nvPr>
            <p:ph sz="half" idx="1"/>
          </p:nvPr>
        </p:nvSpPr>
        <p:spPr>
          <a:xfrm>
            <a:off x="4299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DF981BA-7405-C642-8011-C51734EDB3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xmlns="" id="{0C787ABF-3D41-3C4D-9BA4-7C2F025972AB}"/>
              </a:ext>
            </a:extLst>
          </p:cNvPr>
          <p:cNvSpPr/>
          <p:nvPr userDrawn="1"/>
        </p:nvSpPr>
        <p:spPr>
          <a:xfrm>
            <a:off x="0" y="6646456"/>
            <a:ext cx="12192000" cy="21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tangle 11">
            <a:extLst>
              <a:ext uri="{FF2B5EF4-FFF2-40B4-BE49-F238E27FC236}">
                <a16:creationId xmlns:a16="http://schemas.microsoft.com/office/drawing/2014/main" xmlns="" id="{3429377C-48AA-E54F-AD00-74744033A4BB}"/>
              </a:ext>
            </a:extLst>
          </p:cNvPr>
          <p:cNvSpPr/>
          <p:nvPr userDrawn="1"/>
        </p:nvSpPr>
        <p:spPr>
          <a:xfrm>
            <a:off x="0" y="6646456"/>
            <a:ext cx="12192000" cy="21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Slide Number Placeholder 5">
            <a:extLst>
              <a:ext uri="{FF2B5EF4-FFF2-40B4-BE49-F238E27FC236}">
                <a16:creationId xmlns:a16="http://schemas.microsoft.com/office/drawing/2014/main" xmlns="" id="{9FE82A85-B5F0-7B40-9044-809929C07FA9}"/>
              </a:ext>
            </a:extLst>
          </p:cNvPr>
          <p:cNvSpPr>
            <a:spLocks noGrp="1"/>
          </p:cNvSpPr>
          <p:nvPr>
            <p:ph type="sldNum" sz="quarter" idx="4"/>
          </p:nvPr>
        </p:nvSpPr>
        <p:spPr>
          <a:xfrm>
            <a:off x="9451427" y="6645600"/>
            <a:ext cx="2402258" cy="212400"/>
          </a:xfrm>
          <a:prstGeom prst="rect">
            <a:avLst/>
          </a:prstGeom>
          <a:solidFill>
            <a:schemeClr val="bg1"/>
          </a:solidFill>
        </p:spPr>
        <p:txBody>
          <a:bodyPr vert="horz" lIns="91440" tIns="45720" rIns="91440" bIns="45720" rtlCol="0" anchor="ctr"/>
          <a:lstStyle>
            <a:lvl1pPr algn="r">
              <a:defRPr sz="900" b="0" i="0">
                <a:solidFill>
                  <a:schemeClr val="tx2"/>
                </a:solidFill>
                <a:latin typeface="DIN OT" panose="020B0504020201010104" pitchFamily="34" charset="0"/>
              </a:defRPr>
            </a:lvl1pPr>
          </a:lstStyle>
          <a:p>
            <a:fld id="{F636FAB8-EF50-474E-9E26-C22D98D391FB}" type="slidenum">
              <a:rPr lang="en-US" smtClean="0"/>
              <a:pPr/>
              <a:t>‹#›</a:t>
            </a:fld>
            <a:endParaRPr lang="en-US" dirty="0"/>
          </a:p>
        </p:txBody>
      </p:sp>
      <p:sp>
        <p:nvSpPr>
          <p:cNvPr id="5" name="Footer Placeholder 4">
            <a:extLst>
              <a:ext uri="{FF2B5EF4-FFF2-40B4-BE49-F238E27FC236}">
                <a16:creationId xmlns:a16="http://schemas.microsoft.com/office/drawing/2014/main" xmlns="" id="{F3E5DF47-8AD5-4A2B-B546-8FB71CC3C471}"/>
              </a:ext>
            </a:extLst>
          </p:cNvPr>
          <p:cNvSpPr>
            <a:spLocks noGrp="1"/>
          </p:cNvSpPr>
          <p:nvPr>
            <p:ph type="ftr" sz="quarter" idx="10"/>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34363571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429377C-48AA-E54F-AD00-74744033A4BB}"/>
              </a:ext>
            </a:extLst>
          </p:cNvPr>
          <p:cNvSpPr/>
          <p:nvPr userDrawn="1"/>
        </p:nvSpPr>
        <p:spPr>
          <a:xfrm>
            <a:off x="0" y="6646456"/>
            <a:ext cx="12192000" cy="21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a:extLst>
              <a:ext uri="{FF2B5EF4-FFF2-40B4-BE49-F238E27FC236}">
                <a16:creationId xmlns:a16="http://schemas.microsoft.com/office/drawing/2014/main" xmlns="" id="{5EA94C6E-AB40-8C41-849F-4065A97215E7}"/>
              </a:ext>
            </a:extLst>
          </p:cNvPr>
          <p:cNvSpPr>
            <a:spLocks noGrp="1"/>
          </p:cNvSpPr>
          <p:nvPr>
            <p:ph type="title"/>
          </p:nvPr>
        </p:nvSpPr>
        <p:spPr/>
        <p:txBody>
          <a:bodyPr/>
          <a:lstStyle>
            <a:lvl1pPr>
              <a:defRPr b="0" i="0">
                <a:solidFill>
                  <a:schemeClr val="accent1"/>
                </a:solidFill>
                <a:latin typeface="DIN OT Medium" panose="020B06040202010101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xmlns="" id="{494FDD46-3DD2-A049-BDD0-F7965210F81F}"/>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Rectangle 10">
            <a:extLst>
              <a:ext uri="{FF2B5EF4-FFF2-40B4-BE49-F238E27FC236}">
                <a16:creationId xmlns:a16="http://schemas.microsoft.com/office/drawing/2014/main" xmlns="" id="{10A717D8-AFED-264C-9E98-F4280B80BB39}"/>
              </a:ext>
            </a:extLst>
          </p:cNvPr>
          <p:cNvSpPr/>
          <p:nvPr userDrawn="1"/>
        </p:nvSpPr>
        <p:spPr>
          <a:xfrm>
            <a:off x="9451427" y="6646455"/>
            <a:ext cx="2402257" cy="21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DINOT" panose="02000503030000020003" pitchFamily="2" charset="77"/>
            </a:endParaRPr>
          </a:p>
        </p:txBody>
      </p:sp>
      <p:sp>
        <p:nvSpPr>
          <p:cNvPr id="4" name="Footer Placeholder 3">
            <a:extLst>
              <a:ext uri="{FF2B5EF4-FFF2-40B4-BE49-F238E27FC236}">
                <a16:creationId xmlns:a16="http://schemas.microsoft.com/office/drawing/2014/main" xmlns="" id="{89B51A7B-EF1B-486C-A749-978886A52222}"/>
              </a:ext>
            </a:extLst>
          </p:cNvPr>
          <p:cNvSpPr>
            <a:spLocks noGrp="1"/>
          </p:cNvSpPr>
          <p:nvPr>
            <p:ph type="ftr" sz="quarter" idx="10"/>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
        <p:nvSpPr>
          <p:cNvPr id="12" name="Slide Number Placeholder 5">
            <a:extLst>
              <a:ext uri="{FF2B5EF4-FFF2-40B4-BE49-F238E27FC236}">
                <a16:creationId xmlns:a16="http://schemas.microsoft.com/office/drawing/2014/main" xmlns="" id="{9FE82A85-B5F0-7B40-9044-809929C07FA9}"/>
              </a:ext>
            </a:extLst>
          </p:cNvPr>
          <p:cNvSpPr>
            <a:spLocks noGrp="1"/>
          </p:cNvSpPr>
          <p:nvPr>
            <p:ph type="sldNum" sz="quarter" idx="4"/>
          </p:nvPr>
        </p:nvSpPr>
        <p:spPr>
          <a:xfrm>
            <a:off x="10679723" y="6645600"/>
            <a:ext cx="1173962" cy="213256"/>
          </a:xfrm>
          <a:prstGeom prst="rect">
            <a:avLst/>
          </a:prstGeom>
        </p:spPr>
        <p:txBody>
          <a:bodyPr vert="horz" lIns="91440" tIns="45720" rIns="91440" bIns="45720" rtlCol="0" anchor="ctr"/>
          <a:lstStyle>
            <a:lvl1pPr algn="r">
              <a:defRPr sz="900" b="0" i="0">
                <a:solidFill>
                  <a:schemeClr val="bg1"/>
                </a:solidFill>
                <a:latin typeface="DIN OT" panose="020B0504020201010104" pitchFamily="34" charset="0"/>
              </a:defRPr>
            </a:lvl1pPr>
          </a:lstStyle>
          <a:p>
            <a:fld id="{B6742D31-8976-4761-AFE3-8268636C904E}" type="slidenum">
              <a:rPr lang="en-US" smtClean="0"/>
              <a:pPr/>
              <a:t>‹#›</a:t>
            </a:fld>
            <a:endParaRPr lang="en-US" dirty="0"/>
          </a:p>
        </p:txBody>
      </p:sp>
    </p:spTree>
    <p:extLst>
      <p:ext uri="{BB962C8B-B14F-4D97-AF65-F5344CB8AC3E}">
        <p14:creationId xmlns:p14="http://schemas.microsoft.com/office/powerpoint/2010/main" val="35988215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94C6E-AB40-8C41-849F-4065A97215E7}"/>
              </a:ext>
            </a:extLst>
          </p:cNvPr>
          <p:cNvSpPr>
            <a:spLocks noGrp="1"/>
          </p:cNvSpPr>
          <p:nvPr>
            <p:ph type="title" hasCustomPrompt="1"/>
          </p:nvPr>
        </p:nvSpPr>
        <p:spPr>
          <a:xfrm>
            <a:off x="432907" y="551793"/>
            <a:ext cx="8789921" cy="394138"/>
          </a:xfrm>
        </p:spPr>
        <p:txBody>
          <a:bodyPr/>
          <a:lstStyle>
            <a:lvl1pPr>
              <a:defRPr b="0" i="0">
                <a:solidFill>
                  <a:schemeClr val="accent1"/>
                </a:solidFill>
                <a:latin typeface="DIN OT Medium" panose="020B0604020201010104" pitchFamily="34" charset="0"/>
              </a:defRPr>
            </a:lvl1pPr>
          </a:lstStyle>
          <a:p>
            <a:r>
              <a:rPr lang="en-US" dirty="0"/>
              <a:t>Slide title</a:t>
            </a:r>
          </a:p>
        </p:txBody>
      </p:sp>
      <p:sp>
        <p:nvSpPr>
          <p:cNvPr id="3" name="Content Placeholder 2">
            <a:extLst>
              <a:ext uri="{FF2B5EF4-FFF2-40B4-BE49-F238E27FC236}">
                <a16:creationId xmlns:a16="http://schemas.microsoft.com/office/drawing/2014/main" xmlns="" id="{494FDD46-3DD2-A049-BDD0-F7965210F81F}"/>
              </a:ext>
            </a:extLst>
          </p:cNvPr>
          <p:cNvSpPr>
            <a:spLocks noGrp="1"/>
          </p:cNvSpPr>
          <p:nvPr>
            <p:ph idx="1"/>
          </p:nvPr>
        </p:nvSpPr>
        <p:spPr>
          <a:xfrm>
            <a:off x="432907" y="1515574"/>
            <a:ext cx="11420777" cy="46613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a:extLst>
              <a:ext uri="{FF2B5EF4-FFF2-40B4-BE49-F238E27FC236}">
                <a16:creationId xmlns:a16="http://schemas.microsoft.com/office/drawing/2014/main" xmlns="" id="{902E6326-E90E-8F45-89EF-F8E09852D989}"/>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5" name="Text Placeholder 4">
            <a:extLst>
              <a:ext uri="{FF2B5EF4-FFF2-40B4-BE49-F238E27FC236}">
                <a16:creationId xmlns:a16="http://schemas.microsoft.com/office/drawing/2014/main" xmlns="" id="{ED8D108C-FCF9-1E4D-91A0-5775E943268B}"/>
              </a:ext>
            </a:extLst>
          </p:cNvPr>
          <p:cNvSpPr>
            <a:spLocks noGrp="1"/>
          </p:cNvSpPr>
          <p:nvPr>
            <p:ph type="body" sz="quarter" idx="13" hasCustomPrompt="1"/>
          </p:nvPr>
        </p:nvSpPr>
        <p:spPr>
          <a:xfrm>
            <a:off x="430213" y="1016001"/>
            <a:ext cx="8793162" cy="430213"/>
          </a:xfrm>
        </p:spPr>
        <p:txBody>
          <a:bodyPr>
            <a:normAutofit/>
          </a:bodyPr>
          <a:lstStyle>
            <a:lvl1pPr marL="0" indent="0">
              <a:buNone/>
              <a:defRPr sz="2000">
                <a:solidFill>
                  <a:srgbClr val="0072CE"/>
                </a:solidFill>
              </a:defRPr>
            </a:lvl1pPr>
          </a:lstStyle>
          <a:p>
            <a:pPr lvl="0"/>
            <a:r>
              <a:rPr lang="en-GB" dirty="0"/>
              <a:t>Subtitle</a:t>
            </a:r>
            <a:endParaRPr lang="en-US" dirty="0"/>
          </a:p>
        </p:txBody>
      </p:sp>
      <p:sp>
        <p:nvSpPr>
          <p:cNvPr id="4" name="Footer Placeholder 3">
            <a:extLst>
              <a:ext uri="{FF2B5EF4-FFF2-40B4-BE49-F238E27FC236}">
                <a16:creationId xmlns:a16="http://schemas.microsoft.com/office/drawing/2014/main" xmlns="" id="{4CE4E81A-7DCD-4C46-AF58-A0533B430767}"/>
              </a:ext>
            </a:extLst>
          </p:cNvPr>
          <p:cNvSpPr>
            <a:spLocks noGrp="1"/>
          </p:cNvSpPr>
          <p:nvPr>
            <p:ph type="ftr" sz="quarter" idx="14"/>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20103064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88293-4EE6-B043-8845-60D9D8F247E8}"/>
              </a:ext>
            </a:extLst>
          </p:cNvPr>
          <p:cNvSpPr>
            <a:spLocks noGrp="1"/>
          </p:cNvSpPr>
          <p:nvPr>
            <p:ph type="title"/>
          </p:nvPr>
        </p:nvSpPr>
        <p:spPr/>
        <p:txBody>
          <a:bodyPr/>
          <a:lstStyle>
            <a:lvl1pPr>
              <a:defRPr b="0" i="0">
                <a:solidFill>
                  <a:schemeClr val="accent1"/>
                </a:solidFill>
                <a:latin typeface="DIN OT Medium" panose="020B06040202010101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7D0A8A5E-EA01-234A-9638-2EB8CA32A59B}"/>
              </a:ext>
            </a:extLst>
          </p:cNvPr>
          <p:cNvSpPr>
            <a:spLocks noGrp="1"/>
          </p:cNvSpPr>
          <p:nvPr>
            <p:ph sz="half" idx="1"/>
          </p:nvPr>
        </p:nvSpPr>
        <p:spPr>
          <a:xfrm>
            <a:off x="429975" y="1379351"/>
            <a:ext cx="5181600" cy="47278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xmlns="" id="{1DF981BA-7405-C642-8011-C51734EDB314}"/>
              </a:ext>
            </a:extLst>
          </p:cNvPr>
          <p:cNvSpPr>
            <a:spLocks noGrp="1"/>
          </p:cNvSpPr>
          <p:nvPr>
            <p:ph sz="half" idx="2"/>
          </p:nvPr>
        </p:nvSpPr>
        <p:spPr>
          <a:xfrm>
            <a:off x="6172200" y="1379351"/>
            <a:ext cx="5181600" cy="47278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a:extLst>
              <a:ext uri="{FF2B5EF4-FFF2-40B4-BE49-F238E27FC236}">
                <a16:creationId xmlns:a16="http://schemas.microsoft.com/office/drawing/2014/main" xmlns="" id="{156060BD-B78B-4C42-9AB7-42AEF66B55A4}"/>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5" name="Footer Placeholder 4">
            <a:extLst>
              <a:ext uri="{FF2B5EF4-FFF2-40B4-BE49-F238E27FC236}">
                <a16:creationId xmlns:a16="http://schemas.microsoft.com/office/drawing/2014/main" xmlns="" id="{235D3158-C201-4963-AA46-418736713738}"/>
              </a:ext>
            </a:extLst>
          </p:cNvPr>
          <p:cNvSpPr>
            <a:spLocks noGrp="1"/>
          </p:cNvSpPr>
          <p:nvPr>
            <p:ph type="ftr" sz="quarter" idx="13"/>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16860310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88293-4EE6-B043-8845-60D9D8F247E8}"/>
              </a:ext>
            </a:extLst>
          </p:cNvPr>
          <p:cNvSpPr>
            <a:spLocks noGrp="1"/>
          </p:cNvSpPr>
          <p:nvPr>
            <p:ph type="title"/>
          </p:nvPr>
        </p:nvSpPr>
        <p:spPr>
          <a:xfrm>
            <a:off x="432907" y="551793"/>
            <a:ext cx="8789921" cy="392400"/>
          </a:xfrm>
        </p:spPr>
        <p:txBody>
          <a:bodyPr/>
          <a:lstStyle>
            <a:lvl1pPr>
              <a:defRPr b="0" i="0">
                <a:solidFill>
                  <a:schemeClr val="accent1"/>
                </a:solidFill>
                <a:latin typeface="DIN OT Medium" panose="020B06040202010101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xmlns="" id="{7D0A8A5E-EA01-234A-9638-2EB8CA32A59B}"/>
              </a:ext>
            </a:extLst>
          </p:cNvPr>
          <p:cNvSpPr>
            <a:spLocks noGrp="1"/>
          </p:cNvSpPr>
          <p:nvPr>
            <p:ph sz="half" idx="1"/>
          </p:nvPr>
        </p:nvSpPr>
        <p:spPr>
          <a:xfrm>
            <a:off x="429975" y="1825625"/>
            <a:ext cx="5181600" cy="4351338"/>
          </a:xfrm>
        </p:spPr>
        <p:txBody>
          <a:bodyPr>
            <a:noAutofit/>
          </a:bodyPr>
          <a:lstStyle>
            <a:lvl1pPr>
              <a:defRPr sz="1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xmlns="" id="{1DF981BA-7405-C642-8011-C51734EDB314}"/>
              </a:ext>
            </a:extLst>
          </p:cNvPr>
          <p:cNvSpPr>
            <a:spLocks noGrp="1"/>
          </p:cNvSpPr>
          <p:nvPr>
            <p:ph sz="half" idx="2"/>
          </p:nvPr>
        </p:nvSpPr>
        <p:spPr>
          <a:xfrm>
            <a:off x="6172200" y="1825625"/>
            <a:ext cx="5181600" cy="4351338"/>
          </a:xfrm>
        </p:spPr>
        <p:txBody>
          <a:bodyPr>
            <a:noAutofit/>
          </a:bodyPr>
          <a:lstStyle>
            <a:lvl1pPr>
              <a:defRPr sz="1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a:extLst>
              <a:ext uri="{FF2B5EF4-FFF2-40B4-BE49-F238E27FC236}">
                <a16:creationId xmlns:a16="http://schemas.microsoft.com/office/drawing/2014/main" xmlns="" id="{156060BD-B78B-4C42-9AB7-42AEF66B55A4}"/>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11" name="Text Placeholder 4">
            <a:extLst>
              <a:ext uri="{FF2B5EF4-FFF2-40B4-BE49-F238E27FC236}">
                <a16:creationId xmlns:a16="http://schemas.microsoft.com/office/drawing/2014/main" xmlns="" id="{4A54F7AD-7B7A-E64D-AA38-7B2F9F06D058}"/>
              </a:ext>
            </a:extLst>
          </p:cNvPr>
          <p:cNvSpPr>
            <a:spLocks noGrp="1"/>
          </p:cNvSpPr>
          <p:nvPr>
            <p:ph type="body" sz="quarter" idx="13" hasCustomPrompt="1"/>
          </p:nvPr>
        </p:nvSpPr>
        <p:spPr>
          <a:xfrm>
            <a:off x="430213" y="1016001"/>
            <a:ext cx="8793162" cy="430213"/>
          </a:xfrm>
        </p:spPr>
        <p:txBody>
          <a:bodyPr>
            <a:normAutofit/>
          </a:bodyPr>
          <a:lstStyle>
            <a:lvl1pPr marL="0" indent="0">
              <a:buNone/>
              <a:defRPr sz="2000">
                <a:solidFill>
                  <a:srgbClr val="0072CE"/>
                </a:solidFill>
              </a:defRPr>
            </a:lvl1pPr>
          </a:lstStyle>
          <a:p>
            <a:pPr lvl="0"/>
            <a:r>
              <a:rPr lang="en-GB" dirty="0"/>
              <a:t>Optional subtitle</a:t>
            </a:r>
            <a:endParaRPr lang="en-US" dirty="0"/>
          </a:p>
        </p:txBody>
      </p:sp>
      <p:sp>
        <p:nvSpPr>
          <p:cNvPr id="5" name="Footer Placeholder 4">
            <a:extLst>
              <a:ext uri="{FF2B5EF4-FFF2-40B4-BE49-F238E27FC236}">
                <a16:creationId xmlns:a16="http://schemas.microsoft.com/office/drawing/2014/main" xmlns="" id="{68A3974B-8F75-4754-97AA-E6CE546EC7FC}"/>
              </a:ext>
            </a:extLst>
          </p:cNvPr>
          <p:cNvSpPr>
            <a:spLocks noGrp="1"/>
          </p:cNvSpPr>
          <p:nvPr>
            <p:ph type="ftr" sz="quarter" idx="14"/>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31758911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88293-4EE6-B043-8845-60D9D8F247E8}"/>
              </a:ext>
            </a:extLst>
          </p:cNvPr>
          <p:cNvSpPr>
            <a:spLocks noGrp="1"/>
          </p:cNvSpPr>
          <p:nvPr>
            <p:ph type="title"/>
          </p:nvPr>
        </p:nvSpPr>
        <p:spPr>
          <a:xfrm>
            <a:off x="432907" y="551793"/>
            <a:ext cx="8789921" cy="392400"/>
          </a:xfrm>
        </p:spPr>
        <p:txBody>
          <a:bodyPr/>
          <a:lstStyle>
            <a:lvl1pPr>
              <a:defRPr b="0" i="0">
                <a:solidFill>
                  <a:schemeClr val="accent1"/>
                </a:solidFill>
                <a:latin typeface="DIN OT Medium" panose="020B06040202010101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7D0A8A5E-EA01-234A-9638-2EB8CA32A59B}"/>
              </a:ext>
            </a:extLst>
          </p:cNvPr>
          <p:cNvSpPr>
            <a:spLocks noGrp="1"/>
          </p:cNvSpPr>
          <p:nvPr>
            <p:ph sz="half" idx="1"/>
          </p:nvPr>
        </p:nvSpPr>
        <p:spPr>
          <a:xfrm>
            <a:off x="429975" y="1825625"/>
            <a:ext cx="3573657" cy="4351338"/>
          </a:xfrm>
        </p:spPr>
        <p:txBody>
          <a:bodyPr>
            <a:noAutofit/>
          </a:bodyPr>
          <a:lstStyle>
            <a:lvl1pPr>
              <a:defRPr sz="1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a:extLst>
              <a:ext uri="{FF2B5EF4-FFF2-40B4-BE49-F238E27FC236}">
                <a16:creationId xmlns:a16="http://schemas.microsoft.com/office/drawing/2014/main" xmlns="" id="{156060BD-B78B-4C42-9AB7-42AEF66B55A4}"/>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11" name="Text Placeholder 4">
            <a:extLst>
              <a:ext uri="{FF2B5EF4-FFF2-40B4-BE49-F238E27FC236}">
                <a16:creationId xmlns:a16="http://schemas.microsoft.com/office/drawing/2014/main" xmlns="" id="{4A54F7AD-7B7A-E64D-AA38-7B2F9F06D058}"/>
              </a:ext>
            </a:extLst>
          </p:cNvPr>
          <p:cNvSpPr>
            <a:spLocks noGrp="1"/>
          </p:cNvSpPr>
          <p:nvPr>
            <p:ph type="body" sz="quarter" idx="13" hasCustomPrompt="1"/>
          </p:nvPr>
        </p:nvSpPr>
        <p:spPr>
          <a:xfrm>
            <a:off x="430213" y="1016001"/>
            <a:ext cx="8793162" cy="430213"/>
          </a:xfrm>
        </p:spPr>
        <p:txBody>
          <a:bodyPr>
            <a:normAutofit/>
          </a:bodyPr>
          <a:lstStyle>
            <a:lvl1pPr marL="0" indent="0">
              <a:buNone/>
              <a:defRPr sz="2000">
                <a:solidFill>
                  <a:srgbClr val="0072CE"/>
                </a:solidFill>
              </a:defRPr>
            </a:lvl1pPr>
          </a:lstStyle>
          <a:p>
            <a:pPr lvl="0"/>
            <a:r>
              <a:rPr lang="en-GB" dirty="0"/>
              <a:t>Optional subtitle</a:t>
            </a:r>
            <a:endParaRPr lang="en-US" dirty="0"/>
          </a:p>
        </p:txBody>
      </p:sp>
      <p:sp>
        <p:nvSpPr>
          <p:cNvPr id="12" name="Content Placeholder 2">
            <a:extLst>
              <a:ext uri="{FF2B5EF4-FFF2-40B4-BE49-F238E27FC236}">
                <a16:creationId xmlns:a16="http://schemas.microsoft.com/office/drawing/2014/main" xmlns="" id="{443513F5-8AE2-D94A-A985-72573CC34A2C}"/>
              </a:ext>
            </a:extLst>
          </p:cNvPr>
          <p:cNvSpPr>
            <a:spLocks noGrp="1"/>
          </p:cNvSpPr>
          <p:nvPr>
            <p:ph sz="half" idx="14"/>
          </p:nvPr>
        </p:nvSpPr>
        <p:spPr>
          <a:xfrm>
            <a:off x="4309171" y="1825625"/>
            <a:ext cx="3573657" cy="4351338"/>
          </a:xfrm>
        </p:spPr>
        <p:txBody>
          <a:bodyPr>
            <a:noAutofit/>
          </a:bodyPr>
          <a:lstStyle>
            <a:lvl1pPr>
              <a:defRPr sz="1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a:extLst>
              <a:ext uri="{FF2B5EF4-FFF2-40B4-BE49-F238E27FC236}">
                <a16:creationId xmlns:a16="http://schemas.microsoft.com/office/drawing/2014/main" xmlns="" id="{A8B2F95C-9D41-1142-A65B-615D18937AA4}"/>
              </a:ext>
            </a:extLst>
          </p:cNvPr>
          <p:cNvSpPr>
            <a:spLocks noGrp="1"/>
          </p:cNvSpPr>
          <p:nvPr>
            <p:ph sz="half" idx="15"/>
          </p:nvPr>
        </p:nvSpPr>
        <p:spPr>
          <a:xfrm>
            <a:off x="8188368" y="1825625"/>
            <a:ext cx="3573657" cy="4351338"/>
          </a:xfrm>
        </p:spPr>
        <p:txBody>
          <a:bodyPr>
            <a:noAutofit/>
          </a:bodyPr>
          <a:lstStyle>
            <a:lvl1pPr>
              <a:defRPr sz="1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xmlns="" id="{5B1E21C1-9551-4377-884D-88B40366ADE9}"/>
              </a:ext>
            </a:extLst>
          </p:cNvPr>
          <p:cNvSpPr>
            <a:spLocks noGrp="1"/>
          </p:cNvSpPr>
          <p:nvPr>
            <p:ph type="ftr" sz="quarter" idx="16"/>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33063099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3 Column layout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94C6E-AB40-8C41-849F-4065A97215E7}"/>
              </a:ext>
            </a:extLst>
          </p:cNvPr>
          <p:cNvSpPr>
            <a:spLocks noGrp="1"/>
          </p:cNvSpPr>
          <p:nvPr>
            <p:ph type="title" hasCustomPrompt="1"/>
          </p:nvPr>
        </p:nvSpPr>
        <p:spPr>
          <a:xfrm>
            <a:off x="432907" y="551793"/>
            <a:ext cx="8789921" cy="394138"/>
          </a:xfrm>
        </p:spPr>
        <p:txBody>
          <a:bodyPr/>
          <a:lstStyle>
            <a:lvl1pPr>
              <a:defRPr b="0" i="0">
                <a:solidFill>
                  <a:schemeClr val="accent1"/>
                </a:solidFill>
                <a:latin typeface="DIN OT Medium" panose="020B0604020201010104" pitchFamily="34" charset="0"/>
              </a:defRPr>
            </a:lvl1pPr>
          </a:lstStyle>
          <a:p>
            <a:r>
              <a:rPr lang="en-US" dirty="0"/>
              <a:t>Slide title</a:t>
            </a:r>
          </a:p>
        </p:txBody>
      </p:sp>
      <p:sp>
        <p:nvSpPr>
          <p:cNvPr id="3" name="Content Placeholder 2">
            <a:extLst>
              <a:ext uri="{FF2B5EF4-FFF2-40B4-BE49-F238E27FC236}">
                <a16:creationId xmlns:a16="http://schemas.microsoft.com/office/drawing/2014/main" xmlns="" id="{494FDD46-3DD2-A049-BDD0-F7965210F81F}"/>
              </a:ext>
            </a:extLst>
          </p:cNvPr>
          <p:cNvSpPr>
            <a:spLocks noGrp="1"/>
          </p:cNvSpPr>
          <p:nvPr>
            <p:ph idx="1"/>
          </p:nvPr>
        </p:nvSpPr>
        <p:spPr>
          <a:xfrm>
            <a:off x="432907" y="2466026"/>
            <a:ext cx="3487452" cy="3623837"/>
          </a:xfrm>
          <a:solidFill>
            <a:srgbClr val="E5E4EE"/>
          </a:solidFill>
        </p:spPr>
        <p:txBody>
          <a:bodyPr lIns="251999" tIns="251999" rIns="251999" bIns="251999">
            <a:no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xmlns="" id="{902E6326-E90E-8F45-89EF-F8E09852D989}"/>
              </a:ext>
            </a:extLst>
          </p:cNvPr>
          <p:cNvSpPr>
            <a:spLocks noGrp="1"/>
          </p:cNvSpPr>
          <p:nvPr>
            <p:ph type="sldNum" sz="quarter" idx="12"/>
          </p:nvPr>
        </p:nvSpPr>
        <p:spPr/>
        <p:txBody>
          <a:bodyPr/>
          <a:lstStyle>
            <a:lvl1pPr>
              <a:defRPr>
                <a:latin typeface="DIN OT" panose="020B0504020201010104" pitchFamily="34" charset="0"/>
              </a:defRPr>
            </a:lvl1pPr>
          </a:lstStyle>
          <a:p>
            <a:fld id="{F636FAB8-EF50-474E-9E26-C22D98D391FB}" type="slidenum">
              <a:rPr lang="en-US" smtClean="0"/>
              <a:pPr/>
              <a:t>‹#›</a:t>
            </a:fld>
            <a:endParaRPr lang="en-US" dirty="0"/>
          </a:p>
        </p:txBody>
      </p:sp>
      <p:sp>
        <p:nvSpPr>
          <p:cNvPr id="5" name="Text Placeholder 4">
            <a:extLst>
              <a:ext uri="{FF2B5EF4-FFF2-40B4-BE49-F238E27FC236}">
                <a16:creationId xmlns:a16="http://schemas.microsoft.com/office/drawing/2014/main" xmlns="" id="{ED8D108C-FCF9-1E4D-91A0-5775E943268B}"/>
              </a:ext>
            </a:extLst>
          </p:cNvPr>
          <p:cNvSpPr>
            <a:spLocks noGrp="1"/>
          </p:cNvSpPr>
          <p:nvPr>
            <p:ph type="body" sz="quarter" idx="13" hasCustomPrompt="1"/>
          </p:nvPr>
        </p:nvSpPr>
        <p:spPr>
          <a:xfrm>
            <a:off x="430213" y="1016001"/>
            <a:ext cx="8793162" cy="430213"/>
          </a:xfrm>
        </p:spPr>
        <p:txBody>
          <a:bodyPr>
            <a:normAutofit/>
          </a:bodyPr>
          <a:lstStyle>
            <a:lvl1pPr marL="0" indent="0">
              <a:buNone/>
              <a:defRPr sz="2000">
                <a:solidFill>
                  <a:srgbClr val="0072CE"/>
                </a:solidFill>
              </a:defRPr>
            </a:lvl1pPr>
          </a:lstStyle>
          <a:p>
            <a:pPr lvl="0"/>
            <a:r>
              <a:rPr lang="en-GB" dirty="0"/>
              <a:t>Subtitle</a:t>
            </a:r>
            <a:endParaRPr lang="en-US" dirty="0"/>
          </a:p>
        </p:txBody>
      </p:sp>
      <p:sp>
        <p:nvSpPr>
          <p:cNvPr id="10" name="Content Placeholder 2">
            <a:extLst>
              <a:ext uri="{FF2B5EF4-FFF2-40B4-BE49-F238E27FC236}">
                <a16:creationId xmlns:a16="http://schemas.microsoft.com/office/drawing/2014/main" xmlns="" id="{0254DD7F-821F-9543-AE77-E5E6A23EFAD5}"/>
              </a:ext>
            </a:extLst>
          </p:cNvPr>
          <p:cNvSpPr>
            <a:spLocks noGrp="1"/>
          </p:cNvSpPr>
          <p:nvPr>
            <p:ph idx="14"/>
          </p:nvPr>
        </p:nvSpPr>
        <p:spPr>
          <a:xfrm>
            <a:off x="4398103" y="2466026"/>
            <a:ext cx="3487452" cy="3623837"/>
          </a:xfrm>
          <a:solidFill>
            <a:srgbClr val="E5F1FD"/>
          </a:solidFill>
        </p:spPr>
        <p:txBody>
          <a:bodyPr lIns="251999" tIns="251999" rIns="251999" bIns="251999">
            <a:noAutofit/>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xmlns="" id="{F3089427-2E0E-614C-90F4-F0FAA807BC57}"/>
              </a:ext>
            </a:extLst>
          </p:cNvPr>
          <p:cNvSpPr>
            <a:spLocks noGrp="1"/>
          </p:cNvSpPr>
          <p:nvPr>
            <p:ph idx="15"/>
          </p:nvPr>
        </p:nvSpPr>
        <p:spPr>
          <a:xfrm>
            <a:off x="8366232" y="2466026"/>
            <a:ext cx="3487452" cy="3623837"/>
          </a:xfrm>
          <a:solidFill>
            <a:srgbClr val="E5F6FB"/>
          </a:solidFill>
        </p:spPr>
        <p:txBody>
          <a:bodyPr lIns="251999" tIns="251999" rIns="251999" bIns="251999">
            <a:no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xmlns="" id="{DE8B8EEE-4211-604F-9AF5-B4F6C6E5DF73}"/>
              </a:ext>
            </a:extLst>
          </p:cNvPr>
          <p:cNvSpPr>
            <a:spLocks noGrp="1"/>
          </p:cNvSpPr>
          <p:nvPr>
            <p:ph idx="16"/>
          </p:nvPr>
        </p:nvSpPr>
        <p:spPr>
          <a:xfrm>
            <a:off x="432907" y="1792878"/>
            <a:ext cx="3487452" cy="673148"/>
          </a:xfrm>
          <a:solidFill>
            <a:schemeClr val="accent1"/>
          </a:solidFill>
        </p:spPr>
        <p:txBody>
          <a:bodyPr lIns="72000" tIns="72000" rIns="72000" bIns="72000" anchor="ctr">
            <a:noAutofit/>
          </a:bodyPr>
          <a:lstStyle>
            <a:lvl1pPr marL="0" indent="0" algn="ctr">
              <a:buNone/>
              <a:defRPr sz="1800" b="0" i="0">
                <a:solidFill>
                  <a:schemeClr val="bg1"/>
                </a:solidFill>
                <a:latin typeface="DIN OT Medium" panose="020B0604020201010104" pitchFamily="34" charset="0"/>
              </a:defRPr>
            </a:lvl1pPr>
          </a:lstStyle>
          <a:p>
            <a:pPr lvl="0"/>
            <a:r>
              <a:rPr lang="en-GB"/>
              <a:t>Click to edit Master text styles</a:t>
            </a:r>
          </a:p>
        </p:txBody>
      </p:sp>
      <p:sp>
        <p:nvSpPr>
          <p:cNvPr id="13" name="Content Placeholder 2">
            <a:extLst>
              <a:ext uri="{FF2B5EF4-FFF2-40B4-BE49-F238E27FC236}">
                <a16:creationId xmlns:a16="http://schemas.microsoft.com/office/drawing/2014/main" xmlns="" id="{0FAAC94E-22EF-0448-B7CA-A01DECB99E74}"/>
              </a:ext>
            </a:extLst>
          </p:cNvPr>
          <p:cNvSpPr>
            <a:spLocks noGrp="1"/>
          </p:cNvSpPr>
          <p:nvPr>
            <p:ph idx="17"/>
          </p:nvPr>
        </p:nvSpPr>
        <p:spPr>
          <a:xfrm>
            <a:off x="4398103" y="1792878"/>
            <a:ext cx="3487452" cy="673148"/>
          </a:xfrm>
          <a:solidFill>
            <a:srgbClr val="0072CE"/>
          </a:solidFill>
        </p:spPr>
        <p:txBody>
          <a:bodyPr lIns="72000" tIns="72000" rIns="72000" bIns="72000" anchor="ctr">
            <a:noAutofit/>
          </a:bodyPr>
          <a:lstStyle>
            <a:lvl1pPr marL="0" indent="0" algn="ctr">
              <a:buNone/>
              <a:defRPr sz="1800" b="0" i="0">
                <a:solidFill>
                  <a:schemeClr val="bg1"/>
                </a:solidFill>
                <a:latin typeface="DIN OT Medium" panose="020B0604020201010104" pitchFamily="34" charset="0"/>
              </a:defRPr>
            </a:lvl1pPr>
          </a:lstStyle>
          <a:p>
            <a:pPr lvl="0"/>
            <a:r>
              <a:rPr lang="en-GB" dirty="0"/>
              <a:t>Click to edit Master text styles</a:t>
            </a:r>
          </a:p>
        </p:txBody>
      </p:sp>
      <p:sp>
        <p:nvSpPr>
          <p:cNvPr id="14" name="Content Placeholder 2">
            <a:extLst>
              <a:ext uri="{FF2B5EF4-FFF2-40B4-BE49-F238E27FC236}">
                <a16:creationId xmlns:a16="http://schemas.microsoft.com/office/drawing/2014/main" xmlns="" id="{5224B6E8-A7EF-B048-8916-627FCF906E11}"/>
              </a:ext>
            </a:extLst>
          </p:cNvPr>
          <p:cNvSpPr>
            <a:spLocks noGrp="1"/>
          </p:cNvSpPr>
          <p:nvPr>
            <p:ph idx="18"/>
          </p:nvPr>
        </p:nvSpPr>
        <p:spPr>
          <a:xfrm>
            <a:off x="8366232" y="1792878"/>
            <a:ext cx="3487452" cy="673148"/>
          </a:xfrm>
          <a:solidFill>
            <a:schemeClr val="accent2"/>
          </a:solidFill>
        </p:spPr>
        <p:txBody>
          <a:bodyPr lIns="72000" tIns="72000" rIns="72000" bIns="72000" anchor="ctr">
            <a:noAutofit/>
          </a:bodyPr>
          <a:lstStyle>
            <a:lvl1pPr marL="0" indent="0" algn="ctr">
              <a:buNone/>
              <a:defRPr sz="1800" b="0" i="0">
                <a:solidFill>
                  <a:schemeClr val="tx1"/>
                </a:solidFill>
                <a:latin typeface="DIN OT Medium" panose="020B0604020201010104" pitchFamily="34" charset="0"/>
              </a:defRPr>
            </a:lvl1pPr>
          </a:lstStyle>
          <a:p>
            <a:pPr lvl="0"/>
            <a:r>
              <a:rPr lang="en-GB" dirty="0"/>
              <a:t>Click to edit Master text styles</a:t>
            </a:r>
          </a:p>
        </p:txBody>
      </p:sp>
      <p:sp>
        <p:nvSpPr>
          <p:cNvPr id="20" name="Text Placeholder 19">
            <a:extLst>
              <a:ext uri="{FF2B5EF4-FFF2-40B4-BE49-F238E27FC236}">
                <a16:creationId xmlns:a16="http://schemas.microsoft.com/office/drawing/2014/main" xmlns="" id="{1F24A6F2-2B71-6242-A04E-2CF31748BACA}"/>
              </a:ext>
            </a:extLst>
          </p:cNvPr>
          <p:cNvSpPr>
            <a:spLocks noGrp="1"/>
          </p:cNvSpPr>
          <p:nvPr>
            <p:ph type="body" sz="quarter" idx="19" hasCustomPrompt="1"/>
          </p:nvPr>
        </p:nvSpPr>
        <p:spPr>
          <a:xfrm>
            <a:off x="4052609" y="3553934"/>
            <a:ext cx="210312" cy="566928"/>
          </a:xfrm>
          <a:custGeom>
            <a:avLst/>
            <a:gdLst>
              <a:gd name="connsiteX0" fmla="*/ 0 w 210312"/>
              <a:gd name="connsiteY0" fmla="*/ 0 h 566928"/>
              <a:gd name="connsiteX1" fmla="*/ 210312 w 210312"/>
              <a:gd name="connsiteY1" fmla="*/ 283464 h 566928"/>
              <a:gd name="connsiteX2" fmla="*/ 0 w 210312"/>
              <a:gd name="connsiteY2" fmla="*/ 566928 h 566928"/>
            </a:gdLst>
            <a:ahLst/>
            <a:cxnLst>
              <a:cxn ang="0">
                <a:pos x="connsiteX0" y="connsiteY0"/>
              </a:cxn>
              <a:cxn ang="0">
                <a:pos x="connsiteX1" y="connsiteY1"/>
              </a:cxn>
              <a:cxn ang="0">
                <a:pos x="connsiteX2" y="connsiteY2"/>
              </a:cxn>
            </a:cxnLst>
            <a:rect l="l" t="t" r="r" b="b"/>
            <a:pathLst>
              <a:path w="210312" h="566928">
                <a:moveTo>
                  <a:pt x="0" y="0"/>
                </a:moveTo>
                <a:lnTo>
                  <a:pt x="210312" y="283464"/>
                </a:lnTo>
                <a:lnTo>
                  <a:pt x="0" y="566928"/>
                </a:lnTo>
                <a:close/>
              </a:path>
            </a:pathLst>
          </a:custGeom>
          <a:solidFill>
            <a:schemeClr val="accent1"/>
          </a:solidFill>
        </p:spPr>
        <p:txBody>
          <a:bodyPr wrap="square">
            <a:noAutofit/>
          </a:bodyPr>
          <a:lstStyle>
            <a:lvl1pPr marL="0" indent="0">
              <a:buNone/>
              <a:defRPr/>
            </a:lvl1pPr>
          </a:lstStyle>
          <a:p>
            <a:pPr lvl="0"/>
            <a:r>
              <a:rPr lang="en-US" dirty="0"/>
              <a:t> </a:t>
            </a:r>
          </a:p>
        </p:txBody>
      </p:sp>
      <p:sp>
        <p:nvSpPr>
          <p:cNvPr id="21" name="Text Placeholder 20">
            <a:extLst>
              <a:ext uri="{FF2B5EF4-FFF2-40B4-BE49-F238E27FC236}">
                <a16:creationId xmlns:a16="http://schemas.microsoft.com/office/drawing/2014/main" xmlns="" id="{E433B051-C6D5-0546-A249-FAF73B2ABA08}"/>
              </a:ext>
            </a:extLst>
          </p:cNvPr>
          <p:cNvSpPr>
            <a:spLocks noGrp="1"/>
          </p:cNvSpPr>
          <p:nvPr>
            <p:ph type="body" sz="quarter" idx="20" hasCustomPrompt="1"/>
          </p:nvPr>
        </p:nvSpPr>
        <p:spPr>
          <a:xfrm>
            <a:off x="8020737" y="3553934"/>
            <a:ext cx="210312" cy="566928"/>
          </a:xfrm>
          <a:custGeom>
            <a:avLst/>
            <a:gdLst>
              <a:gd name="connsiteX0" fmla="*/ 0 w 210312"/>
              <a:gd name="connsiteY0" fmla="*/ 0 h 566928"/>
              <a:gd name="connsiteX1" fmla="*/ 210312 w 210312"/>
              <a:gd name="connsiteY1" fmla="*/ 283464 h 566928"/>
              <a:gd name="connsiteX2" fmla="*/ 0 w 210312"/>
              <a:gd name="connsiteY2" fmla="*/ 566928 h 566928"/>
            </a:gdLst>
            <a:ahLst/>
            <a:cxnLst>
              <a:cxn ang="0">
                <a:pos x="connsiteX0" y="connsiteY0"/>
              </a:cxn>
              <a:cxn ang="0">
                <a:pos x="connsiteX1" y="connsiteY1"/>
              </a:cxn>
              <a:cxn ang="0">
                <a:pos x="connsiteX2" y="connsiteY2"/>
              </a:cxn>
            </a:cxnLst>
            <a:rect l="l" t="t" r="r" b="b"/>
            <a:pathLst>
              <a:path w="210312" h="566928">
                <a:moveTo>
                  <a:pt x="0" y="0"/>
                </a:moveTo>
                <a:lnTo>
                  <a:pt x="210312" y="283464"/>
                </a:lnTo>
                <a:lnTo>
                  <a:pt x="0" y="566928"/>
                </a:lnTo>
                <a:close/>
              </a:path>
            </a:pathLst>
          </a:custGeom>
          <a:solidFill>
            <a:srgbClr val="0072CE"/>
          </a:solidFill>
        </p:spPr>
        <p:txBody>
          <a:bodyPr wrap="square">
            <a:noAutofit/>
          </a:bodyPr>
          <a:lstStyle>
            <a:lvl1pPr marL="0" indent="0">
              <a:buNone/>
              <a:defRPr/>
            </a:lvl1pPr>
          </a:lstStyle>
          <a:p>
            <a:pPr lvl="0"/>
            <a:r>
              <a:rPr lang="en-US" dirty="0"/>
              <a:t> </a:t>
            </a:r>
          </a:p>
        </p:txBody>
      </p:sp>
      <p:sp>
        <p:nvSpPr>
          <p:cNvPr id="4" name="Footer Placeholder 3">
            <a:extLst>
              <a:ext uri="{FF2B5EF4-FFF2-40B4-BE49-F238E27FC236}">
                <a16:creationId xmlns:a16="http://schemas.microsoft.com/office/drawing/2014/main" xmlns="" id="{087F868D-CC2E-4524-BA06-2AC68FB1EBB2}"/>
              </a:ext>
            </a:extLst>
          </p:cNvPr>
          <p:cNvSpPr>
            <a:spLocks noGrp="1"/>
          </p:cNvSpPr>
          <p:nvPr>
            <p:ph type="ftr" sz="quarter" idx="21"/>
          </p:nvPr>
        </p:nvSpPr>
        <p:spPr>
          <a:xfrm>
            <a:off x="3124200" y="6356350"/>
            <a:ext cx="2895600" cy="365125"/>
          </a:xfrm>
          <a:prstGeom prst="rect">
            <a:avLst/>
          </a:prstGeom>
        </p:spPr>
        <p:txBody>
          <a:bodyPr/>
          <a:lstStyle>
            <a:lvl1pPr algn="ctr">
              <a:defRPr sz="1200" b="0" i="0" u="none">
                <a:solidFill>
                  <a:srgbClr val="FF7E00"/>
                </a:solidFill>
                <a:latin typeface="Times New Roman" panose="02020603050405020304" pitchFamily="18" charset="0"/>
              </a:defRPr>
            </a:lvl1pPr>
          </a:lstStyle>
          <a:p>
            <a:endParaRPr lang="en-AU"/>
          </a:p>
        </p:txBody>
      </p:sp>
    </p:spTree>
    <p:extLst>
      <p:ext uri="{BB962C8B-B14F-4D97-AF65-F5344CB8AC3E}">
        <p14:creationId xmlns:p14="http://schemas.microsoft.com/office/powerpoint/2010/main" val="249645071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C787ABF-3D41-3C4D-9BA4-7C2F025972AB}"/>
              </a:ext>
            </a:extLst>
          </p:cNvPr>
          <p:cNvSpPr/>
          <p:nvPr userDrawn="1"/>
        </p:nvSpPr>
        <p:spPr>
          <a:xfrm>
            <a:off x="0" y="6646456"/>
            <a:ext cx="12192000" cy="21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Placeholder 1">
            <a:extLst>
              <a:ext uri="{FF2B5EF4-FFF2-40B4-BE49-F238E27FC236}">
                <a16:creationId xmlns:a16="http://schemas.microsoft.com/office/drawing/2014/main" xmlns="" id="{4B47620F-2ECC-AE4B-858E-50D430981F71}"/>
              </a:ext>
            </a:extLst>
          </p:cNvPr>
          <p:cNvSpPr>
            <a:spLocks noGrp="1"/>
          </p:cNvSpPr>
          <p:nvPr>
            <p:ph type="title"/>
          </p:nvPr>
        </p:nvSpPr>
        <p:spPr>
          <a:xfrm>
            <a:off x="432907" y="551793"/>
            <a:ext cx="8789921" cy="610556"/>
          </a:xfrm>
          <a:prstGeom prst="rect">
            <a:avLst/>
          </a:prstGeom>
        </p:spPr>
        <p:txBody>
          <a:bodyPr vert="horz" lIns="0" tIns="0" rIns="0" bIns="0" rtlCol="0" anchor="t">
            <a:normAutofit/>
          </a:bodyPr>
          <a:lstStyle/>
          <a:p>
            <a:r>
              <a:rPr lang="en-US" dirty="0"/>
              <a:t>Covers, Breakers and Intro Slides</a:t>
            </a:r>
          </a:p>
        </p:txBody>
      </p:sp>
      <p:sp>
        <p:nvSpPr>
          <p:cNvPr id="3" name="Text Placeholder 2">
            <a:extLst>
              <a:ext uri="{FF2B5EF4-FFF2-40B4-BE49-F238E27FC236}">
                <a16:creationId xmlns:a16="http://schemas.microsoft.com/office/drawing/2014/main" xmlns="" id="{988BED23-01BC-7048-9487-56A5A09B1C6C}"/>
              </a:ext>
            </a:extLst>
          </p:cNvPr>
          <p:cNvSpPr>
            <a:spLocks noGrp="1"/>
          </p:cNvSpPr>
          <p:nvPr>
            <p:ph type="body" idx="1"/>
          </p:nvPr>
        </p:nvSpPr>
        <p:spPr>
          <a:xfrm>
            <a:off x="432907" y="1383956"/>
            <a:ext cx="11420777" cy="47930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3429377C-48AA-E54F-AD00-74744033A4BB}"/>
              </a:ext>
            </a:extLst>
          </p:cNvPr>
          <p:cNvSpPr/>
          <p:nvPr/>
        </p:nvSpPr>
        <p:spPr>
          <a:xfrm>
            <a:off x="0" y="6646456"/>
            <a:ext cx="12192000" cy="21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1" name="Graphic 10">
            <a:extLst>
              <a:ext uri="{FF2B5EF4-FFF2-40B4-BE49-F238E27FC236}">
                <a16:creationId xmlns:a16="http://schemas.microsoft.com/office/drawing/2014/main" xmlns="" id="{A573EF0E-A432-1E49-BB3D-1B3D753EC73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51427" y="223590"/>
            <a:ext cx="2402257" cy="608572"/>
          </a:xfrm>
          <a:prstGeom prst="rect">
            <a:avLst/>
          </a:prstGeom>
        </p:spPr>
      </p:pic>
      <p:sp>
        <p:nvSpPr>
          <p:cNvPr id="6" name="Slide Number Placeholder 5">
            <a:extLst>
              <a:ext uri="{FF2B5EF4-FFF2-40B4-BE49-F238E27FC236}">
                <a16:creationId xmlns:a16="http://schemas.microsoft.com/office/drawing/2014/main" xmlns="" id="{9FE82A85-B5F0-7B40-9044-809929C07FA9}"/>
              </a:ext>
            </a:extLst>
          </p:cNvPr>
          <p:cNvSpPr>
            <a:spLocks noGrp="1"/>
          </p:cNvSpPr>
          <p:nvPr>
            <p:ph type="sldNum" sz="quarter" idx="4"/>
          </p:nvPr>
        </p:nvSpPr>
        <p:spPr>
          <a:xfrm>
            <a:off x="9451427" y="6645600"/>
            <a:ext cx="2402258" cy="212400"/>
          </a:xfrm>
          <a:prstGeom prst="rect">
            <a:avLst/>
          </a:prstGeom>
          <a:solidFill>
            <a:schemeClr val="bg1"/>
          </a:solidFill>
        </p:spPr>
        <p:txBody>
          <a:bodyPr vert="horz" lIns="91440" tIns="45720" rIns="91440" bIns="45720" rtlCol="0" anchor="ctr"/>
          <a:lstStyle>
            <a:lvl1pPr algn="r">
              <a:defRPr sz="900" b="0" i="0">
                <a:solidFill>
                  <a:schemeClr val="tx2"/>
                </a:solidFill>
                <a:latin typeface="DIN OT" panose="020B0504020201010104" pitchFamily="34" charset="0"/>
              </a:defRPr>
            </a:lvl1pPr>
          </a:lstStyle>
          <a:p>
            <a:fld id="{F636FAB8-EF50-474E-9E26-C22D98D391FB}" type="slidenum">
              <a:rPr lang="en-US" smtClean="0"/>
              <a:pPr/>
              <a:t>‹#›</a:t>
            </a:fld>
            <a:endParaRPr lang="en-US" dirty="0"/>
          </a:p>
        </p:txBody>
      </p:sp>
      <p:sp>
        <p:nvSpPr>
          <p:cNvPr id="12" name="Rectangle 11">
            <a:extLst>
              <a:ext uri="{FF2B5EF4-FFF2-40B4-BE49-F238E27FC236}">
                <a16:creationId xmlns:a16="http://schemas.microsoft.com/office/drawing/2014/main" xmlns="" id="{2E1588A7-18B6-A042-BFF5-88E9B6082F5D}"/>
              </a:ext>
            </a:extLst>
          </p:cNvPr>
          <p:cNvSpPr/>
          <p:nvPr/>
        </p:nvSpPr>
        <p:spPr>
          <a:xfrm>
            <a:off x="432907" y="-856"/>
            <a:ext cx="2136871" cy="214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Rectangle 15">
            <a:extLst>
              <a:ext uri="{FF2B5EF4-FFF2-40B4-BE49-F238E27FC236}">
                <a16:creationId xmlns:a16="http://schemas.microsoft.com/office/drawing/2014/main" xmlns="" id="{25C852BF-60EE-9248-99F9-361F324D44B9}"/>
              </a:ext>
            </a:extLst>
          </p:cNvPr>
          <p:cNvSpPr/>
          <p:nvPr/>
        </p:nvSpPr>
        <p:spPr>
          <a:xfrm>
            <a:off x="432907" y="-856"/>
            <a:ext cx="2136871" cy="214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Rectangle 17">
            <a:extLst>
              <a:ext uri="{FF2B5EF4-FFF2-40B4-BE49-F238E27FC236}">
                <a16:creationId xmlns:a16="http://schemas.microsoft.com/office/drawing/2014/main" xmlns="" id="{A25B6C2A-B8D6-084C-AB4B-FEDD4CDC300E}"/>
              </a:ext>
            </a:extLst>
          </p:cNvPr>
          <p:cNvSpPr/>
          <p:nvPr userDrawn="1"/>
        </p:nvSpPr>
        <p:spPr>
          <a:xfrm>
            <a:off x="432907" y="-856"/>
            <a:ext cx="2136871" cy="214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JS SlideHeader">
            <a:extLst>
              <a:ext uri="{FF2B5EF4-FFF2-40B4-BE49-F238E27FC236}">
                <a16:creationId xmlns:a16="http://schemas.microsoft.com/office/drawing/2014/main" xmlns="" id="{855027DA-8206-4282-BC62-C53A8CF2A1C9}"/>
              </a:ext>
            </a:extLst>
          </p:cNvPr>
          <p:cNvSpPr txBox="1"/>
          <p:nvPr userDrawn="1"/>
        </p:nvSpPr>
        <p:spPr>
          <a:xfrm>
            <a:off x="1219200" y="63500"/>
            <a:ext cx="9753600" cy="184666"/>
          </a:xfrm>
          <a:prstGeom prst="rect">
            <a:avLst/>
          </a:prstGeom>
          <a:noFill/>
        </p:spPr>
        <p:txBody>
          <a:bodyPr vert="horz" wrap="square" lIns="0" tIns="0" rIns="0" bIns="0" rtlCol="0">
            <a:spAutoFit/>
          </a:bodyPr>
          <a:lstStyle/>
          <a:p>
            <a:pPr algn="ctr"/>
            <a:endParaRPr lang="en-AU" sz="1200" b="0" i="0" u="none" dirty="0">
              <a:solidFill>
                <a:srgbClr val="FF7E00"/>
              </a:solidFill>
              <a:latin typeface="Times New Roman" panose="02020603050405020304" pitchFamily="18" charset="0"/>
            </a:endParaRPr>
          </a:p>
        </p:txBody>
      </p:sp>
    </p:spTree>
    <p:extLst>
      <p:ext uri="{BB962C8B-B14F-4D97-AF65-F5344CB8AC3E}">
        <p14:creationId xmlns:p14="http://schemas.microsoft.com/office/powerpoint/2010/main" val="906733743"/>
      </p:ext>
    </p:extLst>
  </p:cSld>
  <p:clrMap bg1="lt1" tx1="dk1" bg2="lt2" tx2="dk2" accent1="accent1" accent2="accent2" accent3="accent3" accent4="accent4" accent5="accent5" accent6="accent6" hlink="hlink" folHlink="folHlink"/>
  <p:sldLayoutIdLst>
    <p:sldLayoutId id="2147483676" r:id="rId1"/>
    <p:sldLayoutId id="2147483732" r:id="rId2"/>
    <p:sldLayoutId id="2147483686" r:id="rId3"/>
  </p:sldLayoutIdLst>
  <p:hf hdr="0" ftr="0" dt="0"/>
  <p:txStyles>
    <p:titleStyle>
      <a:lvl1pPr algn="l" defTabSz="685800" rtl="0" eaLnBrk="1" latinLnBrk="0" hangingPunct="1">
        <a:lnSpc>
          <a:spcPct val="90000"/>
        </a:lnSpc>
        <a:spcBef>
          <a:spcPct val="0"/>
        </a:spcBef>
        <a:buNone/>
        <a:defRPr sz="2800" kern="1200">
          <a:solidFill>
            <a:schemeClr val="bg1"/>
          </a:solidFill>
          <a:latin typeface="DIN OT Medium" panose="020B0604020201010104" pitchFamily="34" charset="0"/>
          <a:ea typeface="+mj-ea"/>
          <a:cs typeface="+mj-cs"/>
        </a:defRPr>
      </a:lvl1pPr>
    </p:titleStyle>
    <p:bodyStyle>
      <a:lvl1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800" kern="1200">
          <a:solidFill>
            <a:schemeClr val="bg1"/>
          </a:solidFill>
          <a:latin typeface="DIN OT" panose="020B0504020201010104" pitchFamily="34" charset="0"/>
          <a:ea typeface="+mn-ea"/>
          <a:cs typeface="+mn-cs"/>
        </a:defRPr>
      </a:lvl1pPr>
      <a:lvl2pPr marL="514350" indent="-171450" algn="l" defTabSz="685800" rtl="0" eaLnBrk="1" latinLnBrk="0" hangingPunct="1">
        <a:lnSpc>
          <a:spcPct val="100000"/>
        </a:lnSpc>
        <a:spcBef>
          <a:spcPts val="0"/>
        </a:spcBef>
        <a:spcAft>
          <a:spcPts val="600"/>
        </a:spcAft>
        <a:buClr>
          <a:schemeClr val="accent2"/>
        </a:buClr>
        <a:buFont typeface="System Font Regular"/>
        <a:buChar char="–"/>
        <a:defRPr sz="1800" kern="1200">
          <a:solidFill>
            <a:schemeClr val="bg1"/>
          </a:solidFill>
          <a:latin typeface="DIN OT" panose="020B0504020201010104" pitchFamily="34" charset="0"/>
          <a:ea typeface="+mn-ea"/>
          <a:cs typeface="+mn-cs"/>
        </a:defRPr>
      </a:lvl2pPr>
      <a:lvl3pPr marL="857250" indent="-171450" algn="l" defTabSz="685800" rtl="0" eaLnBrk="1" latinLnBrk="0" hangingPunct="1">
        <a:lnSpc>
          <a:spcPct val="100000"/>
        </a:lnSpc>
        <a:spcBef>
          <a:spcPts val="0"/>
        </a:spcBef>
        <a:spcAft>
          <a:spcPts val="600"/>
        </a:spcAft>
        <a:buSzPct val="80000"/>
        <a:buFont typeface="Courier New" panose="02070309020205020404" pitchFamily="49" charset="0"/>
        <a:buChar char="o"/>
        <a:defRPr sz="1800" kern="1200">
          <a:solidFill>
            <a:schemeClr val="bg1"/>
          </a:solidFill>
          <a:latin typeface="DIN OT" panose="020B0504020201010104" pitchFamily="34" charset="0"/>
          <a:ea typeface="+mn-ea"/>
          <a:cs typeface="+mn-cs"/>
        </a:defRPr>
      </a:lvl3pPr>
      <a:lvl4pPr marL="1200150" indent="-171450" algn="l" defTabSz="685800" rtl="0" eaLnBrk="1" latinLnBrk="0" hangingPunct="1">
        <a:lnSpc>
          <a:spcPct val="100000"/>
        </a:lnSpc>
        <a:spcBef>
          <a:spcPts val="0"/>
        </a:spcBef>
        <a:spcAft>
          <a:spcPts val="600"/>
        </a:spcAft>
        <a:buClr>
          <a:schemeClr val="accent2"/>
        </a:buClr>
        <a:buFont typeface="Wingdings" pitchFamily="2" charset="2"/>
        <a:buChar char="§"/>
        <a:defRPr sz="1800" kern="1200">
          <a:solidFill>
            <a:schemeClr val="bg1"/>
          </a:solidFill>
          <a:latin typeface="DIN OT" panose="020B0504020201010104" pitchFamily="34" charset="0"/>
          <a:ea typeface="+mn-ea"/>
          <a:cs typeface="+mn-cs"/>
        </a:defRPr>
      </a:lvl4pPr>
      <a:lvl5pPr marL="1543050" indent="-171450" algn="l" defTabSz="685800" rtl="0" eaLnBrk="1" latinLnBrk="0" hangingPunct="1">
        <a:lnSpc>
          <a:spcPct val="100000"/>
        </a:lnSpc>
        <a:spcBef>
          <a:spcPts val="0"/>
        </a:spcBef>
        <a:spcAft>
          <a:spcPts val="600"/>
        </a:spcAft>
        <a:buClr>
          <a:schemeClr val="bg1"/>
        </a:buClr>
        <a:buSzPct val="120000"/>
        <a:buFont typeface="System Font Regular"/>
        <a:buChar char="›"/>
        <a:defRPr sz="1800" kern="1200">
          <a:solidFill>
            <a:schemeClr val="bg1"/>
          </a:solidFill>
          <a:latin typeface="DIN OT" panose="020B05040202010101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47620F-2ECC-AE4B-858E-50D430981F71}"/>
              </a:ext>
            </a:extLst>
          </p:cNvPr>
          <p:cNvSpPr>
            <a:spLocks noGrp="1"/>
          </p:cNvSpPr>
          <p:nvPr>
            <p:ph type="title"/>
          </p:nvPr>
        </p:nvSpPr>
        <p:spPr>
          <a:xfrm>
            <a:off x="432907" y="551793"/>
            <a:ext cx="8789921" cy="610556"/>
          </a:xfrm>
          <a:prstGeom prst="rect">
            <a:avLst/>
          </a:prstGeom>
        </p:spPr>
        <p:txBody>
          <a:bodyPr vert="horz" lIns="0" tIns="0" rIns="0" bIns="0" rtlCol="0" anchor="t">
            <a:normAutofit/>
          </a:bodyPr>
          <a:lstStyle/>
          <a:p>
            <a:r>
              <a:rPr lang="en-US" dirty="0"/>
              <a:t>Heading about bar chart</a:t>
            </a:r>
          </a:p>
        </p:txBody>
      </p:sp>
      <p:sp>
        <p:nvSpPr>
          <p:cNvPr id="3" name="Text Placeholder 2">
            <a:extLst>
              <a:ext uri="{FF2B5EF4-FFF2-40B4-BE49-F238E27FC236}">
                <a16:creationId xmlns:a16="http://schemas.microsoft.com/office/drawing/2014/main" xmlns="" id="{988BED23-01BC-7048-9487-56A5A09B1C6C}"/>
              </a:ext>
            </a:extLst>
          </p:cNvPr>
          <p:cNvSpPr>
            <a:spLocks noGrp="1"/>
          </p:cNvSpPr>
          <p:nvPr>
            <p:ph type="body" idx="1"/>
          </p:nvPr>
        </p:nvSpPr>
        <p:spPr>
          <a:xfrm>
            <a:off x="432907" y="1383956"/>
            <a:ext cx="11420777" cy="479300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xmlns="" id="{3429377C-48AA-E54F-AD00-74744033A4BB}"/>
              </a:ext>
            </a:extLst>
          </p:cNvPr>
          <p:cNvSpPr/>
          <p:nvPr/>
        </p:nvSpPr>
        <p:spPr>
          <a:xfrm>
            <a:off x="0" y="6646456"/>
            <a:ext cx="12192000" cy="21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Rectangle 7">
            <a:extLst>
              <a:ext uri="{FF2B5EF4-FFF2-40B4-BE49-F238E27FC236}">
                <a16:creationId xmlns:a16="http://schemas.microsoft.com/office/drawing/2014/main" xmlns="" id="{10A717D8-AFED-264C-9E98-F4280B80BB39}"/>
              </a:ext>
            </a:extLst>
          </p:cNvPr>
          <p:cNvSpPr/>
          <p:nvPr/>
        </p:nvSpPr>
        <p:spPr>
          <a:xfrm>
            <a:off x="9451427" y="6646455"/>
            <a:ext cx="2402257" cy="21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DIN OT" panose="020B0504020201010104" pitchFamily="34" charset="0"/>
            </a:endParaRPr>
          </a:p>
        </p:txBody>
      </p:sp>
      <p:sp>
        <p:nvSpPr>
          <p:cNvPr id="6" name="Slide Number Placeholder 5">
            <a:extLst>
              <a:ext uri="{FF2B5EF4-FFF2-40B4-BE49-F238E27FC236}">
                <a16:creationId xmlns:a16="http://schemas.microsoft.com/office/drawing/2014/main" xmlns="" id="{9FE82A85-B5F0-7B40-9044-809929C07FA9}"/>
              </a:ext>
            </a:extLst>
          </p:cNvPr>
          <p:cNvSpPr>
            <a:spLocks noGrp="1"/>
          </p:cNvSpPr>
          <p:nvPr>
            <p:ph type="sldNum" sz="quarter" idx="4"/>
          </p:nvPr>
        </p:nvSpPr>
        <p:spPr>
          <a:xfrm>
            <a:off x="9451427" y="6645600"/>
            <a:ext cx="2402258" cy="212400"/>
          </a:xfrm>
          <a:prstGeom prst="rect">
            <a:avLst/>
          </a:prstGeom>
        </p:spPr>
        <p:txBody>
          <a:bodyPr vert="horz" lIns="91440" tIns="45720" rIns="91440" bIns="45720" rtlCol="0" anchor="ctr"/>
          <a:lstStyle>
            <a:lvl1pPr algn="r">
              <a:defRPr sz="900" b="0" i="0">
                <a:solidFill>
                  <a:schemeClr val="bg1"/>
                </a:solidFill>
                <a:latin typeface="DINOT" panose="02000503030000020003" pitchFamily="2" charset="77"/>
              </a:defRPr>
            </a:lvl1pPr>
          </a:lstStyle>
          <a:p>
            <a:fld id="{F636FAB8-EF50-474E-9E26-C22D98D391FB}" type="slidenum">
              <a:rPr lang="en-US" smtClean="0"/>
              <a:pPr/>
              <a:t>‹#›</a:t>
            </a:fld>
            <a:endParaRPr lang="en-US" dirty="0"/>
          </a:p>
        </p:txBody>
      </p:sp>
      <p:sp>
        <p:nvSpPr>
          <p:cNvPr id="12" name="Rectangle 11">
            <a:extLst>
              <a:ext uri="{FF2B5EF4-FFF2-40B4-BE49-F238E27FC236}">
                <a16:creationId xmlns:a16="http://schemas.microsoft.com/office/drawing/2014/main" xmlns="" id="{2E1588A7-18B6-A042-BFF5-88E9B6082F5D}"/>
              </a:ext>
            </a:extLst>
          </p:cNvPr>
          <p:cNvSpPr/>
          <p:nvPr/>
        </p:nvSpPr>
        <p:spPr>
          <a:xfrm>
            <a:off x="432907" y="-856"/>
            <a:ext cx="2136871" cy="214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Rectangle 15">
            <a:extLst>
              <a:ext uri="{FF2B5EF4-FFF2-40B4-BE49-F238E27FC236}">
                <a16:creationId xmlns:a16="http://schemas.microsoft.com/office/drawing/2014/main" xmlns="" id="{9A56D667-00C1-A44C-B35B-F1414FC57B32}"/>
              </a:ext>
            </a:extLst>
          </p:cNvPr>
          <p:cNvSpPr/>
          <p:nvPr/>
        </p:nvSpPr>
        <p:spPr>
          <a:xfrm>
            <a:off x="432907" y="-856"/>
            <a:ext cx="2136871" cy="214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JS SlideHeader"/>
          <p:cNvSpPr txBox="1"/>
          <p:nvPr userDrawn="1"/>
        </p:nvSpPr>
        <p:spPr>
          <a:xfrm>
            <a:off x="1219200" y="63500"/>
            <a:ext cx="9753600" cy="188385"/>
          </a:xfrm>
          <a:prstGeom prst="rect">
            <a:avLst/>
          </a:prstGeom>
          <a:noFill/>
        </p:spPr>
        <p:txBody>
          <a:bodyPr vert="horz" wrap="square" lIns="0" tIns="0" rIns="0" bIns="0" rtlCol="0">
            <a:spAutoFit/>
          </a:bodyPr>
          <a:lstStyle/>
          <a:p>
            <a:pPr marL="184150" indent="-184150" algn="ctr">
              <a:lnSpc>
                <a:spcPct val="110000"/>
              </a:lnSpc>
              <a:spcAft>
                <a:spcPts val="1200"/>
              </a:spcAft>
              <a:buClr>
                <a:schemeClr val="accent2"/>
              </a:buClr>
              <a:buFont typeface="Arial" panose="020B0604020202020204" pitchFamily="34" charset="0"/>
              <a:buChar char="•"/>
            </a:pPr>
            <a:endParaRPr lang="en-AU" sz="1200" b="0" i="0" u="none" dirty="0">
              <a:solidFill>
                <a:srgbClr val="FF7E00"/>
              </a:solidFill>
              <a:latin typeface="Times New Roman" panose="02020603050405020304" pitchFamily="18" charset="0"/>
            </a:endParaRPr>
          </a:p>
        </p:txBody>
      </p:sp>
    </p:spTree>
    <p:extLst>
      <p:ext uri="{BB962C8B-B14F-4D97-AF65-F5344CB8AC3E}">
        <p14:creationId xmlns:p14="http://schemas.microsoft.com/office/powerpoint/2010/main" val="1529477776"/>
      </p:ext>
    </p:extLst>
  </p:cSld>
  <p:clrMap bg1="lt1" tx1="dk1" bg2="lt2" tx2="dk2" accent1="accent1" accent2="accent2" accent3="accent3" accent4="accent4" accent5="accent5" accent6="accent6" hlink="hlink" folHlink="folHlink"/>
  <p:sldLayoutIdLst>
    <p:sldLayoutId id="2147483688" r:id="rId1"/>
    <p:sldLayoutId id="2147483695" r:id="rId2"/>
    <p:sldLayoutId id="2147483689" r:id="rId3"/>
    <p:sldLayoutId id="2147483697" r:id="rId4"/>
    <p:sldLayoutId id="2147483698" r:id="rId5"/>
    <p:sldLayoutId id="2147483694" r:id="rId6"/>
    <p:sldLayoutId id="2147483691" r:id="rId7"/>
    <p:sldLayoutId id="2147483716" r:id="rId8"/>
    <p:sldLayoutId id="2147483696" r:id="rId9"/>
    <p:sldLayoutId id="2147483714" r:id="rId10"/>
    <p:sldLayoutId id="2147483731" r:id="rId11"/>
    <p:sldLayoutId id="2147483733" r:id="rId12"/>
  </p:sldLayoutIdLst>
  <p:hf hdr="0" ftr="0" dt="0"/>
  <p:txStyles>
    <p:titleStyle>
      <a:lvl1pPr algn="l" defTabSz="685800" rtl="0" eaLnBrk="1" latinLnBrk="0" hangingPunct="1">
        <a:lnSpc>
          <a:spcPct val="90000"/>
        </a:lnSpc>
        <a:spcBef>
          <a:spcPct val="0"/>
        </a:spcBef>
        <a:buNone/>
        <a:defRPr sz="2800" b="0" i="0" kern="1200">
          <a:solidFill>
            <a:schemeClr val="accent1"/>
          </a:solidFill>
          <a:latin typeface="DIN OT Medium" panose="020B0604020201010104" pitchFamily="34" charset="0"/>
          <a:ea typeface="+mj-ea"/>
          <a:cs typeface="+mj-cs"/>
        </a:defRPr>
      </a:lvl1pPr>
    </p:titleStyle>
    <p:bodyStyle>
      <a:lvl1pPr marL="171450" indent="-171450" algn="l" defTabSz="685800" rtl="0" eaLnBrk="1" latinLnBrk="0" hangingPunct="1">
        <a:lnSpc>
          <a:spcPct val="110000"/>
        </a:lnSpc>
        <a:spcBef>
          <a:spcPts val="0"/>
        </a:spcBef>
        <a:spcAft>
          <a:spcPts val="1200"/>
        </a:spcAft>
        <a:buClr>
          <a:srgbClr val="0072CE"/>
        </a:buClr>
        <a:buFont typeface="Arial" panose="020B0604020202020204" pitchFamily="34" charset="0"/>
        <a:buChar char="•"/>
        <a:defRPr sz="1800" kern="1200">
          <a:solidFill>
            <a:schemeClr val="tx1"/>
          </a:solidFill>
          <a:latin typeface="DIN OT" panose="020B0504020201010104" pitchFamily="34" charset="0"/>
          <a:ea typeface="+mn-ea"/>
          <a:cs typeface="+mn-cs"/>
        </a:defRPr>
      </a:lvl1pPr>
      <a:lvl2pPr marL="514350" indent="-171450" algn="l" defTabSz="685800" rtl="0" eaLnBrk="1" latinLnBrk="0" hangingPunct="1">
        <a:lnSpc>
          <a:spcPct val="110000"/>
        </a:lnSpc>
        <a:spcBef>
          <a:spcPts val="0"/>
        </a:spcBef>
        <a:spcAft>
          <a:spcPts val="1200"/>
        </a:spcAft>
        <a:buClr>
          <a:schemeClr val="accent1"/>
        </a:buClr>
        <a:buFont typeface="System Font Regular"/>
        <a:buChar char="–"/>
        <a:defRPr sz="1800" kern="1200">
          <a:solidFill>
            <a:schemeClr val="tx1"/>
          </a:solidFill>
          <a:latin typeface="DIN OT" panose="020B0504020201010104" pitchFamily="34" charset="0"/>
          <a:ea typeface="+mn-ea"/>
          <a:cs typeface="+mn-cs"/>
        </a:defRPr>
      </a:lvl2pPr>
      <a:lvl3pPr marL="857250" indent="-171450" algn="l" defTabSz="685800" rtl="0" eaLnBrk="1" latinLnBrk="0" hangingPunct="1">
        <a:lnSpc>
          <a:spcPct val="110000"/>
        </a:lnSpc>
        <a:spcBef>
          <a:spcPts val="0"/>
        </a:spcBef>
        <a:spcAft>
          <a:spcPts val="1200"/>
        </a:spcAft>
        <a:buClr>
          <a:schemeClr val="accent1"/>
        </a:buClr>
        <a:buSzPct val="80000"/>
        <a:buFont typeface="Courier New" panose="02070309020205020404" pitchFamily="49" charset="0"/>
        <a:buChar char="o"/>
        <a:defRPr sz="1800" kern="1200">
          <a:solidFill>
            <a:schemeClr val="tx1"/>
          </a:solidFill>
          <a:latin typeface="DIN OT" panose="020B0504020201010104" pitchFamily="34" charset="0"/>
          <a:ea typeface="+mn-ea"/>
          <a:cs typeface="+mn-cs"/>
        </a:defRPr>
      </a:lvl3pPr>
      <a:lvl4pPr marL="1200150" indent="-171450" algn="l" defTabSz="685800" rtl="0" eaLnBrk="1" latinLnBrk="0" hangingPunct="1">
        <a:lnSpc>
          <a:spcPct val="110000"/>
        </a:lnSpc>
        <a:spcBef>
          <a:spcPts val="0"/>
        </a:spcBef>
        <a:spcAft>
          <a:spcPts val="1200"/>
        </a:spcAft>
        <a:buClr>
          <a:srgbClr val="0072CE"/>
        </a:buClr>
        <a:buFont typeface="Wingdings" pitchFamily="2" charset="2"/>
        <a:buChar char="§"/>
        <a:defRPr sz="1800" kern="1200">
          <a:solidFill>
            <a:schemeClr val="tx1"/>
          </a:solidFill>
          <a:latin typeface="DIN OT" panose="020B0504020201010104" pitchFamily="34" charset="0"/>
          <a:ea typeface="+mn-ea"/>
          <a:cs typeface="+mn-cs"/>
        </a:defRPr>
      </a:lvl4pPr>
      <a:lvl5pPr marL="1543050" indent="-171450" algn="l" defTabSz="685800" rtl="0" eaLnBrk="1" latinLnBrk="0" hangingPunct="1">
        <a:lnSpc>
          <a:spcPct val="110000"/>
        </a:lnSpc>
        <a:spcBef>
          <a:spcPts val="0"/>
        </a:spcBef>
        <a:spcAft>
          <a:spcPts val="1200"/>
        </a:spcAft>
        <a:buClr>
          <a:schemeClr val="accent1"/>
        </a:buClr>
        <a:buSzPct val="120000"/>
        <a:buFont typeface="System Font Regular"/>
        <a:buChar char="›"/>
        <a:defRPr sz="1800" kern="1200">
          <a:solidFill>
            <a:schemeClr val="tx1"/>
          </a:solidFill>
          <a:latin typeface="DIN OT" panose="020B05040202010101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10.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4.sv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5.sv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sv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47.svg"/><Relationship Id="rId4" Type="http://schemas.openxmlformats.org/officeDocument/2006/relationships/image" Target="../media/image5.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svg"/><Relationship Id="rId11"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3.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19.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32.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7E61144-8505-EF4A-B2B4-D356CE0F3E14}"/>
              </a:ext>
            </a:extLst>
          </p:cNvPr>
          <p:cNvSpPr>
            <a:spLocks noGrp="1"/>
          </p:cNvSpPr>
          <p:nvPr>
            <p:ph type="title"/>
          </p:nvPr>
        </p:nvSpPr>
        <p:spPr>
          <a:xfrm>
            <a:off x="428953" y="3103581"/>
            <a:ext cx="5579961" cy="3275703"/>
          </a:xfrm>
        </p:spPr>
        <p:txBody>
          <a:bodyPr>
            <a:normAutofit fontScale="90000"/>
          </a:bodyPr>
          <a:lstStyle/>
          <a:p>
            <a:pPr>
              <a:lnSpc>
                <a:spcPct val="100000"/>
              </a:lnSpc>
            </a:pPr>
            <a:r>
              <a:rPr lang="en-US" sz="3600" dirty="0"/>
              <a:t>Demystifying credit risk capital requirements for housing loans</a:t>
            </a:r>
            <a:r>
              <a:rPr lang="en-US" sz="2800" dirty="0">
                <a:latin typeface="DIN OT Medium" panose="020B0604020201010104" pitchFamily="34" charset="0"/>
              </a:rPr>
              <a:t/>
            </a:r>
            <a:br>
              <a:rPr lang="en-US" sz="2800" dirty="0">
                <a:latin typeface="DIN OT Medium" panose="020B0604020201010104" pitchFamily="34" charset="0"/>
              </a:rPr>
            </a:br>
            <a:r>
              <a:rPr lang="en-US" sz="2800" dirty="0">
                <a:latin typeface="DIN OT Medium" panose="020B0604020201010104" pitchFamily="34" charset="0"/>
              </a:rPr>
              <a:t/>
            </a:r>
            <a:br>
              <a:rPr lang="en-US" sz="2800" dirty="0">
                <a:latin typeface="DIN OT Medium" panose="020B0604020201010104" pitchFamily="34" charset="0"/>
              </a:rPr>
            </a:br>
            <a:r>
              <a:rPr lang="en-US" sz="2800" dirty="0">
                <a:latin typeface="DIN OT Medium" panose="020B0604020201010104" pitchFamily="34" charset="0"/>
              </a:rPr>
              <a:t>Anthony Coleman &amp; Niruba Thavabalan</a:t>
            </a:r>
            <a:br>
              <a:rPr lang="en-US" sz="2800" dirty="0">
                <a:latin typeface="DIN OT Medium" panose="020B0604020201010104" pitchFamily="34" charset="0"/>
              </a:rPr>
            </a:br>
            <a:r>
              <a:rPr lang="en-US" sz="2800" dirty="0">
                <a:latin typeface="DIN OT Medium" panose="020B0604020201010104" pitchFamily="34" charset="0"/>
              </a:rPr>
              <a:t/>
            </a:r>
            <a:br>
              <a:rPr lang="en-US" sz="2800" dirty="0">
                <a:latin typeface="DIN OT Medium" panose="020B0604020201010104" pitchFamily="34" charset="0"/>
              </a:rPr>
            </a:br>
            <a:r>
              <a:rPr lang="en-US" sz="2800" dirty="0">
                <a:latin typeface="DIN OT Medium" panose="020B0604020201010104" pitchFamily="34" charset="0"/>
              </a:rPr>
              <a:t>Melbourne Money and Finance Conference, February</a:t>
            </a:r>
            <a:r>
              <a:rPr lang="en-US" sz="2800" dirty="0"/>
              <a:t> 2024</a:t>
            </a:r>
            <a:endParaRPr lang="en-US" sz="2800" dirty="0">
              <a:latin typeface="DIN OT Medium" panose="020B0604020201010104" pitchFamily="34" charset="0"/>
            </a:endParaRPr>
          </a:p>
        </p:txBody>
      </p:sp>
    </p:spTree>
    <p:extLst>
      <p:ext uri="{BB962C8B-B14F-4D97-AF65-F5344CB8AC3E}">
        <p14:creationId xmlns:p14="http://schemas.microsoft.com/office/powerpoint/2010/main" val="257969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1C22F365-CEE0-76B6-5D5B-B8860BD81103}"/>
              </a:ext>
            </a:extLst>
          </p:cNvPr>
          <p:cNvSpPr>
            <a:spLocks noGrp="1"/>
          </p:cNvSpPr>
          <p:nvPr>
            <p:ph type="pic" sz="quarter" idx="17"/>
          </p:nvPr>
        </p:nvSpPr>
        <p:spPr/>
      </p:sp>
      <p:sp>
        <p:nvSpPr>
          <p:cNvPr id="4" name="Title 3">
            <a:extLst>
              <a:ext uri="{FF2B5EF4-FFF2-40B4-BE49-F238E27FC236}">
                <a16:creationId xmlns:a16="http://schemas.microsoft.com/office/drawing/2014/main" xmlns="" id="{BA2F0DE8-E2B9-CF8B-2BE4-B471F2DDAFA6}"/>
              </a:ext>
            </a:extLst>
          </p:cNvPr>
          <p:cNvSpPr>
            <a:spLocks noGrp="1"/>
          </p:cNvSpPr>
          <p:nvPr>
            <p:ph type="title"/>
          </p:nvPr>
        </p:nvSpPr>
        <p:spPr/>
        <p:txBody>
          <a:bodyPr>
            <a:noAutofit/>
          </a:bodyPr>
          <a:lstStyle/>
          <a:p>
            <a:pPr>
              <a:lnSpc>
                <a:spcPct val="100000"/>
              </a:lnSpc>
            </a:pPr>
            <a:r>
              <a:rPr lang="en-AU" sz="3200" dirty="0"/>
              <a:t>Differences between IRB and standardised capital requirements</a:t>
            </a:r>
          </a:p>
        </p:txBody>
      </p:sp>
      <p:sp>
        <p:nvSpPr>
          <p:cNvPr id="6" name="Slide Number Placeholder 5">
            <a:extLst>
              <a:ext uri="{FF2B5EF4-FFF2-40B4-BE49-F238E27FC236}">
                <a16:creationId xmlns:a16="http://schemas.microsoft.com/office/drawing/2014/main" xmlns="" id="{7F4D240F-DE7F-B684-3910-CF9CB2424215}"/>
              </a:ext>
            </a:extLst>
          </p:cNvPr>
          <p:cNvSpPr>
            <a:spLocks noGrp="1"/>
          </p:cNvSpPr>
          <p:nvPr>
            <p:ph type="sldNum" sz="quarter" idx="4"/>
          </p:nvPr>
        </p:nvSpPr>
        <p:spPr/>
        <p:txBody>
          <a:bodyPr/>
          <a:lstStyle/>
          <a:p>
            <a:fld id="{F636FAB8-EF50-474E-9E26-C22D98D391FB}" type="slidenum">
              <a:rPr lang="en-US" smtClean="0"/>
              <a:pPr/>
              <a:t>10</a:t>
            </a:fld>
            <a:endParaRPr lang="en-US" dirty="0"/>
          </a:p>
        </p:txBody>
      </p:sp>
    </p:spTree>
    <p:extLst>
      <p:ext uri="{BB962C8B-B14F-4D97-AF65-F5344CB8AC3E}">
        <p14:creationId xmlns:p14="http://schemas.microsoft.com/office/powerpoint/2010/main" val="279840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a:xfrm>
            <a:off x="432907" y="551793"/>
            <a:ext cx="10037455" cy="610556"/>
          </a:xfrm>
        </p:spPr>
        <p:txBody>
          <a:bodyPr>
            <a:normAutofit fontScale="90000"/>
          </a:bodyPr>
          <a:lstStyle/>
          <a:p>
            <a:r>
              <a:rPr lang="en-US" dirty="0">
                <a:latin typeface="DIN OT Medium" panose="020B0604020201010104" pitchFamily="34" charset="0"/>
              </a:rPr>
              <a:t>How and why </a:t>
            </a:r>
            <a:r>
              <a:rPr lang="en-US" dirty="0"/>
              <a:t>do IRB and standardised capital requirements differ</a:t>
            </a:r>
            <a:r>
              <a:rPr lang="en-US" dirty="0">
                <a:latin typeface="DIN OT Medium" panose="020B0604020201010104" pitchFamily="34" charset="0"/>
              </a:rPr>
              <a:t>?</a:t>
            </a:r>
          </a:p>
        </p:txBody>
      </p:sp>
      <p:sp>
        <p:nvSpPr>
          <p:cNvPr id="6" name="Slide Number Placeholder 5">
            <a:extLst>
              <a:ext uri="{FF2B5EF4-FFF2-40B4-BE49-F238E27FC236}">
                <a16:creationId xmlns:a16="http://schemas.microsoft.com/office/drawing/2014/main" xmlns="" id="{B9159C33-C838-8F4C-980C-EDB9B09D0216}"/>
              </a:ext>
            </a:extLst>
          </p:cNvPr>
          <p:cNvSpPr>
            <a:spLocks noGrp="1"/>
          </p:cNvSpPr>
          <p:nvPr>
            <p:ph type="sldNum" sz="quarter" idx="4"/>
          </p:nvPr>
        </p:nvSpPr>
        <p:spPr>
          <a:xfrm>
            <a:off x="9451427" y="6645600"/>
            <a:ext cx="2402258" cy="212400"/>
          </a:xfrm>
        </p:spPr>
        <p:txBody>
          <a:bodyPr/>
          <a:lstStyle/>
          <a:p>
            <a:fld id="{F636FAB8-EF50-474E-9E26-C22D98D391FB}" type="slidenum">
              <a:rPr lang="en-US" smtClean="0"/>
              <a:pPr/>
              <a:t>11</a:t>
            </a:fld>
            <a:endParaRPr lang="en-US" dirty="0"/>
          </a:p>
        </p:txBody>
      </p:sp>
      <p:pic>
        <p:nvPicPr>
          <p:cNvPr id="7" name="Graphic 6">
            <a:extLst>
              <a:ext uri="{FF2B5EF4-FFF2-40B4-BE49-F238E27FC236}">
                <a16:creationId xmlns:a16="http://schemas.microsoft.com/office/drawing/2014/main" xmlns="" id="{51758186-B8E5-8744-81E5-E286F899171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71137" y="3978700"/>
            <a:ext cx="3399225" cy="861137"/>
          </a:xfrm>
          <a:prstGeom prst="rect">
            <a:avLst/>
          </a:prstGeom>
        </p:spPr>
      </p:pic>
      <p:sp>
        <p:nvSpPr>
          <p:cNvPr id="4" name="Rectangle 3">
            <a:extLst>
              <a:ext uri="{FF2B5EF4-FFF2-40B4-BE49-F238E27FC236}">
                <a16:creationId xmlns:a16="http://schemas.microsoft.com/office/drawing/2014/main" xmlns="" id="{8B680E26-8A00-BE4D-BD04-4B1A5E6660C4}"/>
              </a:ext>
            </a:extLst>
          </p:cNvPr>
          <p:cNvSpPr/>
          <p:nvPr/>
        </p:nvSpPr>
        <p:spPr>
          <a:xfrm>
            <a:off x="6366609" y="5486762"/>
            <a:ext cx="5226093" cy="739107"/>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Enables banks to more accurately allocate capital for risk</a:t>
            </a:r>
            <a:endParaRPr lang="en-US" sz="1600" dirty="0">
              <a:solidFill>
                <a:schemeClr val="tx1"/>
              </a:solidFill>
              <a:latin typeface="DIN OT" panose="020B0504020201010104" pitchFamily="34" charset="0"/>
            </a:endParaRPr>
          </a:p>
        </p:txBody>
      </p:sp>
      <p:sp>
        <p:nvSpPr>
          <p:cNvPr id="10" name="Rectangle 9">
            <a:extLst>
              <a:ext uri="{FF2B5EF4-FFF2-40B4-BE49-F238E27FC236}">
                <a16:creationId xmlns:a16="http://schemas.microsoft.com/office/drawing/2014/main" xmlns="" id="{A9A721F2-0CC0-FA91-CFC2-98C31BBD6489}"/>
              </a:ext>
            </a:extLst>
          </p:cNvPr>
          <p:cNvSpPr/>
          <p:nvPr/>
        </p:nvSpPr>
        <p:spPr>
          <a:xfrm>
            <a:off x="6366610" y="4027086"/>
            <a:ext cx="5226093" cy="1195834"/>
          </a:xfrm>
          <a:prstGeom prst="rect">
            <a:avLst/>
          </a:prstGeom>
          <a:solidFill>
            <a:srgbClr val="0070CE">
              <a:alpha val="20000"/>
            </a:srgbClr>
          </a:solidFill>
          <a:ln w="12700" cap="flat" cmpd="sng" algn="ctr">
            <a:noFill/>
            <a:prstDash val="solid"/>
            <a:miter lim="800000"/>
          </a:ln>
          <a:effectLst/>
        </p:spPr>
        <p:txBody>
          <a:bodyPr rtlCol="0" anchor="ctr"/>
          <a:lstStyle/>
          <a:p>
            <a:r>
              <a:rPr lang="en-AU" sz="1600" dirty="0">
                <a:latin typeface="DIN OT" panose="020B0504020201010104" pitchFamily="34" charset="0"/>
              </a:rPr>
              <a:t>Encourages investment by banks in advanced modelling capability, technology, data and specialist skills given significant required costs</a:t>
            </a:r>
            <a:endParaRPr lang="en-US" sz="1600" dirty="0">
              <a:latin typeface="DIN OT" panose="020B0504020201010104" pitchFamily="34" charset="0"/>
            </a:endParaRPr>
          </a:p>
        </p:txBody>
      </p:sp>
      <p:sp>
        <p:nvSpPr>
          <p:cNvPr id="11" name="Rectangle 10">
            <a:extLst>
              <a:ext uri="{FF2B5EF4-FFF2-40B4-BE49-F238E27FC236}">
                <a16:creationId xmlns:a16="http://schemas.microsoft.com/office/drawing/2014/main" xmlns="" id="{F1106B03-5572-2E12-C77E-4B21C976F2C6}"/>
              </a:ext>
            </a:extLst>
          </p:cNvPr>
          <p:cNvSpPr/>
          <p:nvPr/>
        </p:nvSpPr>
        <p:spPr>
          <a:xfrm>
            <a:off x="2569869" y="1277067"/>
            <a:ext cx="2328702" cy="2474507"/>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Standardised risk-weights are calibrated at a conservative level</a:t>
            </a:r>
            <a:endParaRPr lang="en-US" sz="1600" dirty="0">
              <a:solidFill>
                <a:schemeClr val="tx1"/>
              </a:solidFill>
              <a:latin typeface="DIN OT" panose="020B0504020201010104" pitchFamily="34" charset="0"/>
            </a:endParaRPr>
          </a:p>
        </p:txBody>
      </p:sp>
      <p:sp>
        <p:nvSpPr>
          <p:cNvPr id="12" name="Rectangle 11">
            <a:extLst>
              <a:ext uri="{FF2B5EF4-FFF2-40B4-BE49-F238E27FC236}">
                <a16:creationId xmlns:a16="http://schemas.microsoft.com/office/drawing/2014/main" xmlns="" id="{1274747B-1A40-06F7-36DA-6E48432AFDE9}"/>
              </a:ext>
            </a:extLst>
          </p:cNvPr>
          <p:cNvSpPr/>
          <p:nvPr/>
        </p:nvSpPr>
        <p:spPr>
          <a:xfrm>
            <a:off x="6366607" y="1273045"/>
            <a:ext cx="5226093" cy="610557"/>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Caters for a wide range of banks and portfolios</a:t>
            </a:r>
            <a:endParaRPr lang="en-US" sz="1600" dirty="0">
              <a:solidFill>
                <a:schemeClr val="tx1"/>
              </a:solidFill>
              <a:latin typeface="DIN OT" panose="020B0504020201010104" pitchFamily="34" charset="0"/>
            </a:endParaRPr>
          </a:p>
        </p:txBody>
      </p:sp>
      <p:sp>
        <p:nvSpPr>
          <p:cNvPr id="13" name="Rectangle 12">
            <a:extLst>
              <a:ext uri="{FF2B5EF4-FFF2-40B4-BE49-F238E27FC236}">
                <a16:creationId xmlns:a16="http://schemas.microsoft.com/office/drawing/2014/main" xmlns="" id="{5869F742-5C19-B35B-CB10-C8C15E9BDADB}"/>
              </a:ext>
            </a:extLst>
          </p:cNvPr>
          <p:cNvSpPr/>
          <p:nvPr/>
        </p:nvSpPr>
        <p:spPr>
          <a:xfrm>
            <a:off x="432906" y="1276860"/>
            <a:ext cx="1756181" cy="2449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bg1"/>
                </a:solidFill>
                <a:latin typeface="DIN OT Medium" panose="020B0604020201010104" pitchFamily="34" charset="0"/>
              </a:rPr>
              <a:t>Standardised approach</a:t>
            </a:r>
          </a:p>
        </p:txBody>
      </p:sp>
      <p:sp>
        <p:nvSpPr>
          <p:cNvPr id="14" name="Rectangle 13">
            <a:extLst>
              <a:ext uri="{FF2B5EF4-FFF2-40B4-BE49-F238E27FC236}">
                <a16:creationId xmlns:a16="http://schemas.microsoft.com/office/drawing/2014/main" xmlns="" id="{C675AD15-1F71-A077-9A17-3E7C6B652430}"/>
              </a:ext>
            </a:extLst>
          </p:cNvPr>
          <p:cNvSpPr/>
          <p:nvPr/>
        </p:nvSpPr>
        <p:spPr>
          <a:xfrm>
            <a:off x="432907" y="4051536"/>
            <a:ext cx="1756180" cy="21577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bg1"/>
                </a:solidFill>
                <a:latin typeface="DIN OT Medium" panose="020B0604020201010104" pitchFamily="34" charset="0"/>
              </a:rPr>
              <a:t>IRB approach</a:t>
            </a:r>
          </a:p>
        </p:txBody>
      </p:sp>
      <p:sp>
        <p:nvSpPr>
          <p:cNvPr id="15" name="Rectangle 14">
            <a:extLst>
              <a:ext uri="{FF2B5EF4-FFF2-40B4-BE49-F238E27FC236}">
                <a16:creationId xmlns:a16="http://schemas.microsoft.com/office/drawing/2014/main" xmlns="" id="{02862874-3408-A115-67EB-8A39C3EC1B63}"/>
              </a:ext>
            </a:extLst>
          </p:cNvPr>
          <p:cNvSpPr/>
          <p:nvPr/>
        </p:nvSpPr>
        <p:spPr>
          <a:xfrm>
            <a:off x="6366608" y="2125988"/>
            <a:ext cx="5226093" cy="64822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Recognises that the standardised approach is simple and less risk-sensitive</a:t>
            </a:r>
            <a:endParaRPr lang="en-US" sz="1600" dirty="0">
              <a:solidFill>
                <a:schemeClr val="tx1"/>
              </a:solidFill>
              <a:latin typeface="DIN OT" panose="020B0504020201010104" pitchFamily="34" charset="0"/>
            </a:endParaRPr>
          </a:p>
        </p:txBody>
      </p:sp>
      <p:sp>
        <p:nvSpPr>
          <p:cNvPr id="16" name="Rectangle 15">
            <a:extLst>
              <a:ext uri="{FF2B5EF4-FFF2-40B4-BE49-F238E27FC236}">
                <a16:creationId xmlns:a16="http://schemas.microsoft.com/office/drawing/2014/main" xmlns="" id="{38BF11AB-1A70-CC81-5E5D-D8868F63E7DE}"/>
              </a:ext>
            </a:extLst>
          </p:cNvPr>
          <p:cNvSpPr/>
          <p:nvPr/>
        </p:nvSpPr>
        <p:spPr>
          <a:xfrm>
            <a:off x="2569869" y="4067974"/>
            <a:ext cx="2277471" cy="2157777"/>
          </a:xfrm>
          <a:prstGeom prst="rect">
            <a:avLst/>
          </a:prstGeom>
          <a:solidFill>
            <a:schemeClr val="accent3">
              <a:alpha val="40000"/>
            </a:schemeClr>
          </a:solidFill>
          <a:ln w="12700" cap="flat" cmpd="sng" algn="ctr">
            <a:noFill/>
            <a:prstDash val="solid"/>
            <a:miter lim="800000"/>
          </a:ln>
          <a:effectLst/>
        </p:spPr>
        <p:txBody>
          <a:bodyPr rtlCol="0" anchor="ctr"/>
          <a:lstStyle/>
          <a:p>
            <a:r>
              <a:rPr lang="en-AU" sz="1600" dirty="0">
                <a:latin typeface="DIN OT" panose="020B0504020201010104" pitchFamily="34" charset="0"/>
              </a:rPr>
              <a:t>IRB capital requirements are generally lower in aggregate</a:t>
            </a:r>
            <a:endParaRPr lang="en-US" sz="1600" dirty="0">
              <a:latin typeface="DIN OT" panose="020B0504020201010104" pitchFamily="34" charset="0"/>
            </a:endParaRPr>
          </a:p>
        </p:txBody>
      </p:sp>
      <p:pic>
        <p:nvPicPr>
          <p:cNvPr id="21" name="Picture 20">
            <a:extLst>
              <a:ext uri="{FF2B5EF4-FFF2-40B4-BE49-F238E27FC236}">
                <a16:creationId xmlns:a16="http://schemas.microsoft.com/office/drawing/2014/main" xmlns="" id="{60F7782E-AB03-023F-FA48-9F9C1910D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435" y="2187918"/>
            <a:ext cx="468309" cy="533382"/>
          </a:xfrm>
          <a:prstGeom prst="rect">
            <a:avLst/>
          </a:prstGeom>
        </p:spPr>
      </p:pic>
      <p:pic>
        <p:nvPicPr>
          <p:cNvPr id="3" name="Graphic 2">
            <a:extLst>
              <a:ext uri="{FF2B5EF4-FFF2-40B4-BE49-F238E27FC236}">
                <a16:creationId xmlns:a16="http://schemas.microsoft.com/office/drawing/2014/main" xmlns="" id="{8D4BB3D1-4625-7955-66B0-A622D5B3A02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90142" y="4264350"/>
            <a:ext cx="711200" cy="685800"/>
          </a:xfrm>
          <a:prstGeom prst="rect">
            <a:avLst/>
          </a:prstGeom>
        </p:spPr>
      </p:pic>
      <p:pic>
        <p:nvPicPr>
          <p:cNvPr id="8" name="Graphic 7">
            <a:extLst>
              <a:ext uri="{FF2B5EF4-FFF2-40B4-BE49-F238E27FC236}">
                <a16:creationId xmlns:a16="http://schemas.microsoft.com/office/drawing/2014/main" xmlns="" id="{E58E5B3C-7CB7-5D38-E7B0-82F5AC6531F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5304989" y="5464500"/>
            <a:ext cx="711200" cy="685800"/>
          </a:xfrm>
          <a:prstGeom prst="rect">
            <a:avLst/>
          </a:prstGeom>
        </p:spPr>
      </p:pic>
      <p:pic>
        <p:nvPicPr>
          <p:cNvPr id="17" name="Graphic 16">
            <a:extLst>
              <a:ext uri="{FF2B5EF4-FFF2-40B4-BE49-F238E27FC236}">
                <a16:creationId xmlns:a16="http://schemas.microsoft.com/office/drawing/2014/main" xmlns="" id="{0AFC4CF4-2F36-6CC2-60AF-5A7FF9A10E7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5274625" y="1225068"/>
            <a:ext cx="711200" cy="685800"/>
          </a:xfrm>
          <a:prstGeom prst="rect">
            <a:avLst/>
          </a:prstGeom>
        </p:spPr>
      </p:pic>
      <p:sp>
        <p:nvSpPr>
          <p:cNvPr id="18" name="Rectangle 17">
            <a:extLst>
              <a:ext uri="{FF2B5EF4-FFF2-40B4-BE49-F238E27FC236}">
                <a16:creationId xmlns:a16="http://schemas.microsoft.com/office/drawing/2014/main" xmlns="" id="{1CC96186-5829-889B-C926-D93719F6E1D3}"/>
              </a:ext>
            </a:extLst>
          </p:cNvPr>
          <p:cNvSpPr/>
          <p:nvPr/>
        </p:nvSpPr>
        <p:spPr>
          <a:xfrm>
            <a:off x="6366610" y="3078247"/>
            <a:ext cx="5226093" cy="648221"/>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Ensures that banks are adequately capitalised overall</a:t>
            </a:r>
            <a:endParaRPr lang="en-US" sz="1600" dirty="0">
              <a:solidFill>
                <a:schemeClr val="tx1"/>
              </a:solidFill>
              <a:latin typeface="DIN OT" panose="020B0504020201010104" pitchFamily="34" charset="0"/>
            </a:endParaRPr>
          </a:p>
        </p:txBody>
      </p:sp>
      <p:pic>
        <p:nvPicPr>
          <p:cNvPr id="24" name="Picture 23">
            <a:extLst>
              <a:ext uri="{FF2B5EF4-FFF2-40B4-BE49-F238E27FC236}">
                <a16:creationId xmlns:a16="http://schemas.microsoft.com/office/drawing/2014/main" xmlns="" id="{6A2B2D9B-3AA9-B413-2806-CC92EBF204F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6071" y="3146132"/>
            <a:ext cx="547006" cy="495675"/>
          </a:xfrm>
          <a:prstGeom prst="rect">
            <a:avLst/>
          </a:prstGeom>
        </p:spPr>
      </p:pic>
    </p:spTree>
    <p:extLst>
      <p:ext uri="{BB962C8B-B14F-4D97-AF65-F5344CB8AC3E}">
        <p14:creationId xmlns:p14="http://schemas.microsoft.com/office/powerpoint/2010/main" val="15429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a:xfrm>
            <a:off x="432907" y="532743"/>
            <a:ext cx="11326185" cy="610556"/>
          </a:xfrm>
        </p:spPr>
        <p:txBody>
          <a:bodyPr>
            <a:normAutofit fontScale="90000"/>
          </a:bodyPr>
          <a:lstStyle/>
          <a:p>
            <a:r>
              <a:rPr lang="en-US" dirty="0"/>
              <a:t>Mechanisms are in place to prevent excessive divergence between IRB and standardised capital requirements </a:t>
            </a:r>
            <a:endParaRPr lang="en-US" dirty="0">
              <a:latin typeface="DIN OT Medium" panose="020B0604020201010104" pitchFamily="34" charset="0"/>
            </a:endParaRPr>
          </a:p>
        </p:txBody>
      </p:sp>
      <p:sp>
        <p:nvSpPr>
          <p:cNvPr id="6" name="Slide Number Placeholder 5">
            <a:extLst>
              <a:ext uri="{FF2B5EF4-FFF2-40B4-BE49-F238E27FC236}">
                <a16:creationId xmlns:a16="http://schemas.microsoft.com/office/drawing/2014/main" xmlns="" id="{B9159C33-C838-8F4C-980C-EDB9B09D0216}"/>
              </a:ext>
            </a:extLst>
          </p:cNvPr>
          <p:cNvSpPr>
            <a:spLocks noGrp="1"/>
          </p:cNvSpPr>
          <p:nvPr>
            <p:ph type="sldNum" sz="quarter" idx="4"/>
          </p:nvPr>
        </p:nvSpPr>
        <p:spPr>
          <a:xfrm>
            <a:off x="9451427" y="6645600"/>
            <a:ext cx="2402258" cy="212400"/>
          </a:xfrm>
        </p:spPr>
        <p:txBody>
          <a:bodyPr/>
          <a:lstStyle/>
          <a:p>
            <a:fld id="{F636FAB8-EF50-474E-9E26-C22D98D391FB}" type="slidenum">
              <a:rPr lang="en-US" smtClean="0"/>
              <a:pPr/>
              <a:t>12</a:t>
            </a:fld>
            <a:endParaRPr lang="en-US" dirty="0"/>
          </a:p>
        </p:txBody>
      </p:sp>
      <p:pic>
        <p:nvPicPr>
          <p:cNvPr id="7" name="Graphic 6">
            <a:extLst>
              <a:ext uri="{FF2B5EF4-FFF2-40B4-BE49-F238E27FC236}">
                <a16:creationId xmlns:a16="http://schemas.microsoft.com/office/drawing/2014/main" xmlns="" id="{51758186-B8E5-8744-81E5-E286F899171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83309" y="3943995"/>
            <a:ext cx="3399225" cy="861137"/>
          </a:xfrm>
          <a:prstGeom prst="rect">
            <a:avLst/>
          </a:prstGeom>
        </p:spPr>
      </p:pic>
      <p:sp>
        <p:nvSpPr>
          <p:cNvPr id="13" name="Rectangle 12">
            <a:extLst>
              <a:ext uri="{FF2B5EF4-FFF2-40B4-BE49-F238E27FC236}">
                <a16:creationId xmlns:a16="http://schemas.microsoft.com/office/drawing/2014/main" xmlns="" id="{5869F742-5C19-B35B-CB10-C8C15E9BDADB}"/>
              </a:ext>
            </a:extLst>
          </p:cNvPr>
          <p:cNvSpPr/>
          <p:nvPr/>
        </p:nvSpPr>
        <p:spPr>
          <a:xfrm>
            <a:off x="444950" y="1771215"/>
            <a:ext cx="3399223" cy="1853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Output floor: </a:t>
            </a:r>
          </a:p>
          <a:p>
            <a:pPr algn="ctr"/>
            <a:r>
              <a:rPr lang="en-AU" sz="1600" dirty="0">
                <a:solidFill>
                  <a:schemeClr val="bg1"/>
                </a:solidFill>
                <a:latin typeface="DIN OT Medium" panose="020B0604020201010104" pitchFamily="34" charset="0"/>
              </a:rPr>
              <a:t>IRB risk-weighted assets &gt; 72.5% of standardised risk-weighted assets </a:t>
            </a:r>
          </a:p>
        </p:txBody>
      </p:sp>
      <p:sp>
        <p:nvSpPr>
          <p:cNvPr id="14" name="Rectangle 13">
            <a:extLst>
              <a:ext uri="{FF2B5EF4-FFF2-40B4-BE49-F238E27FC236}">
                <a16:creationId xmlns:a16="http://schemas.microsoft.com/office/drawing/2014/main" xmlns="" id="{C675AD15-1F71-A077-9A17-3E7C6B652430}"/>
              </a:ext>
            </a:extLst>
          </p:cNvPr>
          <p:cNvSpPr/>
          <p:nvPr/>
        </p:nvSpPr>
        <p:spPr>
          <a:xfrm>
            <a:off x="8359868" y="1779974"/>
            <a:ext cx="3399225" cy="18532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Rigorous APRA approval and validation process for IRB models</a:t>
            </a:r>
          </a:p>
        </p:txBody>
      </p:sp>
      <p:sp>
        <p:nvSpPr>
          <p:cNvPr id="3" name="Rectangle 2">
            <a:extLst>
              <a:ext uri="{FF2B5EF4-FFF2-40B4-BE49-F238E27FC236}">
                <a16:creationId xmlns:a16="http://schemas.microsoft.com/office/drawing/2014/main" xmlns="" id="{F238E91E-2950-D5FF-7F5C-4A6123F03F85}"/>
              </a:ext>
            </a:extLst>
          </p:cNvPr>
          <p:cNvSpPr/>
          <p:nvPr/>
        </p:nvSpPr>
        <p:spPr>
          <a:xfrm>
            <a:off x="432904" y="4452907"/>
            <a:ext cx="3399223" cy="1853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Minimum values for IRB risk estimates and risk-weights </a:t>
            </a:r>
          </a:p>
        </p:txBody>
      </p:sp>
      <p:sp>
        <p:nvSpPr>
          <p:cNvPr id="5" name="Rectangle 4">
            <a:extLst>
              <a:ext uri="{FF2B5EF4-FFF2-40B4-BE49-F238E27FC236}">
                <a16:creationId xmlns:a16="http://schemas.microsoft.com/office/drawing/2014/main" xmlns="" id="{CDF278C6-A349-666B-414E-2271BF70CCB9}"/>
              </a:ext>
            </a:extLst>
          </p:cNvPr>
          <p:cNvSpPr/>
          <p:nvPr/>
        </p:nvSpPr>
        <p:spPr>
          <a:xfrm>
            <a:off x="8359867" y="4473403"/>
            <a:ext cx="3399225" cy="18328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IRB disclosure requirements </a:t>
            </a:r>
          </a:p>
        </p:txBody>
      </p:sp>
      <p:sp>
        <p:nvSpPr>
          <p:cNvPr id="8" name="Rectangle 7">
            <a:extLst>
              <a:ext uri="{FF2B5EF4-FFF2-40B4-BE49-F238E27FC236}">
                <a16:creationId xmlns:a16="http://schemas.microsoft.com/office/drawing/2014/main" xmlns="" id="{CDE3CB34-0F2B-5919-356A-A651DEBF7536}"/>
              </a:ext>
            </a:extLst>
          </p:cNvPr>
          <p:cNvSpPr/>
          <p:nvPr/>
        </p:nvSpPr>
        <p:spPr>
          <a:xfrm>
            <a:off x="4457127" y="1771429"/>
            <a:ext cx="3399223" cy="18532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Higher capital buffer requirement for IRB banks (+125bps)</a:t>
            </a:r>
          </a:p>
        </p:txBody>
      </p:sp>
      <p:sp>
        <p:nvSpPr>
          <p:cNvPr id="18" name="Rectangle 17">
            <a:extLst>
              <a:ext uri="{FF2B5EF4-FFF2-40B4-BE49-F238E27FC236}">
                <a16:creationId xmlns:a16="http://schemas.microsoft.com/office/drawing/2014/main" xmlns="" id="{DEED9357-52D6-6F34-F12C-5D2B33F74684}"/>
              </a:ext>
            </a:extLst>
          </p:cNvPr>
          <p:cNvSpPr/>
          <p:nvPr/>
        </p:nvSpPr>
        <p:spPr>
          <a:xfrm>
            <a:off x="4457127" y="4452908"/>
            <a:ext cx="3399223" cy="1853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Lower standardised risk-weights for lower risk mortgage loans</a:t>
            </a:r>
          </a:p>
        </p:txBody>
      </p:sp>
      <p:grpSp>
        <p:nvGrpSpPr>
          <p:cNvPr id="37" name="Group 36">
            <a:extLst>
              <a:ext uri="{FF2B5EF4-FFF2-40B4-BE49-F238E27FC236}">
                <a16:creationId xmlns:a16="http://schemas.microsoft.com/office/drawing/2014/main" xmlns="" id="{CCDBCEF9-BA8C-47CD-B256-9A4FA84B66AE}"/>
              </a:ext>
            </a:extLst>
          </p:cNvPr>
          <p:cNvGrpSpPr/>
          <p:nvPr/>
        </p:nvGrpSpPr>
        <p:grpSpPr>
          <a:xfrm>
            <a:off x="2466309" y="3942006"/>
            <a:ext cx="1809047" cy="928746"/>
            <a:chOff x="2490783" y="3839064"/>
            <a:chExt cx="1809047" cy="928746"/>
          </a:xfrm>
        </p:grpSpPr>
        <p:sp>
          <p:nvSpPr>
            <p:cNvPr id="31" name="Explosion: 8 Points 30">
              <a:extLst>
                <a:ext uri="{FF2B5EF4-FFF2-40B4-BE49-F238E27FC236}">
                  <a16:creationId xmlns:a16="http://schemas.microsoft.com/office/drawing/2014/main" xmlns="" id="{E2974F72-AE5E-FACB-2905-F670A4A720E4}"/>
                </a:ext>
              </a:extLst>
            </p:cNvPr>
            <p:cNvSpPr/>
            <p:nvPr/>
          </p:nvSpPr>
          <p:spPr>
            <a:xfrm>
              <a:off x="2490783" y="3839064"/>
              <a:ext cx="1809047" cy="92874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xmlns="" id="{D7D7A7ED-0262-3E18-53E8-9FDB21178C93}"/>
                </a:ext>
              </a:extLst>
            </p:cNvPr>
            <p:cNvSpPr txBox="1"/>
            <p:nvPr/>
          </p:nvSpPr>
          <p:spPr>
            <a:xfrm>
              <a:off x="2843974" y="4172028"/>
              <a:ext cx="1145450" cy="217239"/>
            </a:xfrm>
            <a:prstGeom prst="rect">
              <a:avLst/>
            </a:prstGeom>
            <a:noFill/>
          </p:spPr>
          <p:txBody>
            <a:bodyPr wrap="square" lIns="0" tIns="0" rIns="0" bIns="0" rtlCol="0">
              <a:spAutoFit/>
            </a:bodyPr>
            <a:lstStyle/>
            <a:p>
              <a:pPr algn="l">
                <a:lnSpc>
                  <a:spcPct val="110000"/>
                </a:lnSpc>
                <a:spcAft>
                  <a:spcPts val="1200"/>
                </a:spcAft>
                <a:buClr>
                  <a:schemeClr val="accent2"/>
                </a:buClr>
              </a:pPr>
              <a:r>
                <a:rPr lang="en-AU" sz="1400" dirty="0">
                  <a:latin typeface="DIN OT" panose="020B0504020201010104" pitchFamily="34" charset="0"/>
                </a:rPr>
                <a:t>Strengthened</a:t>
              </a:r>
            </a:p>
          </p:txBody>
        </p:sp>
      </p:grpSp>
      <p:grpSp>
        <p:nvGrpSpPr>
          <p:cNvPr id="36" name="Group 35">
            <a:extLst>
              <a:ext uri="{FF2B5EF4-FFF2-40B4-BE49-F238E27FC236}">
                <a16:creationId xmlns:a16="http://schemas.microsoft.com/office/drawing/2014/main" xmlns="" id="{9BE516FD-9138-0255-3C92-1857C18D80F2}"/>
              </a:ext>
            </a:extLst>
          </p:cNvPr>
          <p:cNvGrpSpPr/>
          <p:nvPr/>
        </p:nvGrpSpPr>
        <p:grpSpPr>
          <a:xfrm>
            <a:off x="2536092" y="1388212"/>
            <a:ext cx="1809047" cy="928746"/>
            <a:chOff x="2544196" y="1265286"/>
            <a:chExt cx="1809047" cy="928746"/>
          </a:xfrm>
        </p:grpSpPr>
        <p:sp>
          <p:nvSpPr>
            <p:cNvPr id="33" name="Explosion: 8 Points 32">
              <a:extLst>
                <a:ext uri="{FF2B5EF4-FFF2-40B4-BE49-F238E27FC236}">
                  <a16:creationId xmlns:a16="http://schemas.microsoft.com/office/drawing/2014/main" xmlns="" id="{A120FB65-C2CA-4A03-E6A2-D62514293EFA}"/>
                </a:ext>
              </a:extLst>
            </p:cNvPr>
            <p:cNvSpPr/>
            <p:nvPr/>
          </p:nvSpPr>
          <p:spPr>
            <a:xfrm>
              <a:off x="2544196" y="1265286"/>
              <a:ext cx="1809047" cy="92874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xmlns="" id="{D4ADBC25-7835-1CAB-0936-E7CAED17C323}"/>
                </a:ext>
              </a:extLst>
            </p:cNvPr>
            <p:cNvSpPr txBox="1"/>
            <p:nvPr/>
          </p:nvSpPr>
          <p:spPr>
            <a:xfrm>
              <a:off x="3278883" y="1571045"/>
              <a:ext cx="617657" cy="217239"/>
            </a:xfrm>
            <a:prstGeom prst="rect">
              <a:avLst/>
            </a:prstGeom>
            <a:noFill/>
          </p:spPr>
          <p:txBody>
            <a:bodyPr wrap="square" lIns="0" tIns="0" rIns="0" bIns="0" rtlCol="0">
              <a:spAutoFit/>
            </a:bodyPr>
            <a:lstStyle/>
            <a:p>
              <a:pPr algn="l">
                <a:lnSpc>
                  <a:spcPct val="110000"/>
                </a:lnSpc>
                <a:spcAft>
                  <a:spcPts val="1200"/>
                </a:spcAft>
                <a:buClr>
                  <a:schemeClr val="accent2"/>
                </a:buClr>
              </a:pPr>
              <a:r>
                <a:rPr lang="en-AU" sz="1400" dirty="0">
                  <a:latin typeface="DIN OT" panose="020B0504020201010104" pitchFamily="34" charset="0"/>
                </a:rPr>
                <a:t>New</a:t>
              </a:r>
            </a:p>
          </p:txBody>
        </p:sp>
      </p:grpSp>
      <p:grpSp>
        <p:nvGrpSpPr>
          <p:cNvPr id="38" name="Group 37">
            <a:extLst>
              <a:ext uri="{FF2B5EF4-FFF2-40B4-BE49-F238E27FC236}">
                <a16:creationId xmlns:a16="http://schemas.microsoft.com/office/drawing/2014/main" xmlns="" id="{14E2450E-F0D3-9899-3E78-A2937C721B48}"/>
              </a:ext>
            </a:extLst>
          </p:cNvPr>
          <p:cNvGrpSpPr/>
          <p:nvPr/>
        </p:nvGrpSpPr>
        <p:grpSpPr>
          <a:xfrm>
            <a:off x="10325763" y="3962217"/>
            <a:ext cx="1809047" cy="928746"/>
            <a:chOff x="2490783" y="3839064"/>
            <a:chExt cx="1809047" cy="928746"/>
          </a:xfrm>
        </p:grpSpPr>
        <p:sp>
          <p:nvSpPr>
            <p:cNvPr id="39" name="Explosion: 8 Points 38">
              <a:extLst>
                <a:ext uri="{FF2B5EF4-FFF2-40B4-BE49-F238E27FC236}">
                  <a16:creationId xmlns:a16="http://schemas.microsoft.com/office/drawing/2014/main" xmlns="" id="{136DD013-ABD1-468F-DDB1-7241CDA63305}"/>
                </a:ext>
              </a:extLst>
            </p:cNvPr>
            <p:cNvSpPr/>
            <p:nvPr/>
          </p:nvSpPr>
          <p:spPr>
            <a:xfrm>
              <a:off x="2490783" y="3839064"/>
              <a:ext cx="1809047" cy="92874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xmlns="" id="{5CA1A12F-CF9F-D2CB-5913-60D7522E6317}"/>
                </a:ext>
              </a:extLst>
            </p:cNvPr>
            <p:cNvSpPr txBox="1"/>
            <p:nvPr/>
          </p:nvSpPr>
          <p:spPr>
            <a:xfrm>
              <a:off x="2843974" y="4172028"/>
              <a:ext cx="1145450" cy="217239"/>
            </a:xfrm>
            <a:prstGeom prst="rect">
              <a:avLst/>
            </a:prstGeom>
            <a:noFill/>
          </p:spPr>
          <p:txBody>
            <a:bodyPr wrap="square" lIns="0" tIns="0" rIns="0" bIns="0" rtlCol="0">
              <a:spAutoFit/>
            </a:bodyPr>
            <a:lstStyle/>
            <a:p>
              <a:pPr algn="l">
                <a:lnSpc>
                  <a:spcPct val="110000"/>
                </a:lnSpc>
                <a:spcAft>
                  <a:spcPts val="1200"/>
                </a:spcAft>
                <a:buClr>
                  <a:schemeClr val="accent2"/>
                </a:buClr>
              </a:pPr>
              <a:r>
                <a:rPr lang="en-AU" sz="1400" dirty="0">
                  <a:latin typeface="DIN OT" panose="020B0504020201010104" pitchFamily="34" charset="0"/>
                </a:rPr>
                <a:t>Strengthened</a:t>
              </a:r>
            </a:p>
          </p:txBody>
        </p:sp>
      </p:grpSp>
      <p:grpSp>
        <p:nvGrpSpPr>
          <p:cNvPr id="44" name="Group 43">
            <a:extLst>
              <a:ext uri="{FF2B5EF4-FFF2-40B4-BE49-F238E27FC236}">
                <a16:creationId xmlns:a16="http://schemas.microsoft.com/office/drawing/2014/main" xmlns="" id="{3BF87664-5D21-1BF3-159D-BAAD58103778}"/>
              </a:ext>
            </a:extLst>
          </p:cNvPr>
          <p:cNvGrpSpPr/>
          <p:nvPr/>
        </p:nvGrpSpPr>
        <p:grpSpPr>
          <a:xfrm>
            <a:off x="6438833" y="1388212"/>
            <a:ext cx="1809047" cy="928746"/>
            <a:chOff x="2544196" y="1265286"/>
            <a:chExt cx="1809047" cy="928746"/>
          </a:xfrm>
        </p:grpSpPr>
        <p:sp>
          <p:nvSpPr>
            <p:cNvPr id="45" name="Explosion: 8 Points 44">
              <a:extLst>
                <a:ext uri="{FF2B5EF4-FFF2-40B4-BE49-F238E27FC236}">
                  <a16:creationId xmlns:a16="http://schemas.microsoft.com/office/drawing/2014/main" xmlns="" id="{4FC630A1-A4A4-6C93-2E36-62FC86CAE766}"/>
                </a:ext>
              </a:extLst>
            </p:cNvPr>
            <p:cNvSpPr/>
            <p:nvPr/>
          </p:nvSpPr>
          <p:spPr>
            <a:xfrm>
              <a:off x="2544196" y="1265286"/>
              <a:ext cx="1809047" cy="92874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xmlns="" id="{BA39681D-086E-4F63-D66F-17A2F9F6C041}"/>
                </a:ext>
              </a:extLst>
            </p:cNvPr>
            <p:cNvSpPr txBox="1"/>
            <p:nvPr/>
          </p:nvSpPr>
          <p:spPr>
            <a:xfrm>
              <a:off x="3278883" y="1571045"/>
              <a:ext cx="617657" cy="217239"/>
            </a:xfrm>
            <a:prstGeom prst="rect">
              <a:avLst/>
            </a:prstGeom>
            <a:noFill/>
          </p:spPr>
          <p:txBody>
            <a:bodyPr wrap="square" lIns="0" tIns="0" rIns="0" bIns="0" rtlCol="0">
              <a:spAutoFit/>
            </a:bodyPr>
            <a:lstStyle/>
            <a:p>
              <a:pPr algn="l">
                <a:lnSpc>
                  <a:spcPct val="110000"/>
                </a:lnSpc>
                <a:spcAft>
                  <a:spcPts val="1200"/>
                </a:spcAft>
                <a:buClr>
                  <a:schemeClr val="accent2"/>
                </a:buClr>
              </a:pPr>
              <a:r>
                <a:rPr lang="en-AU" sz="1400" dirty="0">
                  <a:latin typeface="DIN OT" panose="020B0504020201010104" pitchFamily="34" charset="0"/>
                </a:rPr>
                <a:t>New</a:t>
              </a:r>
            </a:p>
          </p:txBody>
        </p:sp>
      </p:grpSp>
      <p:grpSp>
        <p:nvGrpSpPr>
          <p:cNvPr id="47" name="Group 46">
            <a:extLst>
              <a:ext uri="{FF2B5EF4-FFF2-40B4-BE49-F238E27FC236}">
                <a16:creationId xmlns:a16="http://schemas.microsoft.com/office/drawing/2014/main" xmlns="" id="{BF3D0BFD-B443-1E8D-3B7B-60B3345E3137}"/>
              </a:ext>
            </a:extLst>
          </p:cNvPr>
          <p:cNvGrpSpPr/>
          <p:nvPr/>
        </p:nvGrpSpPr>
        <p:grpSpPr>
          <a:xfrm>
            <a:off x="6438834" y="3873599"/>
            <a:ext cx="1809047" cy="928746"/>
            <a:chOff x="2544196" y="1320134"/>
            <a:chExt cx="1809047" cy="928746"/>
          </a:xfrm>
        </p:grpSpPr>
        <p:sp>
          <p:nvSpPr>
            <p:cNvPr id="48" name="Explosion: 8 Points 47">
              <a:extLst>
                <a:ext uri="{FF2B5EF4-FFF2-40B4-BE49-F238E27FC236}">
                  <a16:creationId xmlns:a16="http://schemas.microsoft.com/office/drawing/2014/main" xmlns="" id="{A07568C6-657F-975D-FC94-15D303CE6D97}"/>
                </a:ext>
              </a:extLst>
            </p:cNvPr>
            <p:cNvSpPr/>
            <p:nvPr/>
          </p:nvSpPr>
          <p:spPr>
            <a:xfrm>
              <a:off x="2544196" y="1320134"/>
              <a:ext cx="1809047" cy="92874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xmlns="" id="{3CF951DF-555B-DEFA-38DA-195BEAF65B8D}"/>
                </a:ext>
              </a:extLst>
            </p:cNvPr>
            <p:cNvSpPr txBox="1"/>
            <p:nvPr/>
          </p:nvSpPr>
          <p:spPr>
            <a:xfrm>
              <a:off x="3278881" y="1630170"/>
              <a:ext cx="617657" cy="217239"/>
            </a:xfrm>
            <a:prstGeom prst="rect">
              <a:avLst/>
            </a:prstGeom>
            <a:noFill/>
          </p:spPr>
          <p:txBody>
            <a:bodyPr wrap="square" lIns="0" tIns="0" rIns="0" bIns="0" rtlCol="0">
              <a:spAutoFit/>
            </a:bodyPr>
            <a:lstStyle/>
            <a:p>
              <a:pPr algn="l">
                <a:lnSpc>
                  <a:spcPct val="110000"/>
                </a:lnSpc>
                <a:spcAft>
                  <a:spcPts val="1200"/>
                </a:spcAft>
                <a:buClr>
                  <a:schemeClr val="accent2"/>
                </a:buClr>
              </a:pPr>
              <a:r>
                <a:rPr lang="en-AU" sz="1400" dirty="0">
                  <a:latin typeface="DIN OT" panose="020B0504020201010104" pitchFamily="34" charset="0"/>
                </a:rPr>
                <a:t>New</a:t>
              </a:r>
            </a:p>
          </p:txBody>
        </p:sp>
      </p:grpSp>
    </p:spTree>
    <p:extLst>
      <p:ext uri="{BB962C8B-B14F-4D97-AF65-F5344CB8AC3E}">
        <p14:creationId xmlns:p14="http://schemas.microsoft.com/office/powerpoint/2010/main" val="318663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a:xfrm>
            <a:off x="432907" y="532743"/>
            <a:ext cx="11257488" cy="610556"/>
          </a:xfrm>
        </p:spPr>
        <p:txBody>
          <a:bodyPr>
            <a:normAutofit fontScale="90000"/>
          </a:bodyPr>
          <a:lstStyle/>
          <a:p>
            <a:r>
              <a:rPr lang="en-US" dirty="0"/>
              <a:t>D</a:t>
            </a:r>
            <a:r>
              <a:rPr lang="en-US" dirty="0">
                <a:latin typeface="DIN OT Medium" panose="020B0604020201010104" pitchFamily="34" charset="0"/>
              </a:rPr>
              <a:t>ifferences between the IRB and standardised approaches are narrower than headline </a:t>
            </a:r>
            <a:r>
              <a:rPr lang="en-US" dirty="0"/>
              <a:t>risk-weights may imply</a:t>
            </a:r>
            <a:endParaRPr lang="en-US" dirty="0">
              <a:latin typeface="DIN OT Medium" panose="020B0604020201010104" pitchFamily="34" charset="0"/>
            </a:endParaRPr>
          </a:p>
        </p:txBody>
      </p:sp>
      <p:sp>
        <p:nvSpPr>
          <p:cNvPr id="6" name="Slide Number Placeholder 5">
            <a:extLst>
              <a:ext uri="{FF2B5EF4-FFF2-40B4-BE49-F238E27FC236}">
                <a16:creationId xmlns:a16="http://schemas.microsoft.com/office/drawing/2014/main" xmlns="" id="{B9159C33-C838-8F4C-980C-EDB9B09D0216}"/>
              </a:ext>
            </a:extLst>
          </p:cNvPr>
          <p:cNvSpPr>
            <a:spLocks noGrp="1"/>
          </p:cNvSpPr>
          <p:nvPr>
            <p:ph type="sldNum" sz="quarter" idx="4"/>
          </p:nvPr>
        </p:nvSpPr>
        <p:spPr>
          <a:xfrm>
            <a:off x="9451427" y="6645600"/>
            <a:ext cx="2402258" cy="212400"/>
          </a:xfrm>
        </p:spPr>
        <p:txBody>
          <a:bodyPr/>
          <a:lstStyle/>
          <a:p>
            <a:fld id="{F636FAB8-EF50-474E-9E26-C22D98D391FB}" type="slidenum">
              <a:rPr lang="en-US" smtClean="0"/>
              <a:pPr/>
              <a:t>13</a:t>
            </a:fld>
            <a:endParaRPr lang="en-US" dirty="0"/>
          </a:p>
        </p:txBody>
      </p:sp>
      <p:pic>
        <p:nvPicPr>
          <p:cNvPr id="7" name="Graphic 6">
            <a:extLst>
              <a:ext uri="{FF2B5EF4-FFF2-40B4-BE49-F238E27FC236}">
                <a16:creationId xmlns:a16="http://schemas.microsoft.com/office/drawing/2014/main" xmlns="" id="{51758186-B8E5-8744-81E5-E286F899171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71137" y="3978700"/>
            <a:ext cx="3399225" cy="861137"/>
          </a:xfrm>
          <a:prstGeom prst="rect">
            <a:avLst/>
          </a:prstGeom>
        </p:spPr>
      </p:pic>
      <p:sp>
        <p:nvSpPr>
          <p:cNvPr id="11" name="Rectangle 10">
            <a:extLst>
              <a:ext uri="{FF2B5EF4-FFF2-40B4-BE49-F238E27FC236}">
                <a16:creationId xmlns:a16="http://schemas.microsoft.com/office/drawing/2014/main" xmlns="" id="{F1106B03-5572-2E12-C77E-4B21C976F2C6}"/>
              </a:ext>
            </a:extLst>
          </p:cNvPr>
          <p:cNvSpPr/>
          <p:nvPr/>
        </p:nvSpPr>
        <p:spPr>
          <a:xfrm>
            <a:off x="4209708" y="1496840"/>
            <a:ext cx="7480687" cy="77883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IRB banks have an additional capital buffer requirement of 125 bps</a:t>
            </a:r>
            <a:endParaRPr lang="en-US" sz="1600" dirty="0">
              <a:solidFill>
                <a:schemeClr val="tx1"/>
              </a:solidFill>
              <a:latin typeface="DIN OT" panose="020B0504020201010104" pitchFamily="34" charset="0"/>
            </a:endParaRPr>
          </a:p>
        </p:txBody>
      </p:sp>
      <p:sp>
        <p:nvSpPr>
          <p:cNvPr id="13" name="Rectangle 12">
            <a:extLst>
              <a:ext uri="{FF2B5EF4-FFF2-40B4-BE49-F238E27FC236}">
                <a16:creationId xmlns:a16="http://schemas.microsoft.com/office/drawing/2014/main" xmlns="" id="{5869F742-5C19-B35B-CB10-C8C15E9BDADB}"/>
              </a:ext>
            </a:extLst>
          </p:cNvPr>
          <p:cNvSpPr/>
          <p:nvPr/>
        </p:nvSpPr>
        <p:spPr>
          <a:xfrm>
            <a:off x="432905" y="1496840"/>
            <a:ext cx="2622271" cy="778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Minimum capital ratio requirement</a:t>
            </a:r>
          </a:p>
        </p:txBody>
      </p:sp>
      <p:sp>
        <p:nvSpPr>
          <p:cNvPr id="14" name="Rectangle 13">
            <a:extLst>
              <a:ext uri="{FF2B5EF4-FFF2-40B4-BE49-F238E27FC236}">
                <a16:creationId xmlns:a16="http://schemas.microsoft.com/office/drawing/2014/main" xmlns="" id="{C675AD15-1F71-A077-9A17-3E7C6B652430}"/>
              </a:ext>
            </a:extLst>
          </p:cNvPr>
          <p:cNvSpPr/>
          <p:nvPr/>
        </p:nvSpPr>
        <p:spPr>
          <a:xfrm>
            <a:off x="419509" y="2526418"/>
            <a:ext cx="2622272" cy="7788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Technical adjustments </a:t>
            </a:r>
          </a:p>
        </p:txBody>
      </p:sp>
      <p:pic>
        <p:nvPicPr>
          <p:cNvPr id="23" name="Picture 22">
            <a:extLst>
              <a:ext uri="{FF2B5EF4-FFF2-40B4-BE49-F238E27FC236}">
                <a16:creationId xmlns:a16="http://schemas.microsoft.com/office/drawing/2014/main" xmlns="" id="{8FAC229F-6EC0-5F52-C175-FD578CBB9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704" y="3649954"/>
            <a:ext cx="547006" cy="495675"/>
          </a:xfrm>
          <a:prstGeom prst="rect">
            <a:avLst/>
          </a:prstGeom>
        </p:spPr>
      </p:pic>
      <p:sp>
        <p:nvSpPr>
          <p:cNvPr id="3" name="Rectangle 2">
            <a:extLst>
              <a:ext uri="{FF2B5EF4-FFF2-40B4-BE49-F238E27FC236}">
                <a16:creationId xmlns:a16="http://schemas.microsoft.com/office/drawing/2014/main" xmlns="" id="{203E4025-EACC-7BC6-4D30-025FF336D50D}"/>
              </a:ext>
            </a:extLst>
          </p:cNvPr>
          <p:cNvSpPr/>
          <p:nvPr/>
        </p:nvSpPr>
        <p:spPr>
          <a:xfrm>
            <a:off x="419509" y="3555996"/>
            <a:ext cx="2619028" cy="7788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Interest rate risk</a:t>
            </a:r>
          </a:p>
        </p:txBody>
      </p:sp>
      <p:sp>
        <p:nvSpPr>
          <p:cNvPr id="5" name="Rectangle 4">
            <a:extLst>
              <a:ext uri="{FF2B5EF4-FFF2-40B4-BE49-F238E27FC236}">
                <a16:creationId xmlns:a16="http://schemas.microsoft.com/office/drawing/2014/main" xmlns="" id="{9B2BCD16-1C9D-AF1B-5FD9-0E818007C251}"/>
              </a:ext>
            </a:extLst>
          </p:cNvPr>
          <p:cNvSpPr/>
          <p:nvPr/>
        </p:nvSpPr>
        <p:spPr>
          <a:xfrm>
            <a:off x="419508" y="4623554"/>
            <a:ext cx="2619027" cy="7789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Operational costs</a:t>
            </a:r>
          </a:p>
        </p:txBody>
      </p:sp>
      <p:pic>
        <p:nvPicPr>
          <p:cNvPr id="17" name="Picture 16">
            <a:extLst>
              <a:ext uri="{FF2B5EF4-FFF2-40B4-BE49-F238E27FC236}">
                <a16:creationId xmlns:a16="http://schemas.microsoft.com/office/drawing/2014/main" xmlns="" id="{BD87E80D-9D3B-9783-BAC6-A3295974A3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3926" y="2668298"/>
            <a:ext cx="469894" cy="463629"/>
          </a:xfrm>
          <a:prstGeom prst="rect">
            <a:avLst/>
          </a:prstGeom>
        </p:spPr>
      </p:pic>
      <p:sp>
        <p:nvSpPr>
          <p:cNvPr id="18" name="Rectangle 17">
            <a:extLst>
              <a:ext uri="{FF2B5EF4-FFF2-40B4-BE49-F238E27FC236}">
                <a16:creationId xmlns:a16="http://schemas.microsoft.com/office/drawing/2014/main" xmlns="" id="{4D41D0BF-8C42-871D-391E-8AC1A303DCF1}"/>
              </a:ext>
            </a:extLst>
          </p:cNvPr>
          <p:cNvSpPr/>
          <p:nvPr/>
        </p:nvSpPr>
        <p:spPr>
          <a:xfrm>
            <a:off x="420751" y="5635154"/>
            <a:ext cx="2617783" cy="7821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Responsiveness</a:t>
            </a:r>
          </a:p>
        </p:txBody>
      </p:sp>
      <p:pic>
        <p:nvPicPr>
          <p:cNvPr id="19" name="Picture 18">
            <a:extLst>
              <a:ext uri="{FF2B5EF4-FFF2-40B4-BE49-F238E27FC236}">
                <a16:creationId xmlns:a16="http://schemas.microsoft.com/office/drawing/2014/main" xmlns="" id="{E0D9D12E-65DB-2D7A-4F90-090D2610FB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4907" y="1604951"/>
            <a:ext cx="575069" cy="522491"/>
          </a:xfrm>
          <a:prstGeom prst="rect">
            <a:avLst/>
          </a:prstGeom>
        </p:spPr>
      </p:pic>
      <p:pic>
        <p:nvPicPr>
          <p:cNvPr id="24" name="Graphic 23">
            <a:extLst>
              <a:ext uri="{FF2B5EF4-FFF2-40B4-BE49-F238E27FC236}">
                <a16:creationId xmlns:a16="http://schemas.microsoft.com/office/drawing/2014/main" xmlns="" id="{EC55A1C9-31AF-D841-18E4-B11670CA3FF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325800" y="4650108"/>
            <a:ext cx="711200" cy="685800"/>
          </a:xfrm>
          <a:prstGeom prst="rect">
            <a:avLst/>
          </a:prstGeom>
        </p:spPr>
      </p:pic>
      <p:pic>
        <p:nvPicPr>
          <p:cNvPr id="25" name="Graphic 24">
            <a:extLst>
              <a:ext uri="{FF2B5EF4-FFF2-40B4-BE49-F238E27FC236}">
                <a16:creationId xmlns:a16="http://schemas.microsoft.com/office/drawing/2014/main" xmlns="" id="{76ACE55B-7332-83A0-B0B9-C7B47F8C89C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3263273" y="5660658"/>
            <a:ext cx="711200" cy="685800"/>
          </a:xfrm>
          <a:prstGeom prst="rect">
            <a:avLst/>
          </a:prstGeom>
        </p:spPr>
      </p:pic>
      <p:sp>
        <p:nvSpPr>
          <p:cNvPr id="26" name="Rectangle 25">
            <a:extLst>
              <a:ext uri="{FF2B5EF4-FFF2-40B4-BE49-F238E27FC236}">
                <a16:creationId xmlns:a16="http://schemas.microsoft.com/office/drawing/2014/main" xmlns="" id="{23D3E59A-C84A-692F-CCA4-7E8CFF113BDE}"/>
              </a:ext>
            </a:extLst>
          </p:cNvPr>
          <p:cNvSpPr/>
          <p:nvPr/>
        </p:nvSpPr>
        <p:spPr>
          <a:xfrm>
            <a:off x="4208853" y="2526418"/>
            <a:ext cx="7480687" cy="77883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tx1"/>
                </a:solidFill>
                <a:latin typeface="DIN OT" panose="020B0504020201010104" pitchFamily="34" charset="0"/>
              </a:rPr>
              <a:t>IRB banks must make an adjustment for expected losses and apply higher exposure amounts for certain exposures</a:t>
            </a:r>
          </a:p>
        </p:txBody>
      </p:sp>
      <p:sp>
        <p:nvSpPr>
          <p:cNvPr id="29" name="Rectangle 28">
            <a:extLst>
              <a:ext uri="{FF2B5EF4-FFF2-40B4-BE49-F238E27FC236}">
                <a16:creationId xmlns:a16="http://schemas.microsoft.com/office/drawing/2014/main" xmlns="" id="{EAEA4A74-9187-98FB-8BBA-555A971AD1CE}"/>
              </a:ext>
            </a:extLst>
          </p:cNvPr>
          <p:cNvSpPr/>
          <p:nvPr/>
        </p:nvSpPr>
        <p:spPr>
          <a:xfrm>
            <a:off x="4208852" y="3547698"/>
            <a:ext cx="7480687" cy="778837"/>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tx1"/>
                </a:solidFill>
                <a:latin typeface="DIN OT" panose="020B0504020201010104" pitchFamily="34" charset="0"/>
              </a:rPr>
              <a:t>IRB banks must hold capital for interest rate risk in the banking book</a:t>
            </a:r>
          </a:p>
        </p:txBody>
      </p:sp>
      <p:sp>
        <p:nvSpPr>
          <p:cNvPr id="30" name="Rectangle 29">
            <a:extLst>
              <a:ext uri="{FF2B5EF4-FFF2-40B4-BE49-F238E27FC236}">
                <a16:creationId xmlns:a16="http://schemas.microsoft.com/office/drawing/2014/main" xmlns="" id="{DA0F69D0-F7B1-5D53-78AA-75FE716BFF80}"/>
              </a:ext>
            </a:extLst>
          </p:cNvPr>
          <p:cNvSpPr/>
          <p:nvPr/>
        </p:nvSpPr>
        <p:spPr>
          <a:xfrm>
            <a:off x="4209708" y="4603590"/>
            <a:ext cx="7480687" cy="778837"/>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tx1"/>
                </a:solidFill>
                <a:latin typeface="DIN OT" panose="020B0504020201010104" pitchFamily="34" charset="0"/>
              </a:rPr>
              <a:t>There are significant costs from investing in, and maintaining, IRB data and risk management systems</a:t>
            </a:r>
          </a:p>
        </p:txBody>
      </p:sp>
      <p:sp>
        <p:nvSpPr>
          <p:cNvPr id="31" name="Rectangle 30">
            <a:extLst>
              <a:ext uri="{FF2B5EF4-FFF2-40B4-BE49-F238E27FC236}">
                <a16:creationId xmlns:a16="http://schemas.microsoft.com/office/drawing/2014/main" xmlns="" id="{DC18943D-0E17-5DFA-9A84-3D8269E5BC08}"/>
              </a:ext>
            </a:extLst>
          </p:cNvPr>
          <p:cNvSpPr/>
          <p:nvPr/>
        </p:nvSpPr>
        <p:spPr>
          <a:xfrm>
            <a:off x="4209708" y="5622285"/>
            <a:ext cx="7480687" cy="778837"/>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dirty="0">
                <a:solidFill>
                  <a:schemeClr val="tx1"/>
                </a:solidFill>
                <a:latin typeface="DIN OT" panose="020B0504020201010104" pitchFamily="34" charset="0"/>
              </a:rPr>
              <a:t>IRB capital requirements are more responsive to changes in risk and the economic cycle and will tend to increase during periods of stress</a:t>
            </a:r>
          </a:p>
        </p:txBody>
      </p:sp>
    </p:spTree>
    <p:extLst>
      <p:ext uri="{BB962C8B-B14F-4D97-AF65-F5344CB8AC3E}">
        <p14:creationId xmlns:p14="http://schemas.microsoft.com/office/powerpoint/2010/main" val="134375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a:xfrm>
            <a:off x="432907" y="551793"/>
            <a:ext cx="11239711" cy="610556"/>
          </a:xfrm>
        </p:spPr>
        <p:txBody>
          <a:bodyPr>
            <a:noAutofit/>
          </a:bodyPr>
          <a:lstStyle/>
          <a:p>
            <a:r>
              <a:rPr lang="en-US" sz="2500" dirty="0">
                <a:latin typeface="DIN OT Medium" panose="020B0604020201010104" pitchFamily="34" charset="0"/>
              </a:rPr>
              <a:t>On average, differences in IRB and standardised </a:t>
            </a:r>
            <a:r>
              <a:rPr lang="en-US" sz="2500" dirty="0"/>
              <a:t>capital requirements for housing lending are relatively small </a:t>
            </a:r>
            <a:endParaRPr lang="en-US" sz="2500" dirty="0">
              <a:latin typeface="DIN OT Medium" panose="020B0604020201010104" pitchFamily="34" charset="0"/>
            </a:endParaRPr>
          </a:p>
        </p:txBody>
      </p:sp>
      <p:sp>
        <p:nvSpPr>
          <p:cNvPr id="6" name="Slide Number Placeholder 5">
            <a:extLst>
              <a:ext uri="{FF2B5EF4-FFF2-40B4-BE49-F238E27FC236}">
                <a16:creationId xmlns:a16="http://schemas.microsoft.com/office/drawing/2014/main" xmlns="" id="{B9159C33-C838-8F4C-980C-EDB9B09D0216}"/>
              </a:ext>
            </a:extLst>
          </p:cNvPr>
          <p:cNvSpPr>
            <a:spLocks noGrp="1"/>
          </p:cNvSpPr>
          <p:nvPr>
            <p:ph type="sldNum" sz="quarter" idx="4"/>
          </p:nvPr>
        </p:nvSpPr>
        <p:spPr>
          <a:xfrm>
            <a:off x="9451427" y="6645600"/>
            <a:ext cx="2402258" cy="212400"/>
          </a:xfrm>
        </p:spPr>
        <p:txBody>
          <a:bodyPr/>
          <a:lstStyle/>
          <a:p>
            <a:fld id="{F636FAB8-EF50-474E-9E26-C22D98D391FB}" type="slidenum">
              <a:rPr lang="en-US" smtClean="0"/>
              <a:pPr/>
              <a:t>14</a:t>
            </a:fld>
            <a:endParaRPr lang="en-US" dirty="0"/>
          </a:p>
        </p:txBody>
      </p:sp>
      <p:sp>
        <p:nvSpPr>
          <p:cNvPr id="17" name="Rectangle 16">
            <a:extLst>
              <a:ext uri="{FF2B5EF4-FFF2-40B4-BE49-F238E27FC236}">
                <a16:creationId xmlns:a16="http://schemas.microsoft.com/office/drawing/2014/main" xmlns="" id="{81132883-2FE2-E0AF-C344-72BCE08DAC65}"/>
              </a:ext>
            </a:extLst>
          </p:cNvPr>
          <p:cNvSpPr/>
          <p:nvPr/>
        </p:nvSpPr>
        <p:spPr>
          <a:xfrm>
            <a:off x="432907" y="1576134"/>
            <a:ext cx="10895493" cy="869651"/>
          </a:xfrm>
          <a:prstGeom prst="rect">
            <a:avLst/>
          </a:prstGeom>
          <a:solidFill>
            <a:srgbClr val="CD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When taking into account differences in the minimum capital ratio requirement and other technical adjustments, the average pricing differential due to differences in IRB and standardised capital requirements is estimated to be 5 bps</a:t>
            </a:r>
            <a:endParaRPr lang="en-US" sz="1600" dirty="0">
              <a:solidFill>
                <a:schemeClr val="tx1"/>
              </a:solidFill>
              <a:latin typeface="DIN OT" panose="020B0504020201010104" pitchFamily="34" charset="0"/>
            </a:endParaRPr>
          </a:p>
        </p:txBody>
      </p:sp>
      <p:pic>
        <p:nvPicPr>
          <p:cNvPr id="8" name="Picture 7">
            <a:extLst>
              <a:ext uri="{FF2B5EF4-FFF2-40B4-BE49-F238E27FC236}">
                <a16:creationId xmlns:a16="http://schemas.microsoft.com/office/drawing/2014/main" xmlns="" id="{4DDC991E-841A-3C41-09FD-18730533B9CA}"/>
              </a:ext>
            </a:extLst>
          </p:cNvPr>
          <p:cNvPicPr>
            <a:picLocks noChangeAspect="1"/>
          </p:cNvPicPr>
          <p:nvPr/>
        </p:nvPicPr>
        <p:blipFill rotWithShape="1">
          <a:blip r:embed="rId3"/>
          <a:srcRect l="23967"/>
          <a:stretch/>
        </p:blipFill>
        <p:spPr>
          <a:xfrm>
            <a:off x="6987925" y="3679871"/>
            <a:ext cx="4246427" cy="2030018"/>
          </a:xfrm>
          <a:prstGeom prst="rect">
            <a:avLst/>
          </a:prstGeom>
        </p:spPr>
      </p:pic>
      <p:pic>
        <p:nvPicPr>
          <p:cNvPr id="10" name="Picture 9">
            <a:extLst>
              <a:ext uri="{FF2B5EF4-FFF2-40B4-BE49-F238E27FC236}">
                <a16:creationId xmlns:a16="http://schemas.microsoft.com/office/drawing/2014/main" xmlns="" id="{E9AB6254-BB37-1CA6-27E5-98B75CBFF08D}"/>
              </a:ext>
            </a:extLst>
          </p:cNvPr>
          <p:cNvPicPr>
            <a:picLocks noChangeAspect="1"/>
          </p:cNvPicPr>
          <p:nvPr/>
        </p:nvPicPr>
        <p:blipFill>
          <a:blip r:embed="rId4"/>
          <a:stretch>
            <a:fillRect/>
          </a:stretch>
        </p:blipFill>
        <p:spPr>
          <a:xfrm>
            <a:off x="432907" y="2861471"/>
            <a:ext cx="5325375" cy="3444736"/>
          </a:xfrm>
          <a:prstGeom prst="rect">
            <a:avLst/>
          </a:prstGeom>
        </p:spPr>
      </p:pic>
      <p:grpSp>
        <p:nvGrpSpPr>
          <p:cNvPr id="3" name="Group 2">
            <a:extLst>
              <a:ext uri="{FF2B5EF4-FFF2-40B4-BE49-F238E27FC236}">
                <a16:creationId xmlns:a16="http://schemas.microsoft.com/office/drawing/2014/main" xmlns="" id="{78F38D7B-A08E-7A97-6409-EEFB638669D7}"/>
              </a:ext>
            </a:extLst>
          </p:cNvPr>
          <p:cNvGrpSpPr/>
          <p:nvPr/>
        </p:nvGrpSpPr>
        <p:grpSpPr>
          <a:xfrm>
            <a:off x="6945561" y="2917216"/>
            <a:ext cx="4382839" cy="3218559"/>
            <a:chOff x="6570491" y="3259262"/>
            <a:chExt cx="4382839" cy="3218559"/>
          </a:xfrm>
        </p:grpSpPr>
        <p:sp>
          <p:nvSpPr>
            <p:cNvPr id="15" name="Content Placeholder 14">
              <a:extLst>
                <a:ext uri="{FF2B5EF4-FFF2-40B4-BE49-F238E27FC236}">
                  <a16:creationId xmlns:a16="http://schemas.microsoft.com/office/drawing/2014/main" xmlns="" id="{CD23ADCD-FD72-C4F2-FCDA-EBE5F3388423}"/>
                </a:ext>
              </a:extLst>
            </p:cNvPr>
            <p:cNvSpPr txBox="1">
              <a:spLocks/>
            </p:cNvSpPr>
            <p:nvPr/>
          </p:nvSpPr>
          <p:spPr>
            <a:xfrm>
              <a:off x="6570491" y="3723542"/>
              <a:ext cx="4382839" cy="2754279"/>
            </a:xfrm>
            <a:prstGeom prst="rect">
              <a:avLst/>
            </a:prstGeom>
            <a:solidFill>
              <a:schemeClr val="accent3">
                <a:alpha val="10000"/>
              </a:schemeClr>
            </a:solidFill>
          </p:spPr>
          <p:txBody>
            <a:bodyPr/>
            <a:lstStyle>
              <a:lvl1pPr marL="171450" indent="-171450" algn="l" defTabSz="685800" rtl="0" eaLnBrk="1" latinLnBrk="0" hangingPunct="1">
                <a:lnSpc>
                  <a:spcPct val="110000"/>
                </a:lnSpc>
                <a:spcBef>
                  <a:spcPts val="0"/>
                </a:spcBef>
                <a:spcAft>
                  <a:spcPts val="1200"/>
                </a:spcAft>
                <a:buClr>
                  <a:srgbClr val="0072CE"/>
                </a:buClr>
                <a:buFont typeface="Arial" panose="020B0604020202020204" pitchFamily="34" charset="0"/>
                <a:buChar char="•"/>
                <a:defRPr sz="1800" kern="1200">
                  <a:solidFill>
                    <a:schemeClr val="tx1"/>
                  </a:solidFill>
                  <a:latin typeface="DIN OT" panose="020B0504020201010104" pitchFamily="34" charset="0"/>
                  <a:ea typeface="+mn-ea"/>
                  <a:cs typeface="+mn-cs"/>
                </a:defRPr>
              </a:lvl1pPr>
              <a:lvl2pPr marL="514350" indent="-171450" algn="l" defTabSz="685800" rtl="0" eaLnBrk="1" latinLnBrk="0" hangingPunct="1">
                <a:lnSpc>
                  <a:spcPct val="110000"/>
                </a:lnSpc>
                <a:spcBef>
                  <a:spcPts val="0"/>
                </a:spcBef>
                <a:spcAft>
                  <a:spcPts val="1200"/>
                </a:spcAft>
                <a:buClr>
                  <a:schemeClr val="accent1"/>
                </a:buClr>
                <a:buFont typeface="System Font Regular"/>
                <a:buChar char="–"/>
                <a:defRPr sz="1800" kern="1200">
                  <a:solidFill>
                    <a:schemeClr val="tx1"/>
                  </a:solidFill>
                  <a:latin typeface="DIN OT" panose="020B0504020201010104" pitchFamily="34" charset="0"/>
                  <a:ea typeface="+mn-ea"/>
                  <a:cs typeface="+mn-cs"/>
                </a:defRPr>
              </a:lvl2pPr>
              <a:lvl3pPr marL="857250" indent="-171450" algn="l" defTabSz="685800" rtl="0" eaLnBrk="1" latinLnBrk="0" hangingPunct="1">
                <a:lnSpc>
                  <a:spcPct val="110000"/>
                </a:lnSpc>
                <a:spcBef>
                  <a:spcPts val="0"/>
                </a:spcBef>
                <a:spcAft>
                  <a:spcPts val="1200"/>
                </a:spcAft>
                <a:buClr>
                  <a:schemeClr val="accent1"/>
                </a:buClr>
                <a:buSzPct val="80000"/>
                <a:buFont typeface="Courier New" panose="02070309020205020404" pitchFamily="49" charset="0"/>
                <a:buChar char="o"/>
                <a:defRPr sz="1800" kern="1200">
                  <a:solidFill>
                    <a:schemeClr val="tx1"/>
                  </a:solidFill>
                  <a:latin typeface="DIN OT" panose="020B0504020201010104" pitchFamily="34" charset="0"/>
                  <a:ea typeface="+mn-ea"/>
                  <a:cs typeface="+mn-cs"/>
                </a:defRPr>
              </a:lvl3pPr>
              <a:lvl4pPr marL="1200150" indent="-171450" algn="l" defTabSz="685800" rtl="0" eaLnBrk="1" latinLnBrk="0" hangingPunct="1">
                <a:lnSpc>
                  <a:spcPct val="110000"/>
                </a:lnSpc>
                <a:spcBef>
                  <a:spcPts val="0"/>
                </a:spcBef>
                <a:spcAft>
                  <a:spcPts val="1200"/>
                </a:spcAft>
                <a:buClr>
                  <a:srgbClr val="0072CE"/>
                </a:buClr>
                <a:buFont typeface="Wingdings" pitchFamily="2" charset="2"/>
                <a:buChar char="§"/>
                <a:defRPr sz="1800" kern="1200">
                  <a:solidFill>
                    <a:schemeClr val="tx1"/>
                  </a:solidFill>
                  <a:latin typeface="DIN OT" panose="020B0504020201010104" pitchFamily="34" charset="0"/>
                  <a:ea typeface="+mn-ea"/>
                  <a:cs typeface="+mn-cs"/>
                </a:defRPr>
              </a:lvl4pPr>
              <a:lvl5pPr marL="1543050" indent="-171450" algn="l" defTabSz="685800" rtl="0" eaLnBrk="1" latinLnBrk="0" hangingPunct="1">
                <a:lnSpc>
                  <a:spcPct val="110000"/>
                </a:lnSpc>
                <a:spcBef>
                  <a:spcPts val="0"/>
                </a:spcBef>
                <a:spcAft>
                  <a:spcPts val="1200"/>
                </a:spcAft>
                <a:buClr>
                  <a:schemeClr val="accent1"/>
                </a:buClr>
                <a:buSzPct val="120000"/>
                <a:buFont typeface="System Font Regular"/>
                <a:buChar char="›"/>
                <a:defRPr sz="1800" kern="1200">
                  <a:solidFill>
                    <a:schemeClr val="tx1"/>
                  </a:solidFill>
                  <a:latin typeface="DIN OT" panose="020B05040202010101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dirty="0">
                <a:solidFill>
                  <a:schemeClr val="bg1"/>
                </a:solidFill>
                <a:latin typeface="DIN OT Medium" panose="020B0604020201010104" pitchFamily="34" charset="0"/>
              </a:endParaRPr>
            </a:p>
          </p:txBody>
        </p:sp>
        <p:sp>
          <p:nvSpPr>
            <p:cNvPr id="12" name="Content Placeholder 14">
              <a:extLst>
                <a:ext uri="{FF2B5EF4-FFF2-40B4-BE49-F238E27FC236}">
                  <a16:creationId xmlns:a16="http://schemas.microsoft.com/office/drawing/2014/main" xmlns="" id="{A2C1F113-25D0-42E0-9654-0767D855DCCF}"/>
                </a:ext>
              </a:extLst>
            </p:cNvPr>
            <p:cNvSpPr txBox="1">
              <a:spLocks/>
            </p:cNvSpPr>
            <p:nvPr/>
          </p:nvSpPr>
          <p:spPr>
            <a:xfrm>
              <a:off x="6570491" y="3259262"/>
              <a:ext cx="4382839" cy="464280"/>
            </a:xfrm>
            <a:prstGeom prst="rect">
              <a:avLst/>
            </a:prstGeom>
            <a:solidFill>
              <a:schemeClr val="accent3"/>
            </a:solidFill>
          </p:spPr>
          <p:txBody>
            <a:bodyPr anchor="ctr"/>
            <a:lstStyle>
              <a:lvl1pPr marL="171450" indent="-171450" algn="l" defTabSz="685800" rtl="0" eaLnBrk="1" latinLnBrk="0" hangingPunct="1">
                <a:lnSpc>
                  <a:spcPct val="110000"/>
                </a:lnSpc>
                <a:spcBef>
                  <a:spcPts val="0"/>
                </a:spcBef>
                <a:spcAft>
                  <a:spcPts val="1200"/>
                </a:spcAft>
                <a:buClr>
                  <a:srgbClr val="0072CE"/>
                </a:buClr>
                <a:buFont typeface="Arial" panose="020B0604020202020204" pitchFamily="34" charset="0"/>
                <a:buChar char="•"/>
                <a:defRPr sz="1800" kern="1200">
                  <a:solidFill>
                    <a:schemeClr val="tx1"/>
                  </a:solidFill>
                  <a:latin typeface="DIN OT" panose="020B0504020201010104" pitchFamily="34" charset="0"/>
                  <a:ea typeface="+mn-ea"/>
                  <a:cs typeface="+mn-cs"/>
                </a:defRPr>
              </a:lvl1pPr>
              <a:lvl2pPr marL="514350" indent="-171450" algn="l" defTabSz="685800" rtl="0" eaLnBrk="1" latinLnBrk="0" hangingPunct="1">
                <a:lnSpc>
                  <a:spcPct val="110000"/>
                </a:lnSpc>
                <a:spcBef>
                  <a:spcPts val="0"/>
                </a:spcBef>
                <a:spcAft>
                  <a:spcPts val="1200"/>
                </a:spcAft>
                <a:buClr>
                  <a:schemeClr val="accent1"/>
                </a:buClr>
                <a:buFont typeface="System Font Regular"/>
                <a:buChar char="–"/>
                <a:defRPr sz="1800" kern="1200">
                  <a:solidFill>
                    <a:schemeClr val="tx1"/>
                  </a:solidFill>
                  <a:latin typeface="DIN OT" panose="020B0504020201010104" pitchFamily="34" charset="0"/>
                  <a:ea typeface="+mn-ea"/>
                  <a:cs typeface="+mn-cs"/>
                </a:defRPr>
              </a:lvl2pPr>
              <a:lvl3pPr marL="857250" indent="-171450" algn="l" defTabSz="685800" rtl="0" eaLnBrk="1" latinLnBrk="0" hangingPunct="1">
                <a:lnSpc>
                  <a:spcPct val="110000"/>
                </a:lnSpc>
                <a:spcBef>
                  <a:spcPts val="0"/>
                </a:spcBef>
                <a:spcAft>
                  <a:spcPts val="1200"/>
                </a:spcAft>
                <a:buClr>
                  <a:schemeClr val="accent1"/>
                </a:buClr>
                <a:buSzPct val="80000"/>
                <a:buFont typeface="Courier New" panose="02070309020205020404" pitchFamily="49" charset="0"/>
                <a:buChar char="o"/>
                <a:defRPr sz="1800" kern="1200">
                  <a:solidFill>
                    <a:schemeClr val="tx1"/>
                  </a:solidFill>
                  <a:latin typeface="DIN OT" panose="020B0504020201010104" pitchFamily="34" charset="0"/>
                  <a:ea typeface="+mn-ea"/>
                  <a:cs typeface="+mn-cs"/>
                </a:defRPr>
              </a:lvl3pPr>
              <a:lvl4pPr marL="1200150" indent="-171450" algn="l" defTabSz="685800" rtl="0" eaLnBrk="1" latinLnBrk="0" hangingPunct="1">
                <a:lnSpc>
                  <a:spcPct val="110000"/>
                </a:lnSpc>
                <a:spcBef>
                  <a:spcPts val="0"/>
                </a:spcBef>
                <a:spcAft>
                  <a:spcPts val="1200"/>
                </a:spcAft>
                <a:buClr>
                  <a:srgbClr val="0072CE"/>
                </a:buClr>
                <a:buFont typeface="Wingdings" pitchFamily="2" charset="2"/>
                <a:buChar char="§"/>
                <a:defRPr sz="1800" kern="1200">
                  <a:solidFill>
                    <a:schemeClr val="tx1"/>
                  </a:solidFill>
                  <a:latin typeface="DIN OT" panose="020B0504020201010104" pitchFamily="34" charset="0"/>
                  <a:ea typeface="+mn-ea"/>
                  <a:cs typeface="+mn-cs"/>
                </a:defRPr>
              </a:lvl4pPr>
              <a:lvl5pPr marL="1543050" indent="-171450" algn="l" defTabSz="685800" rtl="0" eaLnBrk="1" latinLnBrk="0" hangingPunct="1">
                <a:lnSpc>
                  <a:spcPct val="110000"/>
                </a:lnSpc>
                <a:spcBef>
                  <a:spcPts val="0"/>
                </a:spcBef>
                <a:spcAft>
                  <a:spcPts val="1200"/>
                </a:spcAft>
                <a:buClr>
                  <a:schemeClr val="accent1"/>
                </a:buClr>
                <a:buSzPct val="120000"/>
                <a:buFont typeface="System Font Regular"/>
                <a:buChar char="›"/>
                <a:defRPr sz="1800" kern="1200">
                  <a:solidFill>
                    <a:schemeClr val="tx1"/>
                  </a:solidFill>
                  <a:latin typeface="DIN OT" panose="020B05040202010101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solidFill>
                    <a:schemeClr val="bg1"/>
                  </a:solidFill>
                  <a:latin typeface="DIN OT Medium" panose="020B0604020201010104" pitchFamily="34" charset="0"/>
                </a:rPr>
                <a:t>Adjusted IRB risk-weight</a:t>
              </a:r>
            </a:p>
          </p:txBody>
        </p:sp>
      </p:grpSp>
    </p:spTree>
    <p:extLst>
      <p:ext uri="{BB962C8B-B14F-4D97-AF65-F5344CB8AC3E}">
        <p14:creationId xmlns:p14="http://schemas.microsoft.com/office/powerpoint/2010/main" val="135447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p:txBody>
          <a:bodyPr/>
          <a:lstStyle/>
          <a:p>
            <a:r>
              <a:rPr lang="en-US" dirty="0"/>
              <a:t>Conclusion</a:t>
            </a:r>
            <a:endParaRPr lang="en-US" dirty="0">
              <a:latin typeface="DIN OT Medium" panose="020B0604020201010104" pitchFamily="34" charset="0"/>
            </a:endParaRPr>
          </a:p>
        </p:txBody>
      </p:sp>
      <p:pic>
        <p:nvPicPr>
          <p:cNvPr id="7" name="Graphic 6">
            <a:extLst>
              <a:ext uri="{FF2B5EF4-FFF2-40B4-BE49-F238E27FC236}">
                <a16:creationId xmlns:a16="http://schemas.microsoft.com/office/drawing/2014/main" xmlns="" id="{51758186-B8E5-8744-81E5-E286F899171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71137" y="3978700"/>
            <a:ext cx="3399225" cy="861137"/>
          </a:xfrm>
          <a:prstGeom prst="rect">
            <a:avLst/>
          </a:prstGeom>
        </p:spPr>
      </p:pic>
      <p:sp>
        <p:nvSpPr>
          <p:cNvPr id="9" name="Slide Number Placeholder 5">
            <a:extLst>
              <a:ext uri="{FF2B5EF4-FFF2-40B4-BE49-F238E27FC236}">
                <a16:creationId xmlns:a16="http://schemas.microsoft.com/office/drawing/2014/main" xmlns="" id="{6F9C3FBE-2FA5-45A4-A543-B8DA77F4DE08}"/>
              </a:ext>
            </a:extLst>
          </p:cNvPr>
          <p:cNvSpPr txBox="1">
            <a:spLocks/>
          </p:cNvSpPr>
          <p:nvPr/>
        </p:nvSpPr>
        <p:spPr>
          <a:xfrm>
            <a:off x="9451427" y="6645600"/>
            <a:ext cx="2402258" cy="212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636FAB8-EF50-474E-9E26-C22D98D391FB}" type="slidenum">
              <a:rPr lang="en-US" sz="900" smtClean="0">
                <a:solidFill>
                  <a:schemeClr val="bg1"/>
                </a:solidFill>
              </a:rPr>
              <a:pPr algn="r"/>
              <a:t>15</a:t>
            </a:fld>
            <a:endParaRPr lang="en-US" sz="900" dirty="0">
              <a:solidFill>
                <a:schemeClr val="bg1"/>
              </a:solidFill>
            </a:endParaRPr>
          </a:p>
        </p:txBody>
      </p:sp>
      <p:sp>
        <p:nvSpPr>
          <p:cNvPr id="4" name="Rectangle 3">
            <a:extLst>
              <a:ext uri="{FF2B5EF4-FFF2-40B4-BE49-F238E27FC236}">
                <a16:creationId xmlns:a16="http://schemas.microsoft.com/office/drawing/2014/main" xmlns="" id="{109F5D3C-B425-B617-DE54-E32D2B14649E}"/>
              </a:ext>
            </a:extLst>
          </p:cNvPr>
          <p:cNvSpPr/>
          <p:nvPr/>
        </p:nvSpPr>
        <p:spPr>
          <a:xfrm>
            <a:off x="550507" y="1302435"/>
            <a:ext cx="4163155" cy="2126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bg1"/>
                </a:solidFill>
                <a:latin typeface="DIN OT Medium" panose="020B0604020201010104" pitchFamily="34" charset="0"/>
              </a:rPr>
              <a:t>How does APRA ensure that capital requirements are sufficient to cover losses through the cycle?</a:t>
            </a:r>
          </a:p>
        </p:txBody>
      </p:sp>
      <p:sp>
        <p:nvSpPr>
          <p:cNvPr id="5" name="Rectangle 4">
            <a:extLst>
              <a:ext uri="{FF2B5EF4-FFF2-40B4-BE49-F238E27FC236}">
                <a16:creationId xmlns:a16="http://schemas.microsoft.com/office/drawing/2014/main" xmlns="" id="{CE191556-90EA-3F8F-3EFF-CD82C2A321D5}"/>
              </a:ext>
            </a:extLst>
          </p:cNvPr>
          <p:cNvSpPr/>
          <p:nvPr/>
        </p:nvSpPr>
        <p:spPr>
          <a:xfrm>
            <a:off x="550508" y="3807690"/>
            <a:ext cx="4163156" cy="24985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bg1"/>
                </a:solidFill>
                <a:latin typeface="DIN OT Medium" panose="020B0604020201010104" pitchFamily="34" charset="0"/>
              </a:rPr>
              <a:t>How does APRA ensure that differences in IRB and standardised capital requirements are appropriate and limit impacts on competition?</a:t>
            </a:r>
          </a:p>
        </p:txBody>
      </p:sp>
      <p:sp>
        <p:nvSpPr>
          <p:cNvPr id="3" name="Rectangle 2">
            <a:extLst>
              <a:ext uri="{FF2B5EF4-FFF2-40B4-BE49-F238E27FC236}">
                <a16:creationId xmlns:a16="http://schemas.microsoft.com/office/drawing/2014/main" xmlns="" id="{B46E1482-8BAC-67F7-3CD5-95A90A4FC5B6}"/>
              </a:ext>
            </a:extLst>
          </p:cNvPr>
          <p:cNvSpPr/>
          <p:nvPr/>
        </p:nvSpPr>
        <p:spPr>
          <a:xfrm>
            <a:off x="5957046" y="1321606"/>
            <a:ext cx="5488953" cy="94069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Robust regulatory framework</a:t>
            </a:r>
          </a:p>
        </p:txBody>
      </p:sp>
      <p:sp>
        <p:nvSpPr>
          <p:cNvPr id="12" name="Rectangle 11">
            <a:extLst>
              <a:ext uri="{FF2B5EF4-FFF2-40B4-BE49-F238E27FC236}">
                <a16:creationId xmlns:a16="http://schemas.microsoft.com/office/drawing/2014/main" xmlns="" id="{C6BB848B-5440-6AF6-1244-4B9346DA472C}"/>
              </a:ext>
            </a:extLst>
          </p:cNvPr>
          <p:cNvSpPr/>
          <p:nvPr/>
        </p:nvSpPr>
        <p:spPr>
          <a:xfrm>
            <a:off x="5957047" y="2488311"/>
            <a:ext cx="5488953" cy="940689"/>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Rigorous ongoing supervision</a:t>
            </a:r>
          </a:p>
        </p:txBody>
      </p:sp>
      <p:sp>
        <p:nvSpPr>
          <p:cNvPr id="13" name="Rectangle 12">
            <a:extLst>
              <a:ext uri="{FF2B5EF4-FFF2-40B4-BE49-F238E27FC236}">
                <a16:creationId xmlns:a16="http://schemas.microsoft.com/office/drawing/2014/main" xmlns="" id="{6DC8054B-D096-22CF-D6CB-320A7296C1C0}"/>
              </a:ext>
            </a:extLst>
          </p:cNvPr>
          <p:cNvSpPr/>
          <p:nvPr/>
        </p:nvSpPr>
        <p:spPr>
          <a:xfrm>
            <a:off x="5957047" y="3807689"/>
            <a:ext cx="5488953" cy="11425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Capital requirements are carefully calibrated to provide an incentive for banks to improve risk management and better align capital with risk</a:t>
            </a:r>
          </a:p>
        </p:txBody>
      </p:sp>
      <p:sp>
        <p:nvSpPr>
          <p:cNvPr id="14" name="Rectangle 13">
            <a:extLst>
              <a:ext uri="{FF2B5EF4-FFF2-40B4-BE49-F238E27FC236}">
                <a16:creationId xmlns:a16="http://schemas.microsoft.com/office/drawing/2014/main" xmlns="" id="{9531419E-2F08-F515-0F59-436567F26C9D}"/>
              </a:ext>
            </a:extLst>
          </p:cNvPr>
          <p:cNvSpPr/>
          <p:nvPr/>
        </p:nvSpPr>
        <p:spPr>
          <a:xfrm>
            <a:off x="5957047" y="5207107"/>
            <a:ext cx="5488952" cy="111745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latin typeface="DIN OT" panose="020B0504020201010104" pitchFamily="34" charset="0"/>
              </a:rPr>
              <a:t>Mechanisms are in place to prevent excessive divergence between IRB and standardised requirements</a:t>
            </a:r>
          </a:p>
        </p:txBody>
      </p:sp>
      <p:pic>
        <p:nvPicPr>
          <p:cNvPr id="16" name="Graphic 15">
            <a:extLst>
              <a:ext uri="{FF2B5EF4-FFF2-40B4-BE49-F238E27FC236}">
                <a16:creationId xmlns:a16="http://schemas.microsoft.com/office/drawing/2014/main" xmlns="" id="{FEF74C50-E48D-B723-81EA-27B665AB954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092895" y="2620254"/>
            <a:ext cx="711200" cy="685800"/>
          </a:xfrm>
          <a:prstGeom prst="rect">
            <a:avLst/>
          </a:prstGeom>
        </p:spPr>
      </p:pic>
      <p:pic>
        <p:nvPicPr>
          <p:cNvPr id="17" name="Graphic 16">
            <a:extLst>
              <a:ext uri="{FF2B5EF4-FFF2-40B4-BE49-F238E27FC236}">
                <a16:creationId xmlns:a16="http://schemas.microsoft.com/office/drawing/2014/main" xmlns="" id="{9B3ED32E-46AD-D460-787F-3649DF7C0F6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979754" y="1482430"/>
            <a:ext cx="711200" cy="685800"/>
          </a:xfrm>
          <a:prstGeom prst="rect">
            <a:avLst/>
          </a:prstGeom>
        </p:spPr>
      </p:pic>
      <p:pic>
        <p:nvPicPr>
          <p:cNvPr id="18" name="Graphic 17">
            <a:extLst>
              <a:ext uri="{FF2B5EF4-FFF2-40B4-BE49-F238E27FC236}">
                <a16:creationId xmlns:a16="http://schemas.microsoft.com/office/drawing/2014/main" xmlns="" id="{BE8C50DA-4C1E-537A-18BF-F173219973A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979754" y="5422934"/>
            <a:ext cx="711200" cy="685800"/>
          </a:xfrm>
          <a:prstGeom prst="rect">
            <a:avLst/>
          </a:prstGeom>
        </p:spPr>
      </p:pic>
      <p:pic>
        <p:nvPicPr>
          <p:cNvPr id="19" name="Graphic 18">
            <a:extLst>
              <a:ext uri="{FF2B5EF4-FFF2-40B4-BE49-F238E27FC236}">
                <a16:creationId xmlns:a16="http://schemas.microsoft.com/office/drawing/2014/main" xmlns="" id="{FEE7F9F0-2F0F-7E3B-722C-24B8EF6851B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4979754" y="4036049"/>
            <a:ext cx="711200" cy="685800"/>
          </a:xfrm>
          <a:prstGeom prst="rect">
            <a:avLst/>
          </a:prstGeom>
        </p:spPr>
      </p:pic>
    </p:spTree>
    <p:extLst>
      <p:ext uri="{BB962C8B-B14F-4D97-AF65-F5344CB8AC3E}">
        <p14:creationId xmlns:p14="http://schemas.microsoft.com/office/powerpoint/2010/main" val="57198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C74B8C8-A5C4-4A47-8775-54AF2D955048}"/>
              </a:ext>
            </a:extLst>
          </p:cNvPr>
          <p:cNvSpPr>
            <a:spLocks noGrp="1"/>
          </p:cNvSpPr>
          <p:nvPr>
            <p:ph type="title"/>
          </p:nvPr>
        </p:nvSpPr>
        <p:spPr/>
        <p:txBody>
          <a:bodyPr/>
          <a:lstStyle/>
          <a:p>
            <a:r>
              <a:rPr lang="en-AU" dirty="0"/>
              <a:t>Thank you</a:t>
            </a:r>
          </a:p>
        </p:txBody>
      </p:sp>
      <p:sp>
        <p:nvSpPr>
          <p:cNvPr id="5" name="Footer Placeholder 4">
            <a:extLst>
              <a:ext uri="{FF2B5EF4-FFF2-40B4-BE49-F238E27FC236}">
                <a16:creationId xmlns:a16="http://schemas.microsoft.com/office/drawing/2014/main" xmlns="" id="{DB9B1F2F-7D0E-45DA-9500-3EE276595AF1}"/>
              </a:ext>
            </a:extLst>
          </p:cNvPr>
          <p:cNvSpPr txBox="1">
            <a:spLocks/>
          </p:cNvSpPr>
          <p:nvPr/>
        </p:nvSpPr>
        <p:spPr>
          <a:xfrm>
            <a:off x="3515858" y="6610431"/>
            <a:ext cx="5229302" cy="212400"/>
          </a:xfrm>
          <a:prstGeom prst="rect">
            <a:avLst/>
          </a:prstGeom>
        </p:spPr>
        <p:txBody>
          <a:bodyPr vert="horz" lIns="91440" tIns="45720" rIns="91440" bIns="45720" rtlCol="0" anchor="ctr"/>
          <a:lstStyle>
            <a:defPPr>
              <a:defRPr lang="en-US"/>
            </a:defPPr>
            <a:lvl1pPr marL="0" algn="l" defTabSz="914400" rtl="0" eaLnBrk="1" latinLnBrk="0" hangingPunct="1">
              <a:defRPr lang="en-AU" sz="1000" b="0" i="0" u="none" kern="1200" smtClean="0">
                <a:solidFill>
                  <a:schemeClr val="bg1"/>
                </a:solidFill>
                <a:effectLst/>
                <a:latin typeface="DIN OT" panose="020B05040202010101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t>Copyright © Australian Prudential Regulation Authority (APRA)</a:t>
            </a:r>
          </a:p>
        </p:txBody>
      </p:sp>
      <p:sp>
        <p:nvSpPr>
          <p:cNvPr id="6" name="Slide Number Placeholder 3">
            <a:extLst>
              <a:ext uri="{FF2B5EF4-FFF2-40B4-BE49-F238E27FC236}">
                <a16:creationId xmlns:a16="http://schemas.microsoft.com/office/drawing/2014/main" xmlns="" id="{8751CF73-CE0D-4CA0-B9AB-225588553B8D}"/>
              </a:ext>
            </a:extLst>
          </p:cNvPr>
          <p:cNvSpPr txBox="1">
            <a:spLocks/>
          </p:cNvSpPr>
          <p:nvPr/>
        </p:nvSpPr>
        <p:spPr>
          <a:xfrm>
            <a:off x="9451427" y="6645600"/>
            <a:ext cx="2402258" cy="2124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900" b="0" i="0" kern="1200">
                <a:solidFill>
                  <a:schemeClr val="tx2"/>
                </a:solidFill>
                <a:latin typeface="DIN OT" panose="020B05040202010101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36FAB8-EF50-474E-9E26-C22D98D391FB}" type="slidenum">
              <a:rPr lang="en-US" smtClean="0"/>
              <a:pPr/>
              <a:t>16</a:t>
            </a:fld>
            <a:endParaRPr lang="en-US" dirty="0"/>
          </a:p>
        </p:txBody>
      </p:sp>
    </p:spTree>
    <p:extLst>
      <p:ext uri="{BB962C8B-B14F-4D97-AF65-F5344CB8AC3E}">
        <p14:creationId xmlns:p14="http://schemas.microsoft.com/office/powerpoint/2010/main" val="89348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p:txBody>
          <a:bodyPr/>
          <a:lstStyle/>
          <a:p>
            <a:r>
              <a:rPr lang="en-US" dirty="0"/>
              <a:t>I</a:t>
            </a:r>
            <a:r>
              <a:rPr lang="en-US" dirty="0">
                <a:latin typeface="DIN OT Medium" panose="020B0604020201010104" pitchFamily="34" charset="0"/>
              </a:rPr>
              <a:t>ntroduction</a:t>
            </a:r>
          </a:p>
        </p:txBody>
      </p:sp>
      <p:pic>
        <p:nvPicPr>
          <p:cNvPr id="7" name="Graphic 6">
            <a:extLst>
              <a:ext uri="{FF2B5EF4-FFF2-40B4-BE49-F238E27FC236}">
                <a16:creationId xmlns:a16="http://schemas.microsoft.com/office/drawing/2014/main" xmlns="" id="{51758186-B8E5-8744-81E5-E286F899171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71137" y="3978700"/>
            <a:ext cx="3399225" cy="861137"/>
          </a:xfrm>
          <a:prstGeom prst="rect">
            <a:avLst/>
          </a:prstGeom>
        </p:spPr>
      </p:pic>
      <p:sp>
        <p:nvSpPr>
          <p:cNvPr id="9" name="Slide Number Placeholder 5">
            <a:extLst>
              <a:ext uri="{FF2B5EF4-FFF2-40B4-BE49-F238E27FC236}">
                <a16:creationId xmlns:a16="http://schemas.microsoft.com/office/drawing/2014/main" xmlns="" id="{6F9C3FBE-2FA5-45A4-A543-B8DA77F4DE08}"/>
              </a:ext>
            </a:extLst>
          </p:cNvPr>
          <p:cNvSpPr txBox="1">
            <a:spLocks/>
          </p:cNvSpPr>
          <p:nvPr/>
        </p:nvSpPr>
        <p:spPr>
          <a:xfrm>
            <a:off x="9451427" y="6645600"/>
            <a:ext cx="2402258" cy="212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636FAB8-EF50-474E-9E26-C22D98D391FB}" type="slidenum">
              <a:rPr lang="en-US" sz="900" smtClean="0">
                <a:solidFill>
                  <a:schemeClr val="bg1"/>
                </a:solidFill>
              </a:rPr>
              <a:pPr algn="r"/>
              <a:t>2</a:t>
            </a:fld>
            <a:endParaRPr lang="en-US" sz="900" dirty="0">
              <a:solidFill>
                <a:schemeClr val="bg1"/>
              </a:solidFill>
            </a:endParaRPr>
          </a:p>
        </p:txBody>
      </p:sp>
      <p:sp>
        <p:nvSpPr>
          <p:cNvPr id="4" name="Rectangle 3">
            <a:extLst>
              <a:ext uri="{FF2B5EF4-FFF2-40B4-BE49-F238E27FC236}">
                <a16:creationId xmlns:a16="http://schemas.microsoft.com/office/drawing/2014/main" xmlns="" id="{109F5D3C-B425-B617-DE54-E32D2B14649E}"/>
              </a:ext>
            </a:extLst>
          </p:cNvPr>
          <p:cNvSpPr/>
          <p:nvPr/>
        </p:nvSpPr>
        <p:spPr>
          <a:xfrm>
            <a:off x="3632232" y="3124466"/>
            <a:ext cx="7934207" cy="125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bg1"/>
                </a:solidFill>
                <a:latin typeface="DIN OT" panose="020B0504020201010104" pitchFamily="34" charset="0"/>
              </a:rPr>
              <a:t>How does APRA ensure that capital requirements are sufficient to cover losses through the cycle?</a:t>
            </a:r>
          </a:p>
        </p:txBody>
      </p:sp>
      <p:sp>
        <p:nvSpPr>
          <p:cNvPr id="5" name="Rectangle 4">
            <a:extLst>
              <a:ext uri="{FF2B5EF4-FFF2-40B4-BE49-F238E27FC236}">
                <a16:creationId xmlns:a16="http://schemas.microsoft.com/office/drawing/2014/main" xmlns="" id="{CE191556-90EA-3F8F-3EFF-CD82C2A321D5}"/>
              </a:ext>
            </a:extLst>
          </p:cNvPr>
          <p:cNvSpPr/>
          <p:nvPr/>
        </p:nvSpPr>
        <p:spPr>
          <a:xfrm>
            <a:off x="3632231" y="4739567"/>
            <a:ext cx="7934208" cy="12567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bg1"/>
                </a:solidFill>
                <a:latin typeface="DIN OT" panose="020B0504020201010104" pitchFamily="34" charset="0"/>
              </a:rPr>
              <a:t>How does APRA ensure that differences in IRB and standardised capital requirements are appropriate and limit impacts on competition in the Australian banking system?</a:t>
            </a:r>
          </a:p>
        </p:txBody>
      </p:sp>
      <p:sp>
        <p:nvSpPr>
          <p:cNvPr id="6" name="Rectangle 5">
            <a:extLst>
              <a:ext uri="{FF2B5EF4-FFF2-40B4-BE49-F238E27FC236}">
                <a16:creationId xmlns:a16="http://schemas.microsoft.com/office/drawing/2014/main" xmlns="" id="{3882094E-AD28-49C2-4CF0-51CD7CE7FF14}"/>
              </a:ext>
            </a:extLst>
          </p:cNvPr>
          <p:cNvSpPr/>
          <p:nvPr/>
        </p:nvSpPr>
        <p:spPr>
          <a:xfrm>
            <a:off x="625561" y="3124466"/>
            <a:ext cx="1757082" cy="2871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Medium" panose="020B0604020201010104" pitchFamily="34" charset="0"/>
              </a:rPr>
              <a:t>Two key questions</a:t>
            </a:r>
          </a:p>
        </p:txBody>
      </p:sp>
      <p:pic>
        <p:nvPicPr>
          <p:cNvPr id="8" name="Graphic 7">
            <a:extLst>
              <a:ext uri="{FF2B5EF4-FFF2-40B4-BE49-F238E27FC236}">
                <a16:creationId xmlns:a16="http://schemas.microsoft.com/office/drawing/2014/main" xmlns="" id="{025ACD9F-3A7C-DC38-EF80-D6E749B5021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599840" y="4974918"/>
            <a:ext cx="815194" cy="786080"/>
          </a:xfrm>
          <a:prstGeom prst="rect">
            <a:avLst/>
          </a:prstGeom>
        </p:spPr>
      </p:pic>
      <p:pic>
        <p:nvPicPr>
          <p:cNvPr id="10" name="Picture 9">
            <a:extLst>
              <a:ext uri="{FF2B5EF4-FFF2-40B4-BE49-F238E27FC236}">
                <a16:creationId xmlns:a16="http://schemas.microsoft.com/office/drawing/2014/main" xmlns="" id="{EF2F9288-4CE0-4357-B1B1-115B3D1D76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4369" y="3474046"/>
            <a:ext cx="615369" cy="557622"/>
          </a:xfrm>
          <a:prstGeom prst="rect">
            <a:avLst/>
          </a:prstGeom>
        </p:spPr>
      </p:pic>
      <p:sp>
        <p:nvSpPr>
          <p:cNvPr id="11" name="Rectangle 10">
            <a:extLst>
              <a:ext uri="{FF2B5EF4-FFF2-40B4-BE49-F238E27FC236}">
                <a16:creationId xmlns:a16="http://schemas.microsoft.com/office/drawing/2014/main" xmlns="" id="{D6B8B57C-AD15-AF2E-F160-B0E9AA5086B8}"/>
              </a:ext>
            </a:extLst>
          </p:cNvPr>
          <p:cNvSpPr/>
          <p:nvPr/>
        </p:nvSpPr>
        <p:spPr>
          <a:xfrm>
            <a:off x="616327" y="1368084"/>
            <a:ext cx="10959343" cy="1256782"/>
          </a:xfrm>
          <a:prstGeom prst="rect">
            <a:avLst/>
          </a:prstGeom>
          <a:solidFill>
            <a:srgbClr val="CDCCDF"/>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AU" sz="1600" dirty="0">
                <a:solidFill>
                  <a:schemeClr val="tx1"/>
                </a:solidFill>
                <a:latin typeface="DIN OT" panose="020B0504020201010104" pitchFamily="34" charset="0"/>
                <a:ea typeface="Arial" panose="020B0604020202020204" pitchFamily="34" charset="0"/>
                <a:cs typeface="Cordia New"/>
              </a:rPr>
              <a:t>APRA’s capital requirements for housing lending aim to ensure that banks have sufficient capital to withstand shocks and absorb losses</a:t>
            </a:r>
            <a:endParaRPr lang="en-AU" sz="1600" dirty="0">
              <a:solidFill>
                <a:schemeClr val="tx1"/>
              </a:solidFill>
              <a:latin typeface="DIN OT" panose="020B0504020201010104" pitchFamily="34" charset="0"/>
            </a:endParaRPr>
          </a:p>
        </p:txBody>
      </p:sp>
    </p:spTree>
    <p:extLst>
      <p:ext uri="{BB962C8B-B14F-4D97-AF65-F5344CB8AC3E}">
        <p14:creationId xmlns:p14="http://schemas.microsoft.com/office/powerpoint/2010/main" val="144086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9F1E7-7D65-B640-85DF-18AED6E56F8A}"/>
              </a:ext>
            </a:extLst>
          </p:cNvPr>
          <p:cNvSpPr>
            <a:spLocks noGrp="1"/>
          </p:cNvSpPr>
          <p:nvPr>
            <p:ph type="title"/>
          </p:nvPr>
        </p:nvSpPr>
        <p:spPr>
          <a:xfrm>
            <a:off x="432907" y="551793"/>
            <a:ext cx="10949309" cy="392400"/>
          </a:xfrm>
        </p:spPr>
        <p:txBody>
          <a:bodyPr>
            <a:normAutofit fontScale="90000"/>
          </a:bodyPr>
          <a:lstStyle/>
          <a:p>
            <a:r>
              <a:rPr lang="en-US" dirty="0"/>
              <a:t>There are two approaches for calculating credit risk capital requirements</a:t>
            </a:r>
            <a:endParaRPr lang="en-US" dirty="0">
              <a:latin typeface="DIN OT Medium" panose="020B0604020201010104" pitchFamily="34" charset="0"/>
            </a:endParaRPr>
          </a:p>
        </p:txBody>
      </p:sp>
      <p:sp>
        <p:nvSpPr>
          <p:cNvPr id="4" name="Slide Number Placeholder 3">
            <a:extLst>
              <a:ext uri="{FF2B5EF4-FFF2-40B4-BE49-F238E27FC236}">
                <a16:creationId xmlns:a16="http://schemas.microsoft.com/office/drawing/2014/main" xmlns="" id="{6AB0762E-743E-DC48-A4E4-1E1028EBD004}"/>
              </a:ext>
            </a:extLst>
          </p:cNvPr>
          <p:cNvSpPr>
            <a:spLocks noGrp="1"/>
          </p:cNvSpPr>
          <p:nvPr>
            <p:ph type="sldNum" sz="quarter" idx="16"/>
          </p:nvPr>
        </p:nvSpPr>
        <p:spPr>
          <a:xfrm>
            <a:off x="9451427" y="6645600"/>
            <a:ext cx="2402258" cy="212400"/>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chemeClr val="bg1"/>
                </a:solidFill>
                <a:latin typeface="DINOT" panose="020005030300000200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36FAB8-EF50-474E-9E26-C22D98D391FB}" type="slidenum">
              <a:rPr lang="en-US" smtClean="0"/>
              <a:pPr/>
              <a:t>3</a:t>
            </a:fld>
            <a:endParaRPr lang="en-US" dirty="0"/>
          </a:p>
        </p:txBody>
      </p:sp>
      <p:pic>
        <p:nvPicPr>
          <p:cNvPr id="19" name="Graphic 18">
            <a:extLst>
              <a:ext uri="{FF2B5EF4-FFF2-40B4-BE49-F238E27FC236}">
                <a16:creationId xmlns:a16="http://schemas.microsoft.com/office/drawing/2014/main" xmlns="" id="{34680E4E-4C5E-4B04-A62A-AAB819F8D19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457747" y="5532684"/>
            <a:ext cx="712800" cy="687343"/>
          </a:xfrm>
          <a:prstGeom prst="rect">
            <a:avLst/>
          </a:prstGeom>
        </p:spPr>
      </p:pic>
      <p:pic>
        <p:nvPicPr>
          <p:cNvPr id="21" name="Graphic 20">
            <a:extLst>
              <a:ext uri="{FF2B5EF4-FFF2-40B4-BE49-F238E27FC236}">
                <a16:creationId xmlns:a16="http://schemas.microsoft.com/office/drawing/2014/main" xmlns="" id="{B441045A-3360-4620-A144-73C758119AB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457747" y="1979772"/>
            <a:ext cx="712800" cy="687343"/>
          </a:xfrm>
          <a:prstGeom prst="rect">
            <a:avLst/>
          </a:prstGeom>
        </p:spPr>
      </p:pic>
      <p:sp>
        <p:nvSpPr>
          <p:cNvPr id="6" name="Rectangle: Rounded Corners 5">
            <a:extLst>
              <a:ext uri="{FF2B5EF4-FFF2-40B4-BE49-F238E27FC236}">
                <a16:creationId xmlns:a16="http://schemas.microsoft.com/office/drawing/2014/main" xmlns="" id="{8154DE68-8EC5-484A-6DDA-F4C54C8DB000}"/>
              </a:ext>
            </a:extLst>
          </p:cNvPr>
          <p:cNvSpPr/>
          <p:nvPr/>
        </p:nvSpPr>
        <p:spPr>
          <a:xfrm>
            <a:off x="427677" y="2793176"/>
            <a:ext cx="5206433" cy="67105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latin typeface="DIN OT Medium" panose="020B0604020201010104" pitchFamily="34" charset="0"/>
              </a:rPr>
              <a:t>Standardised approach</a:t>
            </a:r>
          </a:p>
        </p:txBody>
      </p:sp>
      <p:sp>
        <p:nvSpPr>
          <p:cNvPr id="7" name="Rectangle: Rounded Corners 6">
            <a:extLst>
              <a:ext uri="{FF2B5EF4-FFF2-40B4-BE49-F238E27FC236}">
                <a16:creationId xmlns:a16="http://schemas.microsoft.com/office/drawing/2014/main" xmlns="" id="{8EF5F2DC-17AC-1EC3-8A28-D4B71B858AC6}"/>
              </a:ext>
            </a:extLst>
          </p:cNvPr>
          <p:cNvSpPr/>
          <p:nvPr/>
        </p:nvSpPr>
        <p:spPr>
          <a:xfrm>
            <a:off x="6190547" y="2793176"/>
            <a:ext cx="5206432" cy="67186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latin typeface="DIN OT Medium" panose="020B0604020201010104" pitchFamily="34" charset="0"/>
              </a:rPr>
              <a:t>Internal ratings-based (IRB) approach</a:t>
            </a:r>
          </a:p>
        </p:txBody>
      </p:sp>
      <p:sp>
        <p:nvSpPr>
          <p:cNvPr id="11" name="Rectangle 10">
            <a:extLst>
              <a:ext uri="{FF2B5EF4-FFF2-40B4-BE49-F238E27FC236}">
                <a16:creationId xmlns:a16="http://schemas.microsoft.com/office/drawing/2014/main" xmlns="" id="{CB39A906-1425-88AF-F5AF-A9B452C4CD73}"/>
              </a:ext>
            </a:extLst>
          </p:cNvPr>
          <p:cNvSpPr/>
          <p:nvPr/>
        </p:nvSpPr>
        <p:spPr>
          <a:xfrm>
            <a:off x="4052785" y="4613983"/>
            <a:ext cx="1565374" cy="1534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panose="020B0504020201010104" pitchFamily="34" charset="0"/>
              </a:rPr>
              <a:t>Risk-weights are prescribed by APRA</a:t>
            </a:r>
          </a:p>
        </p:txBody>
      </p:sp>
      <p:sp>
        <p:nvSpPr>
          <p:cNvPr id="12" name="Rectangle 11">
            <a:extLst>
              <a:ext uri="{FF2B5EF4-FFF2-40B4-BE49-F238E27FC236}">
                <a16:creationId xmlns:a16="http://schemas.microsoft.com/office/drawing/2014/main" xmlns="" id="{90B1B6D2-1D10-3AC6-A52D-7ED71EAFBA1B}"/>
              </a:ext>
            </a:extLst>
          </p:cNvPr>
          <p:cNvSpPr/>
          <p:nvPr/>
        </p:nvSpPr>
        <p:spPr>
          <a:xfrm>
            <a:off x="6176263" y="4589885"/>
            <a:ext cx="1547814" cy="1534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panose="020B0504020201010104" pitchFamily="34" charset="0"/>
              </a:rPr>
              <a:t>Tailored to the risks of an individual bank </a:t>
            </a:r>
          </a:p>
        </p:txBody>
      </p:sp>
      <p:pic>
        <p:nvPicPr>
          <p:cNvPr id="26" name="Picture 25">
            <a:extLst>
              <a:ext uri="{FF2B5EF4-FFF2-40B4-BE49-F238E27FC236}">
                <a16:creationId xmlns:a16="http://schemas.microsoft.com/office/drawing/2014/main" xmlns="" id="{F712148D-C7FD-53BC-B65E-24414EFC4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0320" y="3760792"/>
            <a:ext cx="551120" cy="609096"/>
          </a:xfrm>
          <a:prstGeom prst="rect">
            <a:avLst/>
          </a:prstGeom>
        </p:spPr>
      </p:pic>
      <p:pic>
        <p:nvPicPr>
          <p:cNvPr id="27" name="Picture 26">
            <a:extLst>
              <a:ext uri="{FF2B5EF4-FFF2-40B4-BE49-F238E27FC236}">
                <a16:creationId xmlns:a16="http://schemas.microsoft.com/office/drawing/2014/main" xmlns="" id="{320FF945-BD3D-0021-8725-17CF047836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4977" y="3758980"/>
            <a:ext cx="670386" cy="619398"/>
          </a:xfrm>
          <a:prstGeom prst="rect">
            <a:avLst/>
          </a:prstGeom>
        </p:spPr>
      </p:pic>
      <p:pic>
        <p:nvPicPr>
          <p:cNvPr id="28" name="Picture 27">
            <a:extLst>
              <a:ext uri="{FF2B5EF4-FFF2-40B4-BE49-F238E27FC236}">
                <a16:creationId xmlns:a16="http://schemas.microsoft.com/office/drawing/2014/main" xmlns="" id="{120E2C82-6B76-1F9F-A0CD-0FCE7BA1D8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1558" y="3760793"/>
            <a:ext cx="590277" cy="619398"/>
          </a:xfrm>
          <a:prstGeom prst="rect">
            <a:avLst/>
          </a:prstGeom>
        </p:spPr>
      </p:pic>
      <p:sp>
        <p:nvSpPr>
          <p:cNvPr id="30" name="Rectangle 29">
            <a:extLst>
              <a:ext uri="{FF2B5EF4-FFF2-40B4-BE49-F238E27FC236}">
                <a16:creationId xmlns:a16="http://schemas.microsoft.com/office/drawing/2014/main" xmlns="" id="{522BC13F-E059-47D2-9FA8-FB3DE52A0D2F}"/>
              </a:ext>
            </a:extLst>
          </p:cNvPr>
          <p:cNvSpPr/>
          <p:nvPr/>
        </p:nvSpPr>
        <p:spPr>
          <a:xfrm>
            <a:off x="7992790" y="4589885"/>
            <a:ext cx="1547814" cy="1534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panose="020B0504020201010104" pitchFamily="34" charset="0"/>
              </a:rPr>
              <a:t>Seeks to better align capital with risk</a:t>
            </a:r>
          </a:p>
        </p:txBody>
      </p:sp>
      <p:sp>
        <p:nvSpPr>
          <p:cNvPr id="31" name="Rectangle 30">
            <a:extLst>
              <a:ext uri="{FF2B5EF4-FFF2-40B4-BE49-F238E27FC236}">
                <a16:creationId xmlns:a16="http://schemas.microsoft.com/office/drawing/2014/main" xmlns="" id="{43BDBDF0-EF38-FE10-1547-1341EEA4DBD8}"/>
              </a:ext>
            </a:extLst>
          </p:cNvPr>
          <p:cNvSpPr/>
          <p:nvPr/>
        </p:nvSpPr>
        <p:spPr>
          <a:xfrm>
            <a:off x="9844436" y="4589885"/>
            <a:ext cx="1547814" cy="1534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panose="020B0504020201010104" pitchFamily="34" charset="0"/>
              </a:rPr>
              <a:t>Risk-weights are based on  internal risk models</a:t>
            </a:r>
          </a:p>
        </p:txBody>
      </p:sp>
      <p:pic>
        <p:nvPicPr>
          <p:cNvPr id="32" name="Picture 31">
            <a:extLst>
              <a:ext uri="{FF2B5EF4-FFF2-40B4-BE49-F238E27FC236}">
                <a16:creationId xmlns:a16="http://schemas.microsoft.com/office/drawing/2014/main" xmlns="" id="{35101929-703E-D20D-91D4-E52DF4C517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0279" y="3760793"/>
            <a:ext cx="670386" cy="609095"/>
          </a:xfrm>
          <a:prstGeom prst="rect">
            <a:avLst/>
          </a:prstGeom>
        </p:spPr>
      </p:pic>
      <p:sp>
        <p:nvSpPr>
          <p:cNvPr id="33" name="Rectangle 32">
            <a:extLst>
              <a:ext uri="{FF2B5EF4-FFF2-40B4-BE49-F238E27FC236}">
                <a16:creationId xmlns:a16="http://schemas.microsoft.com/office/drawing/2014/main" xmlns="" id="{855C6976-C2F0-8066-0466-06E9524ADE25}"/>
              </a:ext>
            </a:extLst>
          </p:cNvPr>
          <p:cNvSpPr/>
          <p:nvPr/>
        </p:nvSpPr>
        <p:spPr>
          <a:xfrm>
            <a:off x="455545" y="4624663"/>
            <a:ext cx="1565374" cy="1534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panose="020B0504020201010104" pitchFamily="34" charset="0"/>
              </a:rPr>
              <a:t>Caters for a wide range of banks and portfolios</a:t>
            </a:r>
          </a:p>
        </p:txBody>
      </p:sp>
      <p:sp>
        <p:nvSpPr>
          <p:cNvPr id="35" name="Rectangle 34">
            <a:extLst>
              <a:ext uri="{FF2B5EF4-FFF2-40B4-BE49-F238E27FC236}">
                <a16:creationId xmlns:a16="http://schemas.microsoft.com/office/drawing/2014/main" xmlns="" id="{617728AB-0C26-25A4-7431-59D349AB339E}"/>
              </a:ext>
            </a:extLst>
          </p:cNvPr>
          <p:cNvSpPr/>
          <p:nvPr/>
        </p:nvSpPr>
        <p:spPr>
          <a:xfrm>
            <a:off x="2254165" y="4624664"/>
            <a:ext cx="1565374" cy="1534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DIN OT" panose="020B0504020201010104" pitchFamily="34" charset="0"/>
              </a:rPr>
              <a:t>Simple and conservative</a:t>
            </a:r>
          </a:p>
        </p:txBody>
      </p:sp>
      <p:pic>
        <p:nvPicPr>
          <p:cNvPr id="40" name="Graphic 39">
            <a:extLst>
              <a:ext uri="{FF2B5EF4-FFF2-40B4-BE49-F238E27FC236}">
                <a16:creationId xmlns:a16="http://schemas.microsoft.com/office/drawing/2014/main" xmlns="" id="{65D9E6B0-0C43-1B7B-A776-E1D4BF77BFE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96385" y="3640335"/>
            <a:ext cx="883694" cy="852134"/>
          </a:xfrm>
          <a:prstGeom prst="rect">
            <a:avLst/>
          </a:prstGeom>
        </p:spPr>
      </p:pic>
      <p:pic>
        <p:nvPicPr>
          <p:cNvPr id="42" name="Graphic 41">
            <a:extLst>
              <a:ext uri="{FF2B5EF4-FFF2-40B4-BE49-F238E27FC236}">
                <a16:creationId xmlns:a16="http://schemas.microsoft.com/office/drawing/2014/main" xmlns="" id="{63A2E5F3-14F0-153E-7DFB-2EB1D0FF76E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10176496" y="3656853"/>
            <a:ext cx="883694" cy="852134"/>
          </a:xfrm>
          <a:prstGeom prst="rect">
            <a:avLst/>
          </a:prstGeom>
        </p:spPr>
      </p:pic>
      <p:sp>
        <p:nvSpPr>
          <p:cNvPr id="43" name="Rectangle 42">
            <a:extLst>
              <a:ext uri="{FF2B5EF4-FFF2-40B4-BE49-F238E27FC236}">
                <a16:creationId xmlns:a16="http://schemas.microsoft.com/office/drawing/2014/main" xmlns="" id="{3511C23A-5025-889C-8B6B-44E06A6832D7}"/>
              </a:ext>
            </a:extLst>
          </p:cNvPr>
          <p:cNvSpPr/>
          <p:nvPr/>
        </p:nvSpPr>
        <p:spPr>
          <a:xfrm>
            <a:off x="422873" y="1312245"/>
            <a:ext cx="10959343" cy="1054437"/>
          </a:xfrm>
          <a:prstGeom prst="rect">
            <a:avLst/>
          </a:prstGeom>
          <a:solidFill>
            <a:srgbClr val="CDCCDF"/>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AU" sz="1600" dirty="0">
                <a:solidFill>
                  <a:schemeClr val="tx1"/>
                </a:solidFill>
                <a:latin typeface="DIN OT" panose="020B0504020201010104" pitchFamily="34" charset="0"/>
                <a:ea typeface="Arial" panose="020B0604020202020204" pitchFamily="34" charset="0"/>
                <a:cs typeface="Cordia New"/>
              </a:rPr>
              <a:t>The standardised and IRB approaches are based on the internationally agreed Basel framework with some modifications for Australian circumstances and risks</a:t>
            </a:r>
            <a:endParaRPr lang="en-AU" sz="1600" dirty="0">
              <a:solidFill>
                <a:schemeClr val="tx1"/>
              </a:solidFill>
              <a:latin typeface="DIN OT" panose="020B0504020201010104" pitchFamily="34" charset="0"/>
            </a:endParaRPr>
          </a:p>
        </p:txBody>
      </p:sp>
    </p:spTree>
    <p:extLst>
      <p:ext uri="{BB962C8B-B14F-4D97-AF65-F5344CB8AC3E}">
        <p14:creationId xmlns:p14="http://schemas.microsoft.com/office/powerpoint/2010/main" val="71744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a:xfrm>
            <a:off x="432907" y="551793"/>
            <a:ext cx="11158202" cy="610556"/>
          </a:xfrm>
        </p:spPr>
        <p:txBody>
          <a:bodyPr>
            <a:normAutofit/>
          </a:bodyPr>
          <a:lstStyle/>
          <a:p>
            <a:r>
              <a:rPr lang="en-US" sz="2500" dirty="0"/>
              <a:t>Standardised risk-weights are simple and conservative </a:t>
            </a:r>
            <a:endParaRPr lang="en-US" sz="2500" dirty="0">
              <a:latin typeface="DIN OT Medium" panose="020B0604020201010104" pitchFamily="34" charset="0"/>
            </a:endParaRPr>
          </a:p>
        </p:txBody>
      </p:sp>
      <p:sp>
        <p:nvSpPr>
          <p:cNvPr id="9" name="Slide Number Placeholder 5">
            <a:extLst>
              <a:ext uri="{FF2B5EF4-FFF2-40B4-BE49-F238E27FC236}">
                <a16:creationId xmlns:a16="http://schemas.microsoft.com/office/drawing/2014/main" xmlns="" id="{6F9C3FBE-2FA5-45A4-A543-B8DA77F4DE08}"/>
              </a:ext>
            </a:extLst>
          </p:cNvPr>
          <p:cNvSpPr txBox="1">
            <a:spLocks/>
          </p:cNvSpPr>
          <p:nvPr/>
        </p:nvSpPr>
        <p:spPr>
          <a:xfrm>
            <a:off x="9451427" y="6645600"/>
            <a:ext cx="2402258" cy="212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636FAB8-EF50-474E-9E26-C22D98D391FB}" type="slidenum">
              <a:rPr lang="en-US" sz="900" smtClean="0">
                <a:solidFill>
                  <a:schemeClr val="bg1"/>
                </a:solidFill>
              </a:rPr>
              <a:pPr algn="r"/>
              <a:t>4</a:t>
            </a:fld>
            <a:endParaRPr lang="en-US" sz="900" dirty="0">
              <a:solidFill>
                <a:schemeClr val="bg1"/>
              </a:solidFill>
            </a:endParaRPr>
          </a:p>
        </p:txBody>
      </p:sp>
      <p:graphicFrame>
        <p:nvGraphicFramePr>
          <p:cNvPr id="11" name="Diagram 10">
            <a:extLst>
              <a:ext uri="{FF2B5EF4-FFF2-40B4-BE49-F238E27FC236}">
                <a16:creationId xmlns:a16="http://schemas.microsoft.com/office/drawing/2014/main" xmlns="" id="{96C63333-EE96-AD6D-7346-F1FFBC6AEF36}"/>
              </a:ext>
            </a:extLst>
          </p:cNvPr>
          <p:cNvGraphicFramePr/>
          <p:nvPr>
            <p:extLst>
              <p:ext uri="{D42A27DB-BD31-4B8C-83A1-F6EECF244321}">
                <p14:modId xmlns:p14="http://schemas.microsoft.com/office/powerpoint/2010/main" val="3709974708"/>
              </p:ext>
            </p:extLst>
          </p:nvPr>
        </p:nvGraphicFramePr>
        <p:xfrm>
          <a:off x="432907" y="1257599"/>
          <a:ext cx="634889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xmlns="" id="{A08AF293-10D5-354C-55E1-C545BB61D24E}"/>
              </a:ext>
            </a:extLst>
          </p:cNvPr>
          <p:cNvPicPr>
            <a:picLocks noChangeAspect="1"/>
          </p:cNvPicPr>
          <p:nvPr/>
        </p:nvPicPr>
        <p:blipFill>
          <a:blip r:embed="rId8"/>
          <a:stretch>
            <a:fillRect/>
          </a:stretch>
        </p:blipFill>
        <p:spPr>
          <a:xfrm>
            <a:off x="7389898" y="1703775"/>
            <a:ext cx="4463787" cy="1843431"/>
          </a:xfrm>
          <a:prstGeom prst="rect">
            <a:avLst/>
          </a:prstGeom>
        </p:spPr>
      </p:pic>
      <p:pic>
        <p:nvPicPr>
          <p:cNvPr id="14" name="Picture 13">
            <a:extLst>
              <a:ext uri="{FF2B5EF4-FFF2-40B4-BE49-F238E27FC236}">
                <a16:creationId xmlns:a16="http://schemas.microsoft.com/office/drawing/2014/main" xmlns="" id="{32F1AFB4-C887-1028-964A-01D146A0950D}"/>
              </a:ext>
            </a:extLst>
          </p:cNvPr>
          <p:cNvPicPr>
            <a:picLocks noChangeAspect="1"/>
          </p:cNvPicPr>
          <p:nvPr/>
        </p:nvPicPr>
        <p:blipFill>
          <a:blip r:embed="rId9"/>
          <a:stretch>
            <a:fillRect/>
          </a:stretch>
        </p:blipFill>
        <p:spPr>
          <a:xfrm>
            <a:off x="7262623" y="5021800"/>
            <a:ext cx="4591062" cy="1013199"/>
          </a:xfrm>
          <a:prstGeom prst="rect">
            <a:avLst/>
          </a:prstGeom>
        </p:spPr>
      </p:pic>
      <p:cxnSp>
        <p:nvCxnSpPr>
          <p:cNvPr id="15" name="Straight Arrow Connector 14">
            <a:extLst>
              <a:ext uri="{FF2B5EF4-FFF2-40B4-BE49-F238E27FC236}">
                <a16:creationId xmlns:a16="http://schemas.microsoft.com/office/drawing/2014/main" xmlns="" id="{54F32210-9608-2ABC-385F-E0DF724F7942}"/>
              </a:ext>
            </a:extLst>
          </p:cNvPr>
          <p:cNvCxnSpPr>
            <a:cxnSpLocks/>
          </p:cNvCxnSpPr>
          <p:nvPr/>
        </p:nvCxnSpPr>
        <p:spPr>
          <a:xfrm>
            <a:off x="6872278" y="2842350"/>
            <a:ext cx="42714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E4B93201-5148-B97E-61BD-9792F30C0F71}"/>
              </a:ext>
            </a:extLst>
          </p:cNvPr>
          <p:cNvSpPr/>
          <p:nvPr/>
        </p:nvSpPr>
        <p:spPr>
          <a:xfrm>
            <a:off x="4832545" y="1333500"/>
            <a:ext cx="2039733" cy="314129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Arrow Connector 18">
            <a:extLst>
              <a:ext uri="{FF2B5EF4-FFF2-40B4-BE49-F238E27FC236}">
                <a16:creationId xmlns:a16="http://schemas.microsoft.com/office/drawing/2014/main" xmlns="" id="{0851074F-4DA9-A082-73AC-A42EF5C7155C}"/>
              </a:ext>
            </a:extLst>
          </p:cNvPr>
          <p:cNvCxnSpPr>
            <a:cxnSpLocks/>
          </p:cNvCxnSpPr>
          <p:nvPr/>
        </p:nvCxnSpPr>
        <p:spPr>
          <a:xfrm>
            <a:off x="4662496" y="5528400"/>
            <a:ext cx="2500304"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587EDD20-40F9-0571-43D0-BFFDE12DA0E2}"/>
              </a:ext>
            </a:extLst>
          </p:cNvPr>
          <p:cNvSpPr/>
          <p:nvPr/>
        </p:nvSpPr>
        <p:spPr>
          <a:xfrm>
            <a:off x="2569888" y="4848907"/>
            <a:ext cx="2092608" cy="128519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624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able 60">
            <a:extLst>
              <a:ext uri="{FF2B5EF4-FFF2-40B4-BE49-F238E27FC236}">
                <a16:creationId xmlns:a16="http://schemas.microsoft.com/office/drawing/2014/main" xmlns="" id="{CD5655E4-B054-244A-8FA2-3407E35AA720}"/>
              </a:ext>
            </a:extLst>
          </p:cNvPr>
          <p:cNvGraphicFramePr>
            <a:graphicFrameLocks noGrp="1"/>
          </p:cNvGraphicFramePr>
          <p:nvPr>
            <p:extLst>
              <p:ext uri="{D42A27DB-BD31-4B8C-83A1-F6EECF244321}">
                <p14:modId xmlns:p14="http://schemas.microsoft.com/office/powerpoint/2010/main" val="2808426140"/>
              </p:ext>
            </p:extLst>
          </p:nvPr>
        </p:nvGraphicFramePr>
        <p:xfrm>
          <a:off x="7051153" y="4831191"/>
          <a:ext cx="3978572" cy="1407160"/>
        </p:xfrm>
        <a:graphic>
          <a:graphicData uri="http://schemas.openxmlformats.org/drawingml/2006/table">
            <a:tbl>
              <a:tblPr bandRow="1">
                <a:tableStyleId>{21E4AEA4-8DFA-4A89-87EB-49C32662AFE0}</a:tableStyleId>
              </a:tblPr>
              <a:tblGrid>
                <a:gridCol w="3978572">
                  <a:extLst>
                    <a:ext uri="{9D8B030D-6E8A-4147-A177-3AD203B41FA5}">
                      <a16:colId xmlns:a16="http://schemas.microsoft.com/office/drawing/2014/main" xmlns="" val="2396725958"/>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latin typeface="DIN OT" panose="020B0504020201010104" pitchFamily="34" charset="0"/>
                        </a:rPr>
                        <a:t>Risk-weight function </a:t>
                      </a:r>
                      <a:r>
                        <a:rPr lang="en-AU" sz="1400" b="0" dirty="0">
                          <a:latin typeface="DIN OT" panose="020B0504020201010104" pitchFamily="34" charset="0"/>
                        </a:rPr>
                        <a:t>(determines unexpected losses at a 99.9 per cent confidence level) </a:t>
                      </a:r>
                    </a:p>
                  </a:txBody>
                  <a:tcP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xmlns="" val="208309251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latin typeface="DIN OT" panose="020B0504020201010104" pitchFamily="34" charset="0"/>
                        </a:rPr>
                        <a:t>Asset correlation factor </a:t>
                      </a:r>
                      <a:r>
                        <a:rPr lang="en-AU" sz="1400" b="0" dirty="0">
                          <a:latin typeface="DIN OT" panose="020B0504020201010104" pitchFamily="34" charset="0"/>
                        </a:rPr>
                        <a:t>(15 per cent)</a:t>
                      </a:r>
                    </a:p>
                  </a:txBody>
                  <a:tcP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xmlns="" val="387851369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latin typeface="DIN OT" panose="020B0504020201010104" pitchFamily="34" charset="0"/>
                        </a:rPr>
                        <a:t>Scaling factors </a:t>
                      </a:r>
                      <a:r>
                        <a:rPr lang="en-AU" sz="1400" b="0" dirty="0">
                          <a:latin typeface="DIN OT" panose="020B0504020201010104" pitchFamily="34" charset="0"/>
                        </a:rPr>
                        <a:t>(applied at an overall level and to different categories of housing lending)</a:t>
                      </a:r>
                    </a:p>
                  </a:txBody>
                  <a:tcPr>
                    <a:lnL w="12700" cmpd="sng">
                      <a:noFill/>
                    </a:lnL>
                    <a:lnR w="12700" cmpd="sng">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xmlns="" val="3396244979"/>
                  </a:ext>
                </a:extLst>
              </a:tr>
            </a:tbl>
          </a:graphicData>
        </a:graphic>
      </p:graphicFrame>
      <p:sp>
        <p:nvSpPr>
          <p:cNvPr id="2" name="Title 1">
            <a:extLst>
              <a:ext uri="{FF2B5EF4-FFF2-40B4-BE49-F238E27FC236}">
                <a16:creationId xmlns:a16="http://schemas.microsoft.com/office/drawing/2014/main" xmlns="" id="{B30C36F6-6F86-8B4C-8163-1E6A481C23D4}"/>
              </a:ext>
            </a:extLst>
          </p:cNvPr>
          <p:cNvSpPr>
            <a:spLocks noGrp="1"/>
          </p:cNvSpPr>
          <p:nvPr>
            <p:ph type="title"/>
          </p:nvPr>
        </p:nvSpPr>
        <p:spPr>
          <a:xfrm>
            <a:off x="432907" y="551793"/>
            <a:ext cx="10596818" cy="394138"/>
          </a:xfrm>
        </p:spPr>
        <p:txBody>
          <a:bodyPr>
            <a:normAutofit fontScale="90000"/>
          </a:bodyPr>
          <a:lstStyle/>
          <a:p>
            <a:r>
              <a:rPr lang="en-US" dirty="0">
                <a:latin typeface="DIN OT Medium" panose="020B0604020201010104" pitchFamily="34" charset="0"/>
              </a:rPr>
              <a:t>IRB risk-weights are sensitive to a wider range of portfolio risk characteristics</a:t>
            </a:r>
          </a:p>
        </p:txBody>
      </p:sp>
      <p:sp>
        <p:nvSpPr>
          <p:cNvPr id="5" name="Slide Number Placeholder 4">
            <a:extLst>
              <a:ext uri="{FF2B5EF4-FFF2-40B4-BE49-F238E27FC236}">
                <a16:creationId xmlns:a16="http://schemas.microsoft.com/office/drawing/2014/main" xmlns="" id="{1E5A3BC5-9300-544D-949E-EBD7B9218E8C}"/>
              </a:ext>
            </a:extLst>
          </p:cNvPr>
          <p:cNvSpPr>
            <a:spLocks noGrp="1"/>
          </p:cNvSpPr>
          <p:nvPr>
            <p:ph type="sldNum" sz="quarter" idx="16"/>
          </p:nvPr>
        </p:nvSpPr>
        <p:spPr>
          <a:xfrm>
            <a:off x="9451427" y="6645600"/>
            <a:ext cx="2402258" cy="212400"/>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chemeClr val="bg1"/>
                </a:solidFill>
                <a:latin typeface="DINOT" panose="020005030300000200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36FAB8-EF50-474E-9E26-C22D98D391FB}" type="slidenum">
              <a:rPr lang="en-US" smtClean="0"/>
              <a:pPr/>
              <a:t>5</a:t>
            </a:fld>
            <a:endParaRPr lang="en-US" dirty="0"/>
          </a:p>
        </p:txBody>
      </p:sp>
      <p:sp>
        <p:nvSpPr>
          <p:cNvPr id="7" name="Oval 3">
            <a:extLst>
              <a:ext uri="{FF2B5EF4-FFF2-40B4-BE49-F238E27FC236}">
                <a16:creationId xmlns:a16="http://schemas.microsoft.com/office/drawing/2014/main" xmlns="" id="{9EE8E3AC-E289-0B48-8533-88F76A820129}"/>
              </a:ext>
            </a:extLst>
          </p:cNvPr>
          <p:cNvSpPr/>
          <p:nvPr/>
        </p:nvSpPr>
        <p:spPr>
          <a:xfrm>
            <a:off x="335360" y="2457012"/>
            <a:ext cx="2160000" cy="2160000"/>
          </a:xfrm>
          <a:prstGeom prst="ellipse">
            <a:avLst/>
          </a:prstGeom>
          <a:solidFill>
            <a:srgbClr val="0121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ko-KR" sz="1600" dirty="0">
                <a:latin typeface="+mj-lt"/>
              </a:rPr>
              <a:t>Key determinants of IRB capital requirements</a:t>
            </a:r>
            <a:endParaRPr lang="ko-KR" altLang="en-US" sz="1600" dirty="0">
              <a:latin typeface="+mj-lt"/>
            </a:endParaRPr>
          </a:p>
        </p:txBody>
      </p:sp>
      <p:sp>
        <p:nvSpPr>
          <p:cNvPr id="13" name="Oval 75">
            <a:extLst>
              <a:ext uri="{FF2B5EF4-FFF2-40B4-BE49-F238E27FC236}">
                <a16:creationId xmlns:a16="http://schemas.microsoft.com/office/drawing/2014/main" xmlns="" id="{A8FD5DD6-7983-D744-9FEA-96B9D713B64A}"/>
              </a:ext>
            </a:extLst>
          </p:cNvPr>
          <p:cNvSpPr/>
          <p:nvPr/>
        </p:nvSpPr>
        <p:spPr>
          <a:xfrm rot="18900000">
            <a:off x="2906299" y="1888379"/>
            <a:ext cx="933126" cy="9561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DINOT" panose="02000503030000020003" pitchFamily="2" charset="77"/>
            </a:endParaRPr>
          </a:p>
        </p:txBody>
      </p:sp>
      <p:sp>
        <p:nvSpPr>
          <p:cNvPr id="14" name="Arc 63">
            <a:extLst>
              <a:ext uri="{FF2B5EF4-FFF2-40B4-BE49-F238E27FC236}">
                <a16:creationId xmlns:a16="http://schemas.microsoft.com/office/drawing/2014/main" xmlns="" id="{C74A3E8C-EC88-F847-9485-241EF9142ABF}"/>
              </a:ext>
            </a:extLst>
          </p:cNvPr>
          <p:cNvSpPr/>
          <p:nvPr/>
        </p:nvSpPr>
        <p:spPr>
          <a:xfrm rot="10800000">
            <a:off x="2724341" y="2031372"/>
            <a:ext cx="936877" cy="936877"/>
          </a:xfrm>
          <a:prstGeom prst="arc">
            <a:avLst>
              <a:gd name="adj1" fmla="val 15767060"/>
              <a:gd name="adj2" fmla="val 1780929"/>
            </a:avLst>
          </a:prstGeom>
          <a:ln w="127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DINOT" panose="02000503030000020003" pitchFamily="2" charset="77"/>
            </a:endParaRPr>
          </a:p>
        </p:txBody>
      </p:sp>
      <p:cxnSp>
        <p:nvCxnSpPr>
          <p:cNvPr id="15" name="Straight Connector 95">
            <a:extLst>
              <a:ext uri="{FF2B5EF4-FFF2-40B4-BE49-F238E27FC236}">
                <a16:creationId xmlns:a16="http://schemas.microsoft.com/office/drawing/2014/main" xmlns="" id="{B4E41071-25E9-8C4C-B7B7-87A7942FFDBE}"/>
              </a:ext>
            </a:extLst>
          </p:cNvPr>
          <p:cNvCxnSpPr>
            <a:cxnSpLocks/>
          </p:cNvCxnSpPr>
          <p:nvPr/>
        </p:nvCxnSpPr>
        <p:spPr>
          <a:xfrm flipH="1">
            <a:off x="2440276" y="2792863"/>
            <a:ext cx="385308" cy="398770"/>
          </a:xfrm>
          <a:prstGeom prst="line">
            <a:avLst/>
          </a:prstGeom>
          <a:ln w="127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Freeform 21">
            <a:extLst>
              <a:ext uri="{FF2B5EF4-FFF2-40B4-BE49-F238E27FC236}">
                <a16:creationId xmlns:a16="http://schemas.microsoft.com/office/drawing/2014/main" xmlns="" id="{62752B56-2A1D-8548-9137-AF1F0A52549F}"/>
              </a:ext>
            </a:extLst>
          </p:cNvPr>
          <p:cNvSpPr/>
          <p:nvPr/>
        </p:nvSpPr>
        <p:spPr>
          <a:xfrm>
            <a:off x="2675008" y="5242873"/>
            <a:ext cx="396000" cy="396000"/>
          </a:xfrm>
          <a:custGeom>
            <a:avLst/>
            <a:gdLst>
              <a:gd name="connsiteX0" fmla="*/ 189309 w 468765"/>
              <a:gd name="connsiteY0" fmla="*/ 108177 h 468766"/>
              <a:gd name="connsiteX1" fmla="*/ 207338 w 468765"/>
              <a:gd name="connsiteY1" fmla="*/ 108177 h 468766"/>
              <a:gd name="connsiteX2" fmla="*/ 213677 w 468765"/>
              <a:gd name="connsiteY2" fmla="*/ 110853 h 468766"/>
              <a:gd name="connsiteX3" fmla="*/ 216353 w 468765"/>
              <a:gd name="connsiteY3" fmla="*/ 117191 h 468766"/>
              <a:gd name="connsiteX4" fmla="*/ 216353 w 468765"/>
              <a:gd name="connsiteY4" fmla="*/ 180295 h 468766"/>
              <a:gd name="connsiteX5" fmla="*/ 279457 w 468765"/>
              <a:gd name="connsiteY5" fmla="*/ 180295 h 468766"/>
              <a:gd name="connsiteX6" fmla="*/ 285795 w 468765"/>
              <a:gd name="connsiteY6" fmla="*/ 182971 h 468766"/>
              <a:gd name="connsiteX7" fmla="*/ 288471 w 468765"/>
              <a:gd name="connsiteY7" fmla="*/ 189309 h 468766"/>
              <a:gd name="connsiteX8" fmla="*/ 288471 w 468765"/>
              <a:gd name="connsiteY8" fmla="*/ 207339 h 468766"/>
              <a:gd name="connsiteX9" fmla="*/ 285795 w 468765"/>
              <a:gd name="connsiteY9" fmla="*/ 213677 h 468766"/>
              <a:gd name="connsiteX10" fmla="*/ 279457 w 468765"/>
              <a:gd name="connsiteY10" fmla="*/ 216354 h 468766"/>
              <a:gd name="connsiteX11" fmla="*/ 216353 w 468765"/>
              <a:gd name="connsiteY11" fmla="*/ 216354 h 468766"/>
              <a:gd name="connsiteX12" fmla="*/ 216353 w 468765"/>
              <a:gd name="connsiteY12" fmla="*/ 279457 h 468766"/>
              <a:gd name="connsiteX13" fmla="*/ 213677 w 468765"/>
              <a:gd name="connsiteY13" fmla="*/ 285795 h 468766"/>
              <a:gd name="connsiteX14" fmla="*/ 207338 w 468765"/>
              <a:gd name="connsiteY14" fmla="*/ 288471 h 468766"/>
              <a:gd name="connsiteX15" fmla="*/ 189309 w 468765"/>
              <a:gd name="connsiteY15" fmla="*/ 288471 h 468766"/>
              <a:gd name="connsiteX16" fmla="*/ 182971 w 468765"/>
              <a:gd name="connsiteY16" fmla="*/ 285795 h 468766"/>
              <a:gd name="connsiteX17" fmla="*/ 180294 w 468765"/>
              <a:gd name="connsiteY17" fmla="*/ 279457 h 468766"/>
              <a:gd name="connsiteX18" fmla="*/ 180294 w 468765"/>
              <a:gd name="connsiteY18" fmla="*/ 216354 h 468766"/>
              <a:gd name="connsiteX19" fmla="*/ 117191 w 468765"/>
              <a:gd name="connsiteY19" fmla="*/ 216354 h 468766"/>
              <a:gd name="connsiteX20" fmla="*/ 110853 w 468765"/>
              <a:gd name="connsiteY20" fmla="*/ 213677 h 468766"/>
              <a:gd name="connsiteX21" fmla="*/ 108176 w 468765"/>
              <a:gd name="connsiteY21" fmla="*/ 207339 h 468766"/>
              <a:gd name="connsiteX22" fmla="*/ 108176 w 468765"/>
              <a:gd name="connsiteY22" fmla="*/ 189309 h 468766"/>
              <a:gd name="connsiteX23" fmla="*/ 110853 w 468765"/>
              <a:gd name="connsiteY23" fmla="*/ 182971 h 468766"/>
              <a:gd name="connsiteX24" fmla="*/ 117191 w 468765"/>
              <a:gd name="connsiteY24" fmla="*/ 180295 h 468766"/>
              <a:gd name="connsiteX25" fmla="*/ 180294 w 468765"/>
              <a:gd name="connsiteY25" fmla="*/ 180295 h 468766"/>
              <a:gd name="connsiteX26" fmla="*/ 180294 w 468765"/>
              <a:gd name="connsiteY26" fmla="*/ 117191 h 468766"/>
              <a:gd name="connsiteX27" fmla="*/ 182971 w 468765"/>
              <a:gd name="connsiteY27" fmla="*/ 110853 h 468766"/>
              <a:gd name="connsiteX28" fmla="*/ 189309 w 468765"/>
              <a:gd name="connsiteY28" fmla="*/ 108177 h 468766"/>
              <a:gd name="connsiteX29" fmla="*/ 198324 w 468765"/>
              <a:gd name="connsiteY29" fmla="*/ 72118 h 468766"/>
              <a:gd name="connsiteX30" fmla="*/ 109162 w 468765"/>
              <a:gd name="connsiteY30" fmla="*/ 109163 h 468766"/>
              <a:gd name="connsiteX31" fmla="*/ 72117 w 468765"/>
              <a:gd name="connsiteY31" fmla="*/ 198324 h 468766"/>
              <a:gd name="connsiteX32" fmla="*/ 109162 w 468765"/>
              <a:gd name="connsiteY32" fmla="*/ 287485 h 468766"/>
              <a:gd name="connsiteX33" fmla="*/ 198324 w 468765"/>
              <a:gd name="connsiteY33" fmla="*/ 324530 h 468766"/>
              <a:gd name="connsiteX34" fmla="*/ 287485 w 468765"/>
              <a:gd name="connsiteY34" fmla="*/ 287485 h 468766"/>
              <a:gd name="connsiteX35" fmla="*/ 324530 w 468765"/>
              <a:gd name="connsiteY35" fmla="*/ 198324 h 468766"/>
              <a:gd name="connsiteX36" fmla="*/ 287485 w 468765"/>
              <a:gd name="connsiteY36" fmla="*/ 109163 h 468766"/>
              <a:gd name="connsiteX37" fmla="*/ 198324 w 468765"/>
              <a:gd name="connsiteY37" fmla="*/ 72118 h 468766"/>
              <a:gd name="connsiteX38" fmla="*/ 198324 w 468765"/>
              <a:gd name="connsiteY38" fmla="*/ 0 h 468766"/>
              <a:gd name="connsiteX39" fmla="*/ 275371 w 468765"/>
              <a:gd name="connsiteY39" fmla="*/ 15635 h 468766"/>
              <a:gd name="connsiteX40" fmla="*/ 338757 w 468765"/>
              <a:gd name="connsiteY40" fmla="*/ 57891 h 468766"/>
              <a:gd name="connsiteX41" fmla="*/ 381014 w 468765"/>
              <a:gd name="connsiteY41" fmla="*/ 121276 h 468766"/>
              <a:gd name="connsiteX42" fmla="*/ 396648 w 468765"/>
              <a:gd name="connsiteY42" fmla="*/ 198324 h 468766"/>
              <a:gd name="connsiteX43" fmla="*/ 361716 w 468765"/>
              <a:gd name="connsiteY43" fmla="*/ 310727 h 468766"/>
              <a:gd name="connsiteX44" fmla="*/ 458343 w 468765"/>
              <a:gd name="connsiteY44" fmla="*/ 407353 h 468766"/>
              <a:gd name="connsiteX45" fmla="*/ 468765 w 468765"/>
              <a:gd name="connsiteY45" fmla="*/ 432707 h 468766"/>
              <a:gd name="connsiteX46" fmla="*/ 458202 w 468765"/>
              <a:gd name="connsiteY46" fmla="*/ 458202 h 468766"/>
              <a:gd name="connsiteX47" fmla="*/ 432707 w 468765"/>
              <a:gd name="connsiteY47" fmla="*/ 468766 h 468766"/>
              <a:gd name="connsiteX48" fmla="*/ 407353 w 468765"/>
              <a:gd name="connsiteY48" fmla="*/ 458061 h 468766"/>
              <a:gd name="connsiteX49" fmla="*/ 310726 w 468765"/>
              <a:gd name="connsiteY49" fmla="*/ 361716 h 468766"/>
              <a:gd name="connsiteX50" fmla="*/ 198324 w 468765"/>
              <a:gd name="connsiteY50" fmla="*/ 396648 h 468766"/>
              <a:gd name="connsiteX51" fmla="*/ 121276 w 468765"/>
              <a:gd name="connsiteY51" fmla="*/ 381013 h 468766"/>
              <a:gd name="connsiteX52" fmla="*/ 57891 w 468765"/>
              <a:gd name="connsiteY52" fmla="*/ 338757 h 468766"/>
              <a:gd name="connsiteX53" fmla="*/ 15634 w 468765"/>
              <a:gd name="connsiteY53" fmla="*/ 275372 h 468766"/>
              <a:gd name="connsiteX54" fmla="*/ 0 w 468765"/>
              <a:gd name="connsiteY54" fmla="*/ 198324 h 468766"/>
              <a:gd name="connsiteX55" fmla="*/ 15634 w 468765"/>
              <a:gd name="connsiteY55" fmla="*/ 121276 h 468766"/>
              <a:gd name="connsiteX56" fmla="*/ 57891 w 468765"/>
              <a:gd name="connsiteY56" fmla="*/ 57891 h 468766"/>
              <a:gd name="connsiteX57" fmla="*/ 121276 w 468765"/>
              <a:gd name="connsiteY57" fmla="*/ 15635 h 468766"/>
              <a:gd name="connsiteX58" fmla="*/ 198324 w 468765"/>
              <a:gd name="connsiteY58" fmla="*/ 0 h 46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68765" h="468766">
                <a:moveTo>
                  <a:pt x="189309" y="108177"/>
                </a:moveTo>
                <a:lnTo>
                  <a:pt x="207338" y="108177"/>
                </a:lnTo>
                <a:cubicBezTo>
                  <a:pt x="209781" y="108177"/>
                  <a:pt x="211893" y="109069"/>
                  <a:pt x="213677" y="110853"/>
                </a:cubicBezTo>
                <a:cubicBezTo>
                  <a:pt x="215460" y="112637"/>
                  <a:pt x="216353" y="114750"/>
                  <a:pt x="216353" y="117191"/>
                </a:cubicBezTo>
                <a:lnTo>
                  <a:pt x="216353" y="180295"/>
                </a:lnTo>
                <a:lnTo>
                  <a:pt x="279457" y="180295"/>
                </a:lnTo>
                <a:cubicBezTo>
                  <a:pt x="281898" y="180295"/>
                  <a:pt x="284011" y="181187"/>
                  <a:pt x="285795" y="182971"/>
                </a:cubicBezTo>
                <a:cubicBezTo>
                  <a:pt x="287579" y="184755"/>
                  <a:pt x="288471" y="186868"/>
                  <a:pt x="288471" y="189309"/>
                </a:cubicBezTo>
                <a:lnTo>
                  <a:pt x="288471" y="207339"/>
                </a:lnTo>
                <a:cubicBezTo>
                  <a:pt x="288471" y="209780"/>
                  <a:pt x="287579" y="211893"/>
                  <a:pt x="285795" y="213677"/>
                </a:cubicBezTo>
                <a:cubicBezTo>
                  <a:pt x="284011" y="215461"/>
                  <a:pt x="281898" y="216354"/>
                  <a:pt x="279457" y="216354"/>
                </a:cubicBezTo>
                <a:lnTo>
                  <a:pt x="216353" y="216354"/>
                </a:lnTo>
                <a:lnTo>
                  <a:pt x="216353" y="279457"/>
                </a:lnTo>
                <a:cubicBezTo>
                  <a:pt x="216353" y="281898"/>
                  <a:pt x="215460" y="284011"/>
                  <a:pt x="213677" y="285795"/>
                </a:cubicBezTo>
                <a:cubicBezTo>
                  <a:pt x="211893" y="287579"/>
                  <a:pt x="209781" y="288471"/>
                  <a:pt x="207338" y="288471"/>
                </a:cubicBezTo>
                <a:lnTo>
                  <a:pt x="189309" y="288471"/>
                </a:lnTo>
                <a:cubicBezTo>
                  <a:pt x="186867" y="288471"/>
                  <a:pt x="184754" y="287579"/>
                  <a:pt x="182971" y="285795"/>
                </a:cubicBezTo>
                <a:cubicBezTo>
                  <a:pt x="181187" y="284011"/>
                  <a:pt x="180294" y="281898"/>
                  <a:pt x="180294" y="279457"/>
                </a:cubicBezTo>
                <a:lnTo>
                  <a:pt x="180294" y="216354"/>
                </a:lnTo>
                <a:lnTo>
                  <a:pt x="117191" y="216354"/>
                </a:lnTo>
                <a:cubicBezTo>
                  <a:pt x="114749" y="216354"/>
                  <a:pt x="112636" y="215461"/>
                  <a:pt x="110853" y="213677"/>
                </a:cubicBezTo>
                <a:cubicBezTo>
                  <a:pt x="109069" y="211893"/>
                  <a:pt x="108176" y="209780"/>
                  <a:pt x="108176" y="207339"/>
                </a:cubicBezTo>
                <a:lnTo>
                  <a:pt x="108176" y="189309"/>
                </a:lnTo>
                <a:cubicBezTo>
                  <a:pt x="108176" y="186868"/>
                  <a:pt x="109069" y="184755"/>
                  <a:pt x="110853" y="182971"/>
                </a:cubicBezTo>
                <a:cubicBezTo>
                  <a:pt x="112636" y="181187"/>
                  <a:pt x="114749" y="180295"/>
                  <a:pt x="117191" y="180295"/>
                </a:cubicBezTo>
                <a:lnTo>
                  <a:pt x="180294" y="180295"/>
                </a:lnTo>
                <a:lnTo>
                  <a:pt x="180294" y="117191"/>
                </a:lnTo>
                <a:cubicBezTo>
                  <a:pt x="180294" y="114750"/>
                  <a:pt x="181187" y="112637"/>
                  <a:pt x="182971" y="110853"/>
                </a:cubicBezTo>
                <a:cubicBezTo>
                  <a:pt x="184754" y="109069"/>
                  <a:pt x="186867" y="108177"/>
                  <a:pt x="189309" y="108177"/>
                </a:cubicBezTo>
                <a:close/>
                <a:moveTo>
                  <a:pt x="198324" y="72118"/>
                </a:moveTo>
                <a:cubicBezTo>
                  <a:pt x="163580" y="72118"/>
                  <a:pt x="133860" y="84466"/>
                  <a:pt x="109162" y="109163"/>
                </a:cubicBezTo>
                <a:cubicBezTo>
                  <a:pt x="84466" y="133859"/>
                  <a:pt x="72117" y="163580"/>
                  <a:pt x="72117" y="198324"/>
                </a:cubicBezTo>
                <a:cubicBezTo>
                  <a:pt x="72117" y="233068"/>
                  <a:pt x="84466" y="262789"/>
                  <a:pt x="109162" y="287485"/>
                </a:cubicBezTo>
                <a:cubicBezTo>
                  <a:pt x="133860" y="312182"/>
                  <a:pt x="163580" y="324530"/>
                  <a:pt x="198324" y="324530"/>
                </a:cubicBezTo>
                <a:cubicBezTo>
                  <a:pt x="233068" y="324530"/>
                  <a:pt x="262788" y="312182"/>
                  <a:pt x="287485" y="287485"/>
                </a:cubicBezTo>
                <a:cubicBezTo>
                  <a:pt x="312182" y="262789"/>
                  <a:pt x="324530" y="233068"/>
                  <a:pt x="324530" y="198324"/>
                </a:cubicBezTo>
                <a:cubicBezTo>
                  <a:pt x="324530" y="163580"/>
                  <a:pt x="312182" y="133859"/>
                  <a:pt x="287485" y="109163"/>
                </a:cubicBezTo>
                <a:cubicBezTo>
                  <a:pt x="262788" y="84466"/>
                  <a:pt x="233068" y="72118"/>
                  <a:pt x="198324" y="72118"/>
                </a:cubicBezTo>
                <a:close/>
                <a:moveTo>
                  <a:pt x="198324" y="0"/>
                </a:moveTo>
                <a:cubicBezTo>
                  <a:pt x="225180" y="0"/>
                  <a:pt x="250863" y="5212"/>
                  <a:pt x="275371" y="15635"/>
                </a:cubicBezTo>
                <a:cubicBezTo>
                  <a:pt x="299880" y="26058"/>
                  <a:pt x="321009" y="40144"/>
                  <a:pt x="338757" y="57891"/>
                </a:cubicBezTo>
                <a:cubicBezTo>
                  <a:pt x="356505" y="75639"/>
                  <a:pt x="370590" y="96767"/>
                  <a:pt x="381014" y="121276"/>
                </a:cubicBezTo>
                <a:cubicBezTo>
                  <a:pt x="391436" y="145785"/>
                  <a:pt x="396648" y="171468"/>
                  <a:pt x="396648" y="198324"/>
                </a:cubicBezTo>
                <a:cubicBezTo>
                  <a:pt x="396648" y="239642"/>
                  <a:pt x="385004" y="277109"/>
                  <a:pt x="361716" y="310727"/>
                </a:cubicBezTo>
                <a:lnTo>
                  <a:pt x="458343" y="407353"/>
                </a:lnTo>
                <a:cubicBezTo>
                  <a:pt x="465291" y="414302"/>
                  <a:pt x="468765" y="422753"/>
                  <a:pt x="468765" y="432707"/>
                </a:cubicBezTo>
                <a:cubicBezTo>
                  <a:pt x="468765" y="442661"/>
                  <a:pt x="465245" y="451159"/>
                  <a:pt x="458202" y="458202"/>
                </a:cubicBezTo>
                <a:cubicBezTo>
                  <a:pt x="451158" y="465245"/>
                  <a:pt x="442660" y="468766"/>
                  <a:pt x="432707" y="468766"/>
                </a:cubicBezTo>
                <a:cubicBezTo>
                  <a:pt x="422565" y="468766"/>
                  <a:pt x="414114" y="465198"/>
                  <a:pt x="407353" y="458061"/>
                </a:cubicBezTo>
                <a:lnTo>
                  <a:pt x="310726" y="361716"/>
                </a:lnTo>
                <a:cubicBezTo>
                  <a:pt x="277109" y="385004"/>
                  <a:pt x="239642" y="396648"/>
                  <a:pt x="198324" y="396648"/>
                </a:cubicBezTo>
                <a:cubicBezTo>
                  <a:pt x="171468" y="396648"/>
                  <a:pt x="145784" y="391437"/>
                  <a:pt x="121276" y="381013"/>
                </a:cubicBezTo>
                <a:cubicBezTo>
                  <a:pt x="96767" y="370590"/>
                  <a:pt x="75639" y="356504"/>
                  <a:pt x="57891" y="338757"/>
                </a:cubicBezTo>
                <a:cubicBezTo>
                  <a:pt x="40143" y="321009"/>
                  <a:pt x="26058" y="299881"/>
                  <a:pt x="15634" y="275372"/>
                </a:cubicBezTo>
                <a:cubicBezTo>
                  <a:pt x="5211" y="250863"/>
                  <a:pt x="0" y="225180"/>
                  <a:pt x="0" y="198324"/>
                </a:cubicBezTo>
                <a:cubicBezTo>
                  <a:pt x="0" y="171468"/>
                  <a:pt x="5211" y="145785"/>
                  <a:pt x="15634" y="121276"/>
                </a:cubicBezTo>
                <a:cubicBezTo>
                  <a:pt x="26058" y="96767"/>
                  <a:pt x="40143" y="75639"/>
                  <a:pt x="57891" y="57891"/>
                </a:cubicBezTo>
                <a:cubicBezTo>
                  <a:pt x="75639" y="40144"/>
                  <a:pt x="96767" y="26058"/>
                  <a:pt x="121276" y="15635"/>
                </a:cubicBezTo>
                <a:cubicBezTo>
                  <a:pt x="145784" y="5212"/>
                  <a:pt x="171468" y="0"/>
                  <a:pt x="1983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DINOT" panose="02000503030000020003" pitchFamily="2" charset="77"/>
            </a:endParaRPr>
          </a:p>
        </p:txBody>
      </p:sp>
      <p:sp>
        <p:nvSpPr>
          <p:cNvPr id="26" name="TextBox 25">
            <a:extLst>
              <a:ext uri="{FF2B5EF4-FFF2-40B4-BE49-F238E27FC236}">
                <a16:creationId xmlns:a16="http://schemas.microsoft.com/office/drawing/2014/main" xmlns="" id="{380E51B7-4D96-4A4E-A0FB-5F9ECBBCEC1B}"/>
              </a:ext>
            </a:extLst>
          </p:cNvPr>
          <p:cNvSpPr txBox="1"/>
          <p:nvPr/>
        </p:nvSpPr>
        <p:spPr>
          <a:xfrm>
            <a:off x="3887329" y="1856705"/>
            <a:ext cx="1398179" cy="1077218"/>
          </a:xfrm>
          <a:prstGeom prst="rect">
            <a:avLst/>
          </a:prstGeom>
          <a:noFill/>
        </p:spPr>
        <p:txBody>
          <a:bodyPr wrap="square" lIns="108000" rIns="108000" rtlCol="0">
            <a:spAutoFit/>
          </a:bodyPr>
          <a:lstStyle/>
          <a:p>
            <a:r>
              <a:rPr lang="en-US" altLang="ko-KR" sz="1600" b="1" dirty="0">
                <a:solidFill>
                  <a:schemeClr val="accent5"/>
                </a:solidFill>
                <a:latin typeface="DIN OT" panose="020B0504020201010104" pitchFamily="34" charset="0"/>
                <a:cs typeface="Arial" pitchFamily="34" charset="0"/>
              </a:rPr>
              <a:t>Internal estimates</a:t>
            </a:r>
            <a:r>
              <a:rPr lang="en-US" altLang="ko-KR" sz="1600" dirty="0">
                <a:solidFill>
                  <a:schemeClr val="accent5"/>
                </a:solidFill>
                <a:latin typeface="DIN OT" panose="020B0504020201010104" pitchFamily="34" charset="0"/>
                <a:cs typeface="Arial" pitchFamily="34" charset="0"/>
              </a:rPr>
              <a:t> of PD, LGD and EAD</a:t>
            </a:r>
            <a:endParaRPr lang="ko-KR" altLang="en-US" sz="1600" dirty="0">
              <a:solidFill>
                <a:schemeClr val="accent5"/>
              </a:solidFill>
              <a:latin typeface="DIN OT" panose="020B0504020201010104" pitchFamily="34" charset="0"/>
              <a:cs typeface="Arial" pitchFamily="34" charset="0"/>
            </a:endParaRPr>
          </a:p>
        </p:txBody>
      </p:sp>
      <p:sp>
        <p:nvSpPr>
          <p:cNvPr id="27" name="TextBox 26">
            <a:extLst>
              <a:ext uri="{FF2B5EF4-FFF2-40B4-BE49-F238E27FC236}">
                <a16:creationId xmlns:a16="http://schemas.microsoft.com/office/drawing/2014/main" xmlns="" id="{3D0534AB-35A5-8347-918C-A592099A2DD1}"/>
              </a:ext>
            </a:extLst>
          </p:cNvPr>
          <p:cNvSpPr txBox="1"/>
          <p:nvPr/>
        </p:nvSpPr>
        <p:spPr>
          <a:xfrm>
            <a:off x="3999589" y="4996161"/>
            <a:ext cx="1398178" cy="1077218"/>
          </a:xfrm>
          <a:prstGeom prst="rect">
            <a:avLst/>
          </a:prstGeom>
          <a:noFill/>
        </p:spPr>
        <p:txBody>
          <a:bodyPr wrap="square" lIns="108000" rIns="108000" rtlCol="0">
            <a:spAutoFit/>
          </a:bodyPr>
          <a:lstStyle/>
          <a:p>
            <a:r>
              <a:rPr lang="en-US" altLang="ko-KR" sz="1600" dirty="0">
                <a:solidFill>
                  <a:schemeClr val="accent3"/>
                </a:solidFill>
                <a:latin typeface="DIN OT" panose="020B0504020201010104" pitchFamily="34" charset="0"/>
                <a:cs typeface="Arial" pitchFamily="34" charset="0"/>
              </a:rPr>
              <a:t>Risk parameters </a:t>
            </a:r>
            <a:r>
              <a:rPr lang="en-US" altLang="ko-KR" sz="1600" b="1" dirty="0">
                <a:solidFill>
                  <a:schemeClr val="accent3"/>
                </a:solidFill>
                <a:latin typeface="DIN OT" panose="020B0504020201010104" pitchFamily="34" charset="0"/>
                <a:cs typeface="Arial" pitchFamily="34" charset="0"/>
              </a:rPr>
              <a:t>prescribed by APRA </a:t>
            </a:r>
          </a:p>
        </p:txBody>
      </p:sp>
      <p:cxnSp>
        <p:nvCxnSpPr>
          <p:cNvPr id="28" name="Straight Connector 27">
            <a:extLst>
              <a:ext uri="{FF2B5EF4-FFF2-40B4-BE49-F238E27FC236}">
                <a16:creationId xmlns:a16="http://schemas.microsoft.com/office/drawing/2014/main" xmlns="" id="{39131309-986F-6B48-863B-CF11CA53C85D}"/>
              </a:ext>
            </a:extLst>
          </p:cNvPr>
          <p:cNvCxnSpPr>
            <a:cxnSpLocks/>
          </p:cNvCxnSpPr>
          <p:nvPr/>
        </p:nvCxnSpPr>
        <p:spPr>
          <a:xfrm flipV="1">
            <a:off x="5389779" y="2357377"/>
            <a:ext cx="1283445" cy="9100"/>
          </a:xfrm>
          <a:prstGeom prst="line">
            <a:avLst/>
          </a:prstGeom>
          <a:ln w="12700">
            <a:solidFill>
              <a:schemeClr val="accent5">
                <a:alpha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0115A4DB-2E4C-644B-B2DB-CC4671750908}"/>
              </a:ext>
            </a:extLst>
          </p:cNvPr>
          <p:cNvCxnSpPr>
            <a:cxnSpLocks/>
          </p:cNvCxnSpPr>
          <p:nvPr/>
        </p:nvCxnSpPr>
        <p:spPr>
          <a:xfrm>
            <a:off x="5389779" y="1958789"/>
            <a:ext cx="0" cy="922621"/>
          </a:xfrm>
          <a:prstGeom prst="line">
            <a:avLst/>
          </a:prstGeom>
          <a:ln w="12700">
            <a:solidFill>
              <a:schemeClr val="accent5">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95">
            <a:extLst>
              <a:ext uri="{FF2B5EF4-FFF2-40B4-BE49-F238E27FC236}">
                <a16:creationId xmlns:a16="http://schemas.microsoft.com/office/drawing/2014/main" xmlns="" id="{69E00031-D8AE-1542-A027-AA8AFC1445E5}"/>
              </a:ext>
            </a:extLst>
          </p:cNvPr>
          <p:cNvCxnSpPr>
            <a:cxnSpLocks/>
          </p:cNvCxnSpPr>
          <p:nvPr/>
        </p:nvCxnSpPr>
        <p:spPr>
          <a:xfrm flipH="1" flipV="1">
            <a:off x="2090185" y="4396741"/>
            <a:ext cx="712893" cy="743072"/>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638A6D2-FEF1-1341-A3F2-5CB937627250}"/>
              </a:ext>
            </a:extLst>
          </p:cNvPr>
          <p:cNvCxnSpPr>
            <a:cxnSpLocks/>
          </p:cNvCxnSpPr>
          <p:nvPr/>
        </p:nvCxnSpPr>
        <p:spPr>
          <a:xfrm>
            <a:off x="5443286" y="5527775"/>
            <a:ext cx="1229938" cy="0"/>
          </a:xfrm>
          <a:prstGeom prst="line">
            <a:avLst/>
          </a:prstGeom>
          <a:ln w="12700">
            <a:solidFill>
              <a:schemeClr val="accent3">
                <a:alpha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DB954F26-431D-1547-BAEC-AC1C6FD8DBAF}"/>
              </a:ext>
            </a:extLst>
          </p:cNvPr>
          <p:cNvCxnSpPr>
            <a:cxnSpLocks/>
          </p:cNvCxnSpPr>
          <p:nvPr/>
        </p:nvCxnSpPr>
        <p:spPr>
          <a:xfrm>
            <a:off x="5439799" y="5073460"/>
            <a:ext cx="0" cy="922621"/>
          </a:xfrm>
          <a:prstGeom prst="line">
            <a:avLst/>
          </a:prstGeom>
          <a:ln w="12700">
            <a:solidFill>
              <a:schemeClr val="accent3">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Footer Placeholder 4">
            <a:extLst>
              <a:ext uri="{FF2B5EF4-FFF2-40B4-BE49-F238E27FC236}">
                <a16:creationId xmlns:a16="http://schemas.microsoft.com/office/drawing/2014/main" xmlns="" id="{B625732F-2AF8-4FE3-8CDF-A1204342852A}"/>
              </a:ext>
            </a:extLst>
          </p:cNvPr>
          <p:cNvSpPr>
            <a:spLocks noGrp="1"/>
          </p:cNvSpPr>
          <p:nvPr>
            <p:ph type="ftr" sz="quarter" idx="3"/>
          </p:nvPr>
        </p:nvSpPr>
        <p:spPr>
          <a:xfrm>
            <a:off x="329536" y="6645600"/>
            <a:ext cx="5888421" cy="212400"/>
          </a:xfrm>
          <a:prstGeom prst="rect">
            <a:avLst/>
          </a:prstGeom>
        </p:spPr>
        <p:txBody>
          <a:bodyPr vert="horz" lIns="91440" tIns="45720" rIns="91440" bIns="45720" rtlCol="0" anchor="ctr"/>
          <a:lstStyle>
            <a:defPPr>
              <a:defRPr lang="en-US"/>
            </a:defPPr>
            <a:lvl1pPr marL="0" algn="l" defTabSz="914400" rtl="0" eaLnBrk="1" latinLnBrk="0" hangingPunct="1">
              <a:defRPr lang="en-AU" sz="1000" b="0" i="0" u="none" kern="1200" smtClean="0">
                <a:solidFill>
                  <a:schemeClr val="bg1"/>
                </a:solidFill>
                <a:effectLst/>
                <a:latin typeface="DIN OT" panose="020B05040202010101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Copyright © 2021 APRA - Australian Prudential Regulation Authority</a:t>
            </a:r>
            <a:endParaRPr lang="en-AU" dirty="0"/>
          </a:p>
        </p:txBody>
      </p:sp>
      <p:sp>
        <p:nvSpPr>
          <p:cNvPr id="8" name="Oval 75">
            <a:extLst>
              <a:ext uri="{FF2B5EF4-FFF2-40B4-BE49-F238E27FC236}">
                <a16:creationId xmlns:a16="http://schemas.microsoft.com/office/drawing/2014/main" xmlns="" id="{E13D8202-E5A8-DE41-022A-D90D3C79217F}"/>
              </a:ext>
            </a:extLst>
          </p:cNvPr>
          <p:cNvSpPr/>
          <p:nvPr/>
        </p:nvSpPr>
        <p:spPr>
          <a:xfrm rot="18900000">
            <a:off x="2903419" y="5049678"/>
            <a:ext cx="933126" cy="9561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DINOT" panose="02000503030000020003" pitchFamily="2" charset="77"/>
            </a:endParaRPr>
          </a:p>
        </p:txBody>
      </p:sp>
      <p:sp>
        <p:nvSpPr>
          <p:cNvPr id="10" name="Arc 63">
            <a:extLst>
              <a:ext uri="{FF2B5EF4-FFF2-40B4-BE49-F238E27FC236}">
                <a16:creationId xmlns:a16="http://schemas.microsoft.com/office/drawing/2014/main" xmlns="" id="{855CD0AC-2930-3743-8622-0BA4365A028F}"/>
              </a:ext>
            </a:extLst>
          </p:cNvPr>
          <p:cNvSpPr/>
          <p:nvPr/>
        </p:nvSpPr>
        <p:spPr>
          <a:xfrm rot="16200000">
            <a:off x="2681001" y="4986181"/>
            <a:ext cx="940873" cy="854193"/>
          </a:xfrm>
          <a:prstGeom prst="arc">
            <a:avLst>
              <a:gd name="adj1" fmla="val 14335137"/>
              <a:gd name="adj2" fmla="val 163562"/>
            </a:avLst>
          </a:prstGeom>
          <a:ln w="127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DINOT" panose="02000503030000020003" pitchFamily="2" charset="77"/>
            </a:endParaRPr>
          </a:p>
        </p:txBody>
      </p:sp>
      <p:pic>
        <p:nvPicPr>
          <p:cNvPr id="24" name="Graphic 23">
            <a:extLst>
              <a:ext uri="{FF2B5EF4-FFF2-40B4-BE49-F238E27FC236}">
                <a16:creationId xmlns:a16="http://schemas.microsoft.com/office/drawing/2014/main" xmlns="" id="{1EBC1E31-B462-D33B-689D-62B0C5EB1BB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005565" y="5237746"/>
            <a:ext cx="712800" cy="687343"/>
          </a:xfrm>
          <a:prstGeom prst="rect">
            <a:avLst/>
          </a:prstGeom>
        </p:spPr>
      </p:pic>
      <p:pic>
        <p:nvPicPr>
          <p:cNvPr id="25" name="Graphic 24">
            <a:extLst>
              <a:ext uri="{FF2B5EF4-FFF2-40B4-BE49-F238E27FC236}">
                <a16:creationId xmlns:a16="http://schemas.microsoft.com/office/drawing/2014/main" xmlns="" id="{4EB0606E-47C2-997B-7EDC-07CD72B9A7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021011" y="1998920"/>
            <a:ext cx="712800" cy="687343"/>
          </a:xfrm>
          <a:prstGeom prst="rect">
            <a:avLst/>
          </a:prstGeom>
        </p:spPr>
      </p:pic>
      <p:graphicFrame>
        <p:nvGraphicFramePr>
          <p:cNvPr id="33" name="Table 32">
            <a:extLst>
              <a:ext uri="{FF2B5EF4-FFF2-40B4-BE49-F238E27FC236}">
                <a16:creationId xmlns:a16="http://schemas.microsoft.com/office/drawing/2014/main" xmlns="" id="{B90F0FD3-DE64-7E62-ABE7-476DECB7E03F}"/>
              </a:ext>
            </a:extLst>
          </p:cNvPr>
          <p:cNvGraphicFramePr>
            <a:graphicFrameLocks noGrp="1"/>
          </p:cNvGraphicFramePr>
          <p:nvPr>
            <p:extLst>
              <p:ext uri="{D42A27DB-BD31-4B8C-83A1-F6EECF244321}">
                <p14:modId xmlns:p14="http://schemas.microsoft.com/office/powerpoint/2010/main" val="909705142"/>
              </p:ext>
            </p:extLst>
          </p:nvPr>
        </p:nvGraphicFramePr>
        <p:xfrm>
          <a:off x="7051153" y="1408515"/>
          <a:ext cx="3978572" cy="2926080"/>
        </p:xfrm>
        <a:graphic>
          <a:graphicData uri="http://schemas.openxmlformats.org/drawingml/2006/table">
            <a:tbl>
              <a:tblPr bandRow="1">
                <a:tableStyleId>{21E4AEA4-8DFA-4A89-87EB-49C32662AFE0}</a:tableStyleId>
              </a:tblPr>
              <a:tblGrid>
                <a:gridCol w="3978572">
                  <a:extLst>
                    <a:ext uri="{9D8B030D-6E8A-4147-A177-3AD203B41FA5}">
                      <a16:colId xmlns:a16="http://schemas.microsoft.com/office/drawing/2014/main" xmlns="" val="2396725958"/>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latin typeface="DIN OT" panose="020B0504020201010104" pitchFamily="34" charset="0"/>
                        </a:rPr>
                        <a:t>Borrower </a:t>
                      </a:r>
                      <a:r>
                        <a:rPr lang="en-AU" sz="1400" b="0" dirty="0">
                          <a:latin typeface="DIN OT" panose="020B0504020201010104" pitchFamily="34" charset="0"/>
                        </a:rPr>
                        <a:t>characteristics </a:t>
                      </a:r>
                      <a:r>
                        <a:rPr lang="en-AU" sz="1400" dirty="0">
                          <a:latin typeface="DIN OT" panose="020B0504020201010104" pitchFamily="34" charset="0"/>
                        </a:rPr>
                        <a:t>e.g. DTI ratio, single or joint borrower, occupation, self-employed or PAYG</a:t>
                      </a:r>
                    </a:p>
                  </a:txBody>
                  <a:tcP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extLst>
                  <a:ext uri="{0D108BD9-81ED-4DB2-BD59-A6C34878D82A}">
                    <a16:rowId xmlns:a16="http://schemas.microsoft.com/office/drawing/2014/main" xmlns="" val="208309251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latin typeface="DIN OT" panose="020B0504020201010104" pitchFamily="34" charset="0"/>
                        </a:rPr>
                        <a:t>Loan </a:t>
                      </a:r>
                      <a:r>
                        <a:rPr lang="en-AU" sz="1400" b="0" dirty="0">
                          <a:latin typeface="DIN OT" panose="020B0504020201010104" pitchFamily="34" charset="0"/>
                        </a:rPr>
                        <a:t>characteristics</a:t>
                      </a:r>
                      <a:r>
                        <a:rPr lang="en-AU" sz="1400" b="1" dirty="0">
                          <a:latin typeface="DIN OT" panose="020B0504020201010104" pitchFamily="34" charset="0"/>
                        </a:rPr>
                        <a:t> </a:t>
                      </a:r>
                      <a:r>
                        <a:rPr lang="en-AU" sz="1400" dirty="0">
                          <a:latin typeface="DIN OT" panose="020B0504020201010104" pitchFamily="34" charset="0"/>
                        </a:rPr>
                        <a:t>e.g. LVR, owner-occupied or investment, interest only or P&amp;I, revolving or amortising</a:t>
                      </a:r>
                    </a:p>
                  </a:txBody>
                  <a:tcP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extLst>
                  <a:ext uri="{0D108BD9-81ED-4DB2-BD59-A6C34878D82A}">
                    <a16:rowId xmlns:a16="http://schemas.microsoft.com/office/drawing/2014/main" xmlns="" val="387851369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latin typeface="DIN OT" panose="020B0504020201010104" pitchFamily="34" charset="0"/>
                        </a:rPr>
                        <a:t>Behavioural </a:t>
                      </a:r>
                      <a:r>
                        <a:rPr lang="en-AU" sz="1400" b="0" dirty="0">
                          <a:latin typeface="DIN OT" panose="020B0504020201010104" pitchFamily="34" charset="0"/>
                        </a:rPr>
                        <a:t>characteristics </a:t>
                      </a:r>
                      <a:r>
                        <a:rPr lang="en-AU" sz="1400" dirty="0">
                          <a:latin typeface="DIN OT" panose="020B0504020201010104" pitchFamily="34" charset="0"/>
                        </a:rPr>
                        <a:t>e.g. payments ahead of schedule, transaction and payment history, arrears history, behaviour on other retail products</a:t>
                      </a:r>
                    </a:p>
                  </a:txBody>
                  <a:tcP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extLst>
                  <a:ext uri="{0D108BD9-81ED-4DB2-BD59-A6C34878D82A}">
                    <a16:rowId xmlns:a16="http://schemas.microsoft.com/office/drawing/2014/main" xmlns="" val="339624497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latin typeface="DIN OT" panose="020B0504020201010104" pitchFamily="34" charset="0"/>
                        </a:rPr>
                        <a:t>Collateral</a:t>
                      </a:r>
                      <a:r>
                        <a:rPr lang="en-AU" sz="1400" dirty="0">
                          <a:latin typeface="DIN OT" panose="020B0504020201010104" pitchFamily="34" charset="0"/>
                        </a:rPr>
                        <a:t> </a:t>
                      </a:r>
                      <a:r>
                        <a:rPr lang="en-AU" sz="1400" b="0" dirty="0">
                          <a:latin typeface="DIN OT" panose="020B0504020201010104" pitchFamily="34" charset="0"/>
                        </a:rPr>
                        <a:t>characteristics </a:t>
                      </a:r>
                      <a:r>
                        <a:rPr lang="en-AU" sz="1400" dirty="0">
                          <a:latin typeface="DIN OT" panose="020B0504020201010104" pitchFamily="34" charset="0"/>
                        </a:rPr>
                        <a:t>e.g. property type, location, number of properties</a:t>
                      </a:r>
                    </a:p>
                  </a:txBody>
                  <a:tcP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alpha val="10000"/>
                      </a:schemeClr>
                    </a:solidFill>
                  </a:tcPr>
                </a:tc>
                <a:extLst>
                  <a:ext uri="{0D108BD9-81ED-4DB2-BD59-A6C34878D82A}">
                    <a16:rowId xmlns:a16="http://schemas.microsoft.com/office/drawing/2014/main" xmlns="" val="2961220860"/>
                  </a:ext>
                </a:extLst>
              </a:tr>
            </a:tbl>
          </a:graphicData>
        </a:graphic>
      </p:graphicFrame>
    </p:spTree>
    <p:extLst>
      <p:ext uri="{BB962C8B-B14F-4D97-AF65-F5344CB8AC3E}">
        <p14:creationId xmlns:p14="http://schemas.microsoft.com/office/powerpoint/2010/main" val="78213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1C22F365-CEE0-76B6-5D5B-B8860BD81103}"/>
              </a:ext>
            </a:extLst>
          </p:cNvPr>
          <p:cNvSpPr>
            <a:spLocks noGrp="1"/>
          </p:cNvSpPr>
          <p:nvPr>
            <p:ph type="pic" sz="quarter" idx="17"/>
          </p:nvPr>
        </p:nvSpPr>
        <p:spPr/>
      </p:sp>
      <p:sp>
        <p:nvSpPr>
          <p:cNvPr id="4" name="Title 3">
            <a:extLst>
              <a:ext uri="{FF2B5EF4-FFF2-40B4-BE49-F238E27FC236}">
                <a16:creationId xmlns:a16="http://schemas.microsoft.com/office/drawing/2014/main" xmlns="" id="{BA2F0DE8-E2B9-CF8B-2BE4-B471F2DDAFA6}"/>
              </a:ext>
            </a:extLst>
          </p:cNvPr>
          <p:cNvSpPr>
            <a:spLocks noGrp="1"/>
          </p:cNvSpPr>
          <p:nvPr>
            <p:ph type="title"/>
          </p:nvPr>
        </p:nvSpPr>
        <p:spPr/>
        <p:txBody>
          <a:bodyPr>
            <a:noAutofit/>
          </a:bodyPr>
          <a:lstStyle/>
          <a:p>
            <a:pPr>
              <a:lnSpc>
                <a:spcPct val="100000"/>
              </a:lnSpc>
            </a:pPr>
            <a:r>
              <a:rPr lang="en-AU" sz="3200" dirty="0"/>
              <a:t>Adequacy of capital requirements through the cycle</a:t>
            </a:r>
          </a:p>
        </p:txBody>
      </p:sp>
      <p:sp>
        <p:nvSpPr>
          <p:cNvPr id="6" name="Slide Number Placeholder 5">
            <a:extLst>
              <a:ext uri="{FF2B5EF4-FFF2-40B4-BE49-F238E27FC236}">
                <a16:creationId xmlns:a16="http://schemas.microsoft.com/office/drawing/2014/main" xmlns="" id="{7F4D240F-DE7F-B684-3910-CF9CB2424215}"/>
              </a:ext>
            </a:extLst>
          </p:cNvPr>
          <p:cNvSpPr>
            <a:spLocks noGrp="1"/>
          </p:cNvSpPr>
          <p:nvPr>
            <p:ph type="sldNum" sz="quarter" idx="4"/>
          </p:nvPr>
        </p:nvSpPr>
        <p:spPr/>
        <p:txBody>
          <a:bodyPr/>
          <a:lstStyle/>
          <a:p>
            <a:fld id="{F636FAB8-EF50-474E-9E26-C22D98D391FB}" type="slidenum">
              <a:rPr lang="en-US" smtClean="0"/>
              <a:pPr/>
              <a:t>6</a:t>
            </a:fld>
            <a:endParaRPr lang="en-US" dirty="0"/>
          </a:p>
        </p:txBody>
      </p:sp>
    </p:spTree>
    <p:extLst>
      <p:ext uri="{BB962C8B-B14F-4D97-AF65-F5344CB8AC3E}">
        <p14:creationId xmlns:p14="http://schemas.microsoft.com/office/powerpoint/2010/main" val="398443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D88E3-8D5F-3841-90CC-C48FFF66CF0B}"/>
              </a:ext>
            </a:extLst>
          </p:cNvPr>
          <p:cNvSpPr>
            <a:spLocks noGrp="1"/>
          </p:cNvSpPr>
          <p:nvPr>
            <p:ph type="title"/>
          </p:nvPr>
        </p:nvSpPr>
        <p:spPr>
          <a:xfrm>
            <a:off x="432907" y="551793"/>
            <a:ext cx="10959343" cy="610556"/>
          </a:xfrm>
        </p:spPr>
        <p:txBody>
          <a:bodyPr>
            <a:normAutofit fontScale="90000"/>
          </a:bodyPr>
          <a:lstStyle/>
          <a:p>
            <a:r>
              <a:rPr lang="en-US" dirty="0">
                <a:latin typeface="DIN OT Medium" panose="020B0604020201010104" pitchFamily="34" charset="0"/>
              </a:rPr>
              <a:t>The robustness of the regulatory framework promotes confidence in the adequacy of capital requirements for housing lending</a:t>
            </a:r>
          </a:p>
        </p:txBody>
      </p:sp>
      <p:sp>
        <p:nvSpPr>
          <p:cNvPr id="6" name="Slide Number Placeholder 5">
            <a:extLst>
              <a:ext uri="{FF2B5EF4-FFF2-40B4-BE49-F238E27FC236}">
                <a16:creationId xmlns:a16="http://schemas.microsoft.com/office/drawing/2014/main" xmlns="" id="{B9159C33-C838-8F4C-980C-EDB9B09D0216}"/>
              </a:ext>
            </a:extLst>
          </p:cNvPr>
          <p:cNvSpPr>
            <a:spLocks noGrp="1"/>
          </p:cNvSpPr>
          <p:nvPr>
            <p:ph type="sldNum" sz="quarter" idx="4"/>
          </p:nvPr>
        </p:nvSpPr>
        <p:spPr>
          <a:xfrm>
            <a:off x="9451427" y="6645600"/>
            <a:ext cx="2402258" cy="212400"/>
          </a:xfrm>
        </p:spPr>
        <p:txBody>
          <a:bodyPr/>
          <a:lstStyle/>
          <a:p>
            <a:fld id="{F636FAB8-EF50-474E-9E26-C22D98D391FB}" type="slidenum">
              <a:rPr lang="en-US" smtClean="0"/>
              <a:pPr/>
              <a:t>7</a:t>
            </a:fld>
            <a:endParaRPr lang="en-US" dirty="0"/>
          </a:p>
        </p:txBody>
      </p:sp>
      <p:sp>
        <p:nvSpPr>
          <p:cNvPr id="7" name="Rectangle 6">
            <a:extLst>
              <a:ext uri="{FF2B5EF4-FFF2-40B4-BE49-F238E27FC236}">
                <a16:creationId xmlns:a16="http://schemas.microsoft.com/office/drawing/2014/main" xmlns="" id="{DD9A538D-B205-E393-FE78-D6F4B4033160}"/>
              </a:ext>
            </a:extLst>
          </p:cNvPr>
          <p:cNvSpPr/>
          <p:nvPr/>
        </p:nvSpPr>
        <p:spPr>
          <a:xfrm>
            <a:off x="432906" y="1475419"/>
            <a:ext cx="10959343" cy="1055676"/>
          </a:xfrm>
          <a:prstGeom prst="rect">
            <a:avLst/>
          </a:prstGeom>
          <a:solidFill>
            <a:schemeClr val="accent6">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spcAft>
                <a:spcPts val="1200"/>
              </a:spcAft>
              <a:buFont typeface="Arial" panose="020B0604020202020204" pitchFamily="34" charset="0"/>
              <a:buChar char="•"/>
            </a:pPr>
            <a:r>
              <a:rPr lang="en-AU" sz="1600" dirty="0">
                <a:solidFill>
                  <a:schemeClr val="tx1"/>
                </a:solidFill>
                <a:latin typeface="DIN OT" panose="020B0504020201010104" pitchFamily="34" charset="0"/>
              </a:rPr>
              <a:t>APRA’s requirements are underpinned by the internationally agreed Basel framework</a:t>
            </a:r>
          </a:p>
          <a:p>
            <a:pPr marL="285750" indent="-285750">
              <a:spcAft>
                <a:spcPts val="1200"/>
              </a:spcAft>
              <a:buFont typeface="Arial" panose="020B0604020202020204" pitchFamily="34" charset="0"/>
              <a:buChar char="•"/>
            </a:pPr>
            <a:r>
              <a:rPr lang="en-AU" sz="1600" dirty="0">
                <a:solidFill>
                  <a:schemeClr val="tx1"/>
                </a:solidFill>
                <a:latin typeface="DIN OT" panose="020B0504020201010104" pitchFamily="34" charset="0"/>
              </a:rPr>
              <a:t>APRA has strengthened the framework beyond minimum Basel requirements given the high concentration of housing loans in Australian banks’ portfolios</a:t>
            </a:r>
          </a:p>
        </p:txBody>
      </p:sp>
      <p:pic>
        <p:nvPicPr>
          <p:cNvPr id="3" name="Picture 2">
            <a:extLst>
              <a:ext uri="{FF2B5EF4-FFF2-40B4-BE49-F238E27FC236}">
                <a16:creationId xmlns:a16="http://schemas.microsoft.com/office/drawing/2014/main" xmlns="" id="{363FEBE3-037F-5C4E-66FD-3137C1F6EC28}"/>
              </a:ext>
            </a:extLst>
          </p:cNvPr>
          <p:cNvPicPr>
            <a:picLocks noChangeAspect="1"/>
          </p:cNvPicPr>
          <p:nvPr/>
        </p:nvPicPr>
        <p:blipFill>
          <a:blip r:embed="rId3"/>
          <a:stretch>
            <a:fillRect/>
          </a:stretch>
        </p:blipFill>
        <p:spPr>
          <a:xfrm>
            <a:off x="5573198" y="2884337"/>
            <a:ext cx="5656777" cy="3408020"/>
          </a:xfrm>
          <a:prstGeom prst="rect">
            <a:avLst/>
          </a:prstGeom>
        </p:spPr>
      </p:pic>
      <p:sp>
        <p:nvSpPr>
          <p:cNvPr id="8" name="Rectangle 7">
            <a:extLst>
              <a:ext uri="{FF2B5EF4-FFF2-40B4-BE49-F238E27FC236}">
                <a16:creationId xmlns:a16="http://schemas.microsoft.com/office/drawing/2014/main" xmlns="" id="{A9741B34-C736-49C6-5997-2BAA8DC5787C}"/>
              </a:ext>
            </a:extLst>
          </p:cNvPr>
          <p:cNvSpPr/>
          <p:nvPr/>
        </p:nvSpPr>
        <p:spPr>
          <a:xfrm>
            <a:off x="444950" y="2766140"/>
            <a:ext cx="2172524" cy="10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DIN OT" panose="020B0504020201010104" pitchFamily="34" charset="0"/>
              </a:rPr>
              <a:t>Overall scaling factor applied to risk-weights (IRB)</a:t>
            </a:r>
          </a:p>
        </p:txBody>
      </p:sp>
      <p:sp>
        <p:nvSpPr>
          <p:cNvPr id="9" name="Rectangle 8">
            <a:extLst>
              <a:ext uri="{FF2B5EF4-FFF2-40B4-BE49-F238E27FC236}">
                <a16:creationId xmlns:a16="http://schemas.microsoft.com/office/drawing/2014/main" xmlns="" id="{4F5D36CA-4CB5-7BAC-3DA6-3876CA867731}"/>
              </a:ext>
            </a:extLst>
          </p:cNvPr>
          <p:cNvSpPr/>
          <p:nvPr/>
        </p:nvSpPr>
        <p:spPr>
          <a:xfrm>
            <a:off x="2998239" y="4047647"/>
            <a:ext cx="2172523" cy="10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DIN OT" panose="020B0504020201010104" pitchFamily="34" charset="0"/>
              </a:rPr>
              <a:t>Higher risk-weights for investment loans (IRB, standardised)</a:t>
            </a:r>
          </a:p>
        </p:txBody>
      </p:sp>
      <p:sp>
        <p:nvSpPr>
          <p:cNvPr id="10" name="Rectangle 9">
            <a:extLst>
              <a:ext uri="{FF2B5EF4-FFF2-40B4-BE49-F238E27FC236}">
                <a16:creationId xmlns:a16="http://schemas.microsoft.com/office/drawing/2014/main" xmlns="" id="{40D0EB15-5F6C-DCD0-C1DB-565D833D886A}"/>
              </a:ext>
            </a:extLst>
          </p:cNvPr>
          <p:cNvSpPr/>
          <p:nvPr/>
        </p:nvSpPr>
        <p:spPr>
          <a:xfrm>
            <a:off x="444950" y="4061078"/>
            <a:ext cx="2172524" cy="10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DIN OT" panose="020B0504020201010104" pitchFamily="34" charset="0"/>
              </a:rPr>
              <a:t>Higher risk-weights for interest only loans (IRB, standardised)</a:t>
            </a:r>
          </a:p>
        </p:txBody>
      </p:sp>
      <p:sp>
        <p:nvSpPr>
          <p:cNvPr id="11" name="Rectangle 10">
            <a:extLst>
              <a:ext uri="{FF2B5EF4-FFF2-40B4-BE49-F238E27FC236}">
                <a16:creationId xmlns:a16="http://schemas.microsoft.com/office/drawing/2014/main" xmlns="" id="{359DB0C3-EC9C-8907-35CF-54B65E7B0A76}"/>
              </a:ext>
            </a:extLst>
          </p:cNvPr>
          <p:cNvSpPr/>
          <p:nvPr/>
        </p:nvSpPr>
        <p:spPr>
          <a:xfrm>
            <a:off x="3009074" y="5354450"/>
            <a:ext cx="2172523" cy="10947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DIN OT" panose="020B0504020201010104" pitchFamily="34" charset="0"/>
              </a:rPr>
              <a:t>Risk-weight floor (IRB)</a:t>
            </a:r>
          </a:p>
        </p:txBody>
      </p:sp>
      <p:sp>
        <p:nvSpPr>
          <p:cNvPr id="12" name="Rectangle 11">
            <a:extLst>
              <a:ext uri="{FF2B5EF4-FFF2-40B4-BE49-F238E27FC236}">
                <a16:creationId xmlns:a16="http://schemas.microsoft.com/office/drawing/2014/main" xmlns="" id="{CB7BB931-BF95-C066-704B-23276B0E36F3}"/>
              </a:ext>
            </a:extLst>
          </p:cNvPr>
          <p:cNvSpPr/>
          <p:nvPr/>
        </p:nvSpPr>
        <p:spPr>
          <a:xfrm>
            <a:off x="444950" y="5354450"/>
            <a:ext cx="2172524" cy="1094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DIN OT" panose="020B0504020201010104" pitchFamily="34" charset="0"/>
              </a:rPr>
              <a:t>Higher input floors (IRB)</a:t>
            </a:r>
          </a:p>
        </p:txBody>
      </p:sp>
      <p:sp>
        <p:nvSpPr>
          <p:cNvPr id="13" name="Rectangle 12">
            <a:extLst>
              <a:ext uri="{FF2B5EF4-FFF2-40B4-BE49-F238E27FC236}">
                <a16:creationId xmlns:a16="http://schemas.microsoft.com/office/drawing/2014/main" xmlns="" id="{998631D0-CDDD-0E28-5B22-D7926E4695F7}"/>
              </a:ext>
            </a:extLst>
          </p:cNvPr>
          <p:cNvSpPr/>
          <p:nvPr/>
        </p:nvSpPr>
        <p:spPr>
          <a:xfrm>
            <a:off x="3009073" y="2766140"/>
            <a:ext cx="2172524" cy="10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DIN OT" panose="020B0504020201010104" pitchFamily="34" charset="0"/>
              </a:rPr>
              <a:t>Non-standard loans and LMI recoveries cannot be modelled (IRB)</a:t>
            </a:r>
          </a:p>
        </p:txBody>
      </p:sp>
    </p:spTree>
    <p:extLst>
      <p:ext uri="{BB962C8B-B14F-4D97-AF65-F5344CB8AC3E}">
        <p14:creationId xmlns:p14="http://schemas.microsoft.com/office/powerpoint/2010/main" val="321306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62C88-BFA6-4571-820F-ED45BF9F264C}"/>
              </a:ext>
            </a:extLst>
          </p:cNvPr>
          <p:cNvSpPr>
            <a:spLocks noGrp="1"/>
          </p:cNvSpPr>
          <p:nvPr>
            <p:ph type="title"/>
          </p:nvPr>
        </p:nvSpPr>
        <p:spPr>
          <a:xfrm>
            <a:off x="432907" y="551793"/>
            <a:ext cx="11044718" cy="610556"/>
          </a:xfrm>
        </p:spPr>
        <p:txBody>
          <a:bodyPr>
            <a:normAutofit fontScale="90000"/>
          </a:bodyPr>
          <a:lstStyle/>
          <a:p>
            <a:r>
              <a:rPr lang="en-AU" dirty="0"/>
              <a:t>IRB risk-weights in Australia do not appear to be out of line with other jurisdictions</a:t>
            </a:r>
          </a:p>
        </p:txBody>
      </p:sp>
      <p:sp>
        <p:nvSpPr>
          <p:cNvPr id="4" name="Slide Number Placeholder 3">
            <a:extLst>
              <a:ext uri="{FF2B5EF4-FFF2-40B4-BE49-F238E27FC236}">
                <a16:creationId xmlns:a16="http://schemas.microsoft.com/office/drawing/2014/main" xmlns="" id="{2D69866D-7B2F-4E94-978B-555D0BD61108}"/>
              </a:ext>
            </a:extLst>
          </p:cNvPr>
          <p:cNvSpPr>
            <a:spLocks noGrp="1"/>
          </p:cNvSpPr>
          <p:nvPr>
            <p:ph type="sldNum" sz="quarter" idx="4"/>
          </p:nvPr>
        </p:nvSpPr>
        <p:spPr/>
        <p:txBody>
          <a:bodyPr/>
          <a:lstStyle/>
          <a:p>
            <a:fld id="{F636FAB8-EF50-474E-9E26-C22D98D391FB}" type="slidenum">
              <a:rPr lang="en-US" smtClean="0"/>
              <a:pPr/>
              <a:t>8</a:t>
            </a:fld>
            <a:endParaRPr lang="en-US" dirty="0"/>
          </a:p>
        </p:txBody>
      </p:sp>
      <p:sp>
        <p:nvSpPr>
          <p:cNvPr id="5" name="Rectangle 4">
            <a:extLst>
              <a:ext uri="{FF2B5EF4-FFF2-40B4-BE49-F238E27FC236}">
                <a16:creationId xmlns:a16="http://schemas.microsoft.com/office/drawing/2014/main" xmlns="" id="{BEA71C6F-4BE3-83A5-A15E-750419DF7542}"/>
              </a:ext>
            </a:extLst>
          </p:cNvPr>
          <p:cNvSpPr/>
          <p:nvPr/>
        </p:nvSpPr>
        <p:spPr>
          <a:xfrm>
            <a:off x="440079" y="1542462"/>
            <a:ext cx="10959343" cy="1500692"/>
          </a:xfrm>
          <a:prstGeom prst="rect">
            <a:avLst/>
          </a:prstGeom>
          <a:solidFill>
            <a:schemeClr val="accent6">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spcAft>
                <a:spcPts val="1200"/>
              </a:spcAft>
              <a:buFont typeface="Arial" panose="020B0604020202020204" pitchFamily="34" charset="0"/>
              <a:buChar char="•"/>
            </a:pPr>
            <a:r>
              <a:rPr lang="en-AU" sz="1600" dirty="0">
                <a:solidFill>
                  <a:schemeClr val="tx1"/>
                </a:solidFill>
                <a:latin typeface="DIN OT" panose="020B0504020201010104" pitchFamily="34" charset="0"/>
              </a:rPr>
              <a:t>Other jurisdictions have increased risk-weights in response to domestic housing market conditions, the availability of downturn data and robustness of modelling practices</a:t>
            </a:r>
          </a:p>
          <a:p>
            <a:pPr marL="285750" indent="-285750">
              <a:spcAft>
                <a:spcPts val="1200"/>
              </a:spcAft>
              <a:buFont typeface="Arial" panose="020B0604020202020204" pitchFamily="34" charset="0"/>
              <a:buChar char="•"/>
            </a:pPr>
            <a:r>
              <a:rPr lang="en-AU" sz="1600" dirty="0">
                <a:solidFill>
                  <a:schemeClr val="tx1"/>
                </a:solidFill>
                <a:latin typeface="DIN OT" panose="020B0504020201010104" pitchFamily="34" charset="0"/>
              </a:rPr>
              <a:t>The dispersion in risk-weights across large banks internationally reflects differences in housing markets where banks operate and additional supervisory measures implemented</a:t>
            </a:r>
          </a:p>
        </p:txBody>
      </p:sp>
      <p:pic>
        <p:nvPicPr>
          <p:cNvPr id="9" name="Picture 8">
            <a:extLst>
              <a:ext uri="{FF2B5EF4-FFF2-40B4-BE49-F238E27FC236}">
                <a16:creationId xmlns:a16="http://schemas.microsoft.com/office/drawing/2014/main" xmlns="" id="{7593C613-AF67-FD67-EB10-A3E03F90D3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467" y="3372712"/>
            <a:ext cx="6327760" cy="2998153"/>
          </a:xfrm>
          <a:prstGeom prst="rect">
            <a:avLst/>
          </a:prstGeom>
          <a:noFill/>
        </p:spPr>
      </p:pic>
    </p:spTree>
    <p:extLst>
      <p:ext uri="{BB962C8B-B14F-4D97-AF65-F5344CB8AC3E}">
        <p14:creationId xmlns:p14="http://schemas.microsoft.com/office/powerpoint/2010/main" val="284917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E9D4C-B6CD-D246-BE5C-81FF4629E24E}"/>
              </a:ext>
            </a:extLst>
          </p:cNvPr>
          <p:cNvSpPr>
            <a:spLocks noGrp="1"/>
          </p:cNvSpPr>
          <p:nvPr>
            <p:ph type="title"/>
          </p:nvPr>
        </p:nvSpPr>
        <p:spPr>
          <a:xfrm>
            <a:off x="432906" y="532337"/>
            <a:ext cx="11429557" cy="394138"/>
          </a:xfrm>
        </p:spPr>
        <p:txBody>
          <a:bodyPr>
            <a:noAutofit/>
          </a:bodyPr>
          <a:lstStyle/>
          <a:p>
            <a:r>
              <a:rPr lang="en-US" sz="2500" dirty="0"/>
              <a:t>Rigorous ongoing supervision of IRB banks contributes to the strength of the capital framework</a:t>
            </a:r>
            <a:endParaRPr lang="en-US" sz="2500" dirty="0">
              <a:latin typeface="DIN OT Medium" panose="020B0604020201010104" pitchFamily="34" charset="0"/>
            </a:endParaRPr>
          </a:p>
        </p:txBody>
      </p:sp>
      <p:sp>
        <p:nvSpPr>
          <p:cNvPr id="23" name="Content Placeholder 22">
            <a:extLst>
              <a:ext uri="{FF2B5EF4-FFF2-40B4-BE49-F238E27FC236}">
                <a16:creationId xmlns:a16="http://schemas.microsoft.com/office/drawing/2014/main" xmlns="" id="{20999C4B-5019-EF45-B6AF-11DE94FB90E4}"/>
              </a:ext>
            </a:extLst>
          </p:cNvPr>
          <p:cNvSpPr>
            <a:spLocks noGrp="1"/>
          </p:cNvSpPr>
          <p:nvPr>
            <p:ph idx="1"/>
          </p:nvPr>
        </p:nvSpPr>
        <p:spPr>
          <a:xfrm>
            <a:off x="432907" y="2792420"/>
            <a:ext cx="3487452" cy="3669436"/>
          </a:xfrm>
        </p:spPr>
        <p:txBody>
          <a:bodyPr/>
          <a:lstStyle/>
          <a:p>
            <a:r>
              <a:rPr lang="en-US" sz="1600" dirty="0">
                <a:latin typeface="DIN OT" panose="020B0504020201010104" pitchFamily="34" charset="0"/>
              </a:rPr>
              <a:t>APRA approval is required for changes to IRB models and estimates</a:t>
            </a:r>
          </a:p>
          <a:p>
            <a:r>
              <a:rPr lang="en-US" sz="1600" dirty="0"/>
              <a:t>Model changes must have sound motivation and supporting evidence</a:t>
            </a:r>
          </a:p>
          <a:p>
            <a:r>
              <a:rPr lang="en-US" sz="1600" dirty="0">
                <a:latin typeface="DIN OT" panose="020B0504020201010104" pitchFamily="34" charset="0"/>
              </a:rPr>
              <a:t>Model changes must have undergone a robust </a:t>
            </a:r>
            <a:r>
              <a:rPr lang="en-US" sz="1600" dirty="0"/>
              <a:t>governance process within the bank</a:t>
            </a:r>
            <a:endParaRPr lang="en-US" sz="1600" dirty="0">
              <a:latin typeface="DIN OT" panose="020B0504020201010104" pitchFamily="34" charset="0"/>
            </a:endParaRPr>
          </a:p>
        </p:txBody>
      </p:sp>
      <p:sp>
        <p:nvSpPr>
          <p:cNvPr id="51" name="Slide Number Placeholder 50">
            <a:extLst>
              <a:ext uri="{FF2B5EF4-FFF2-40B4-BE49-F238E27FC236}">
                <a16:creationId xmlns:a16="http://schemas.microsoft.com/office/drawing/2014/main" xmlns="" id="{83F708B7-8DBF-C14C-9929-9F1B649A0616}"/>
              </a:ext>
            </a:extLst>
          </p:cNvPr>
          <p:cNvSpPr>
            <a:spLocks noGrp="1"/>
          </p:cNvSpPr>
          <p:nvPr>
            <p:ph type="sldNum" sz="quarter" idx="23"/>
          </p:nvPr>
        </p:nvSpPr>
        <p:spPr>
          <a:xfrm>
            <a:off x="9451427" y="6645600"/>
            <a:ext cx="2402258" cy="212400"/>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chemeClr val="bg1"/>
                </a:solidFill>
                <a:latin typeface="DINOT" panose="020005030300000200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36FAB8-EF50-474E-9E26-C22D98D391FB}" type="slidenum">
              <a:rPr lang="en-US" smtClean="0"/>
              <a:pPr/>
              <a:t>9</a:t>
            </a:fld>
            <a:endParaRPr lang="en-US" dirty="0"/>
          </a:p>
        </p:txBody>
      </p:sp>
      <p:sp>
        <p:nvSpPr>
          <p:cNvPr id="36" name="Content Placeholder 35">
            <a:extLst>
              <a:ext uri="{FF2B5EF4-FFF2-40B4-BE49-F238E27FC236}">
                <a16:creationId xmlns:a16="http://schemas.microsoft.com/office/drawing/2014/main" xmlns="" id="{DD9375D5-9589-CD49-B658-EABC58AE9EBC}"/>
              </a:ext>
            </a:extLst>
          </p:cNvPr>
          <p:cNvSpPr>
            <a:spLocks noGrp="1"/>
          </p:cNvSpPr>
          <p:nvPr>
            <p:ph idx="14"/>
          </p:nvPr>
        </p:nvSpPr>
        <p:spPr>
          <a:xfrm>
            <a:off x="4474231" y="2792420"/>
            <a:ext cx="3487452" cy="3669436"/>
          </a:xfrm>
        </p:spPr>
        <p:txBody>
          <a:bodyPr/>
          <a:lstStyle/>
          <a:p>
            <a:r>
              <a:rPr lang="en-US" sz="1600" dirty="0"/>
              <a:t>Aims to assess the health of IRB models and robustness of governance and model risk management practices</a:t>
            </a:r>
          </a:p>
          <a:p>
            <a:r>
              <a:rPr lang="en-US" sz="1600" dirty="0">
                <a:latin typeface="DIN OT" panose="020B0504020201010104" pitchFamily="34" charset="0"/>
              </a:rPr>
              <a:t>Ba</a:t>
            </a:r>
            <a:r>
              <a:rPr lang="en-US" sz="1600" dirty="0"/>
              <a:t>nks are expected to proactively identify issues and have credible plans to address them in a timely manner</a:t>
            </a:r>
          </a:p>
          <a:p>
            <a:r>
              <a:rPr lang="en-US" sz="1600" dirty="0"/>
              <a:t>Supervisory issues may result in temporary increases in capital held</a:t>
            </a:r>
          </a:p>
          <a:p>
            <a:pPr marL="0" indent="0">
              <a:buNone/>
            </a:pPr>
            <a:endParaRPr lang="en-US" sz="1600" dirty="0">
              <a:latin typeface="DIN OT" panose="020B0504020201010104" pitchFamily="34" charset="0"/>
            </a:endParaRPr>
          </a:p>
        </p:txBody>
      </p:sp>
      <p:sp>
        <p:nvSpPr>
          <p:cNvPr id="37" name="Content Placeholder 36">
            <a:extLst>
              <a:ext uri="{FF2B5EF4-FFF2-40B4-BE49-F238E27FC236}">
                <a16:creationId xmlns:a16="http://schemas.microsoft.com/office/drawing/2014/main" xmlns="" id="{31C7B26C-ABC5-4441-B8EC-A3811345DCE7}"/>
              </a:ext>
            </a:extLst>
          </p:cNvPr>
          <p:cNvSpPr>
            <a:spLocks noGrp="1"/>
          </p:cNvSpPr>
          <p:nvPr>
            <p:ph idx="15"/>
          </p:nvPr>
        </p:nvSpPr>
        <p:spPr>
          <a:xfrm>
            <a:off x="8375012" y="2792420"/>
            <a:ext cx="3487452" cy="3669436"/>
          </a:xfrm>
        </p:spPr>
        <p:txBody>
          <a:bodyPr/>
          <a:lstStyle/>
          <a:p>
            <a:r>
              <a:rPr lang="en-US" sz="1600" dirty="0">
                <a:latin typeface="DIN OT" panose="020B0504020201010104" pitchFamily="34" charset="0"/>
              </a:rPr>
              <a:t>Banks must submit data to APRA on a quarterly basis</a:t>
            </a:r>
          </a:p>
          <a:p>
            <a:r>
              <a:rPr lang="en-US" sz="1600" dirty="0">
                <a:latin typeface="DIN OT" panose="020B0504020201010104" pitchFamily="34" charset="0"/>
              </a:rPr>
              <a:t>Analysis of trends and outliers in the data may result in further investigations</a:t>
            </a:r>
          </a:p>
          <a:p>
            <a:r>
              <a:rPr lang="en-US" sz="1600" dirty="0"/>
              <a:t>Additional data collections may be initiated to facilitate peer benchmarking</a:t>
            </a:r>
            <a:endParaRPr lang="en-US" sz="1600" dirty="0">
              <a:latin typeface="DIN OT" panose="020B0504020201010104" pitchFamily="34" charset="0"/>
            </a:endParaRPr>
          </a:p>
        </p:txBody>
      </p:sp>
      <p:sp>
        <p:nvSpPr>
          <p:cNvPr id="15" name="Content Placeholder 14">
            <a:extLst>
              <a:ext uri="{FF2B5EF4-FFF2-40B4-BE49-F238E27FC236}">
                <a16:creationId xmlns:a16="http://schemas.microsoft.com/office/drawing/2014/main" xmlns="" id="{7061327C-287A-9047-A1E6-4BEE1BDEAE7C}"/>
              </a:ext>
            </a:extLst>
          </p:cNvPr>
          <p:cNvSpPr>
            <a:spLocks noGrp="1"/>
          </p:cNvSpPr>
          <p:nvPr>
            <p:ph idx="16"/>
          </p:nvPr>
        </p:nvSpPr>
        <p:spPr>
          <a:xfrm>
            <a:off x="432907" y="1391312"/>
            <a:ext cx="3487452" cy="592098"/>
          </a:xfrm>
        </p:spPr>
        <p:txBody>
          <a:bodyPr/>
          <a:lstStyle/>
          <a:p>
            <a:r>
              <a:rPr lang="en-US" sz="1600" dirty="0"/>
              <a:t>Regulatory approval</a:t>
            </a:r>
            <a:endParaRPr lang="en-US" sz="1600" b="0" dirty="0">
              <a:latin typeface="DIN OT Medium" panose="020B0604020201010104" pitchFamily="34" charset="0"/>
            </a:endParaRPr>
          </a:p>
        </p:txBody>
      </p:sp>
      <p:sp>
        <p:nvSpPr>
          <p:cNvPr id="26" name="Content Placeholder 25">
            <a:extLst>
              <a:ext uri="{FF2B5EF4-FFF2-40B4-BE49-F238E27FC236}">
                <a16:creationId xmlns:a16="http://schemas.microsoft.com/office/drawing/2014/main" xmlns="" id="{5573D0FE-322E-B945-B1A2-6564BBF9FAB6}"/>
              </a:ext>
            </a:extLst>
          </p:cNvPr>
          <p:cNvSpPr>
            <a:spLocks noGrp="1"/>
          </p:cNvSpPr>
          <p:nvPr>
            <p:ph idx="17"/>
          </p:nvPr>
        </p:nvSpPr>
        <p:spPr>
          <a:xfrm>
            <a:off x="4398103" y="1391312"/>
            <a:ext cx="3487452" cy="592098"/>
          </a:xfrm>
          <a:solidFill>
            <a:schemeClr val="accent3"/>
          </a:solidFill>
        </p:spPr>
        <p:txBody>
          <a:bodyPr/>
          <a:lstStyle/>
          <a:p>
            <a:r>
              <a:rPr lang="en-US" sz="1600" b="0" dirty="0">
                <a:latin typeface="DIN OT Medium" panose="020B0604020201010104" pitchFamily="34" charset="0"/>
              </a:rPr>
              <a:t>On-site prudential reviews</a:t>
            </a:r>
          </a:p>
        </p:txBody>
      </p:sp>
      <p:sp>
        <p:nvSpPr>
          <p:cNvPr id="27" name="Content Placeholder 26">
            <a:extLst>
              <a:ext uri="{FF2B5EF4-FFF2-40B4-BE49-F238E27FC236}">
                <a16:creationId xmlns:a16="http://schemas.microsoft.com/office/drawing/2014/main" xmlns="" id="{084B749A-C738-4A42-8AD0-578A0F2C0B8B}"/>
              </a:ext>
            </a:extLst>
          </p:cNvPr>
          <p:cNvSpPr>
            <a:spLocks noGrp="1"/>
          </p:cNvSpPr>
          <p:nvPr>
            <p:ph idx="18"/>
          </p:nvPr>
        </p:nvSpPr>
        <p:spPr>
          <a:xfrm>
            <a:off x="8366232" y="1391312"/>
            <a:ext cx="3487452" cy="592098"/>
          </a:xfrm>
        </p:spPr>
        <p:txBody>
          <a:bodyPr/>
          <a:lstStyle/>
          <a:p>
            <a:r>
              <a:rPr lang="en-US" sz="1600" b="0" dirty="0">
                <a:solidFill>
                  <a:schemeClr val="bg1"/>
                </a:solidFill>
                <a:latin typeface="DIN OT Medium" panose="020B0604020201010104" pitchFamily="34" charset="0"/>
              </a:rPr>
              <a:t>Off-site data analysis</a:t>
            </a:r>
          </a:p>
        </p:txBody>
      </p:sp>
      <p:sp>
        <p:nvSpPr>
          <p:cNvPr id="13" name="Footer Placeholder 4">
            <a:extLst>
              <a:ext uri="{FF2B5EF4-FFF2-40B4-BE49-F238E27FC236}">
                <a16:creationId xmlns:a16="http://schemas.microsoft.com/office/drawing/2014/main" xmlns="" id="{D87670D8-2531-40B8-A112-5E620A4E17FF}"/>
              </a:ext>
            </a:extLst>
          </p:cNvPr>
          <p:cNvSpPr>
            <a:spLocks noGrp="1"/>
          </p:cNvSpPr>
          <p:nvPr>
            <p:ph type="ftr" sz="quarter" idx="3"/>
          </p:nvPr>
        </p:nvSpPr>
        <p:spPr>
          <a:xfrm>
            <a:off x="329536" y="6645600"/>
            <a:ext cx="5888421" cy="212400"/>
          </a:xfrm>
          <a:prstGeom prst="rect">
            <a:avLst/>
          </a:prstGeom>
        </p:spPr>
        <p:txBody>
          <a:bodyPr vert="horz" lIns="91440" tIns="45720" rIns="91440" bIns="45720" rtlCol="0" anchor="ctr"/>
          <a:lstStyle>
            <a:defPPr>
              <a:defRPr lang="en-US"/>
            </a:defPPr>
            <a:lvl1pPr marL="0" algn="l" defTabSz="914400" rtl="0" eaLnBrk="1" latinLnBrk="0" hangingPunct="1">
              <a:defRPr lang="en-AU" sz="1000" b="0" i="0" u="none" kern="1200" smtClean="0">
                <a:solidFill>
                  <a:schemeClr val="bg1"/>
                </a:solidFill>
                <a:effectLst/>
                <a:latin typeface="DIN OT" panose="020B05040202010101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Copyright © 2021 APRA - Australian Prudential Regulation Authority</a:t>
            </a:r>
            <a:endParaRPr lang="en-AU" dirty="0"/>
          </a:p>
        </p:txBody>
      </p:sp>
      <p:pic>
        <p:nvPicPr>
          <p:cNvPr id="8" name="Picture 7">
            <a:extLst>
              <a:ext uri="{FF2B5EF4-FFF2-40B4-BE49-F238E27FC236}">
                <a16:creationId xmlns:a16="http://schemas.microsoft.com/office/drawing/2014/main" xmlns="" id="{DC3B867C-C41A-A4F0-88C7-9BED5C1DCF83}"/>
              </a:ext>
            </a:extLst>
          </p:cNvPr>
          <p:cNvPicPr>
            <a:picLocks noChangeAspect="1"/>
          </p:cNvPicPr>
          <p:nvPr/>
        </p:nvPicPr>
        <p:blipFill>
          <a:blip r:embed="rId3"/>
          <a:stretch>
            <a:fillRect/>
          </a:stretch>
        </p:blipFill>
        <p:spPr>
          <a:xfrm>
            <a:off x="1813924" y="2105310"/>
            <a:ext cx="515867" cy="592098"/>
          </a:xfrm>
          <a:prstGeom prst="rect">
            <a:avLst/>
          </a:prstGeom>
        </p:spPr>
      </p:pic>
      <p:pic>
        <p:nvPicPr>
          <p:cNvPr id="9" name="Graphic 8">
            <a:extLst>
              <a:ext uri="{FF2B5EF4-FFF2-40B4-BE49-F238E27FC236}">
                <a16:creationId xmlns:a16="http://schemas.microsoft.com/office/drawing/2014/main" xmlns="" id="{0173A213-DF49-DBCF-D167-9A94B08A2E1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787696" y="2116347"/>
            <a:ext cx="711200" cy="685800"/>
          </a:xfrm>
          <a:prstGeom prst="rect">
            <a:avLst/>
          </a:prstGeom>
        </p:spPr>
      </p:pic>
      <p:pic>
        <p:nvPicPr>
          <p:cNvPr id="11" name="Graphic 10">
            <a:extLst>
              <a:ext uri="{FF2B5EF4-FFF2-40B4-BE49-F238E27FC236}">
                <a16:creationId xmlns:a16="http://schemas.microsoft.com/office/drawing/2014/main" xmlns="" id="{56CEBF32-20C0-A479-648D-70A1836ABF9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754358" y="2046515"/>
            <a:ext cx="711200" cy="685800"/>
          </a:xfrm>
          <a:prstGeom prst="rect">
            <a:avLst/>
          </a:prstGeom>
        </p:spPr>
      </p:pic>
    </p:spTree>
    <p:extLst>
      <p:ext uri="{BB962C8B-B14F-4D97-AF65-F5344CB8AC3E}">
        <p14:creationId xmlns:p14="http://schemas.microsoft.com/office/powerpoint/2010/main" val="2013647354"/>
      </p:ext>
    </p:extLst>
  </p:cSld>
  <p:clrMapOvr>
    <a:masterClrMapping/>
  </p:clrMapOvr>
</p:sld>
</file>

<file path=ppt/theme/theme1.xml><?xml version="1.0" encoding="utf-8"?>
<a:theme xmlns:a="http://schemas.openxmlformats.org/drawingml/2006/main" name="APRA-Theme-2020">
  <a:themeElements>
    <a:clrScheme name="APRA 2020_V3">
      <a:dk1>
        <a:srgbClr val="212121"/>
      </a:dk1>
      <a:lt1>
        <a:srgbClr val="FFFFFF"/>
      </a:lt1>
      <a:dk2>
        <a:srgbClr val="243645"/>
      </a:dk2>
      <a:lt2>
        <a:srgbClr val="98A3AE"/>
      </a:lt2>
      <a:accent1>
        <a:srgbClr val="012069"/>
      </a:accent1>
      <a:accent2>
        <a:srgbClr val="00A9E0"/>
      </a:accent2>
      <a:accent3>
        <a:srgbClr val="0070CE"/>
      </a:accent3>
      <a:accent4>
        <a:srgbClr val="2BCCD3"/>
      </a:accent4>
      <a:accent5>
        <a:srgbClr val="00B398"/>
      </a:accent5>
      <a:accent6>
        <a:srgbClr val="454E93"/>
      </a:accent6>
      <a:hlink>
        <a:srgbClr val="00A9E0"/>
      </a:hlink>
      <a:folHlink>
        <a:srgbClr val="00A9E0"/>
      </a:folHlink>
    </a:clrScheme>
    <a:fontScheme name="Custom 1">
      <a:majorFont>
        <a:latin typeface="DINOT-Medium"/>
        <a:ea typeface=""/>
        <a:cs typeface=""/>
      </a:majorFont>
      <a:minorFont>
        <a:latin typeface="DINOT-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600" dirty="0">
            <a:latin typeface="DIN-Regular" pitchFamily="2" charset="0"/>
          </a:defRPr>
        </a:defPPr>
      </a:lstStyle>
    </a:txDef>
  </a:objectDefaults>
  <a:extraClrSchemeLst/>
  <a:custClrLst>
    <a:custClr name="APRA Blue 100%">
      <a:srgbClr val="012169"/>
    </a:custClr>
    <a:custClr name="APRA Blue 90%">
      <a:srgbClr val="263377"/>
    </a:custClr>
    <a:custClr name="APRA Blue 80%">
      <a:srgbClr val="434676"/>
    </a:custClr>
    <a:custClr name="APRA Blue 70%">
      <a:srgbClr val="595B95"/>
    </a:custClr>
    <a:custClr name="APRA Blue 60%">
      <a:srgbClr val="6F70A3"/>
    </a:custClr>
    <a:custClr name="APRA Blue 50%">
      <a:srgbClr val="8786B2"/>
    </a:custClr>
    <a:custClr name="APRA Blue 40%">
      <a:srgbClr val="9E9DC1"/>
    </a:custClr>
    <a:custClr name="APRA Blue 30%">
      <a:srgbClr val="B5B4D0"/>
    </a:custClr>
    <a:custClr name="APRA Blue 20%">
      <a:srgbClr val="CDCCDF"/>
    </a:custClr>
    <a:custClr name="APRA Blue 10%">
      <a:srgbClr val="E5E4EE"/>
    </a:custClr>
    <a:custClr name="Sky Blue 100%">
      <a:srgbClr val="00A9E0"/>
    </a:custClr>
    <a:custClr name="Sky Blue 90%">
      <a:srgbClr val="1AB0E4"/>
    </a:custClr>
    <a:custClr name="Sky Blue 80%">
      <a:srgbClr val="33B8E7"/>
    </a:custClr>
    <a:custClr name="Sky Blue 70%">
      <a:srgbClr val="4DC1EA"/>
    </a:custClr>
    <a:custClr name="Sky Blue 60%">
      <a:srgbClr val="68CAED"/>
    </a:custClr>
    <a:custClr name="Sky Blue 50%">
      <a:srgbClr val="7FD2F0"/>
    </a:custClr>
    <a:custClr name="Sky Blue 40%">
      <a:srgbClr val="99DBF3"/>
    </a:custClr>
    <a:custClr name="Sky Blue 30%">
      <a:srgbClr val="B2E4F5"/>
    </a:custClr>
    <a:custClr name="Sky Blue 20%">
      <a:srgbClr val="CCEDF9"/>
    </a:custClr>
    <a:custClr name="Sky Blue 10%">
      <a:srgbClr val="E5F6FB"/>
    </a:custClr>
    <a:custClr name="Lime">
      <a:srgbClr val="A9C23F"/>
    </a:custClr>
    <a:custClr name="Marigold">
      <a:srgbClr val="F1B434"/>
    </a:custClr>
    <a:custClr name="Tangerine">
      <a:srgbClr val="E87722"/>
    </a:custClr>
    <a:custClr name="Red">
      <a:srgbClr val="EE3831"/>
    </a:custClr>
    <a:custClr name="Crimson">
      <a:srgbClr val="C5003E"/>
    </a:custClr>
    <a:custClr name="Berry">
      <a:srgbClr val="890C58"/>
    </a:custClr>
  </a:custClrLst>
  <a:extLst>
    <a:ext uri="{05A4C25C-085E-4340-85A3-A5531E510DB2}">
      <thm15:themeFamily xmlns:thm15="http://schemas.microsoft.com/office/thememl/2012/main" xmlns="" name="APRA PowerPoint Template_23.potx" id="{8FC659CE-88C2-47D6-87B9-CB1C26EAA0CB}" vid="{7D0A8C15-56EF-4836-A31D-080CFF83E4B8}"/>
    </a:ext>
  </a:extLst>
</a:theme>
</file>

<file path=ppt/theme/theme2.xml><?xml version="1.0" encoding="utf-8"?>
<a:theme xmlns:a="http://schemas.openxmlformats.org/drawingml/2006/main" name="Content Slides_White">
  <a:themeElements>
    <a:clrScheme name="Custom 1">
      <a:dk1>
        <a:srgbClr val="212121"/>
      </a:dk1>
      <a:lt1>
        <a:srgbClr val="FFFFFF"/>
      </a:lt1>
      <a:dk2>
        <a:srgbClr val="243645"/>
      </a:dk2>
      <a:lt2>
        <a:srgbClr val="98A3AE"/>
      </a:lt2>
      <a:accent1>
        <a:srgbClr val="012069"/>
      </a:accent1>
      <a:accent2>
        <a:srgbClr val="00A9E0"/>
      </a:accent2>
      <a:accent3>
        <a:srgbClr val="0070CE"/>
      </a:accent3>
      <a:accent4>
        <a:srgbClr val="2BCCD3"/>
      </a:accent4>
      <a:accent5>
        <a:srgbClr val="00B398"/>
      </a:accent5>
      <a:accent6>
        <a:srgbClr val="454E93"/>
      </a:accent6>
      <a:hlink>
        <a:srgbClr val="0070CE"/>
      </a:hlink>
      <a:folHlink>
        <a:srgbClr val="454E93"/>
      </a:folHlink>
    </a:clrScheme>
    <a:fontScheme name="Custom 1">
      <a:majorFont>
        <a:latin typeface="DIN OT Medium"/>
        <a:ea typeface=""/>
        <a:cs typeface=""/>
      </a:majorFont>
      <a:minorFont>
        <a:latin typeface="DIN O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184150" indent="-184150" algn="l">
          <a:lnSpc>
            <a:spcPct val="110000"/>
          </a:lnSpc>
          <a:spcAft>
            <a:spcPts val="1200"/>
          </a:spcAft>
          <a:buClr>
            <a:schemeClr val="accent2"/>
          </a:buClr>
          <a:buFont typeface="Arial" panose="020B0604020202020204" pitchFamily="34" charset="0"/>
          <a:buChar char="•"/>
          <a:defRPr dirty="0" err="1" smtClean="0">
            <a:latin typeface="DIN OT" panose="020B0504020201010104" pitchFamily="34" charset="0"/>
          </a:defRPr>
        </a:defPPr>
      </a:lstStyle>
    </a:txDef>
  </a:objectDefaults>
  <a:extraClrSchemeLst/>
  <a:custClrLst>
    <a:custClr name="APRA Blue 100%">
      <a:srgbClr val="012169"/>
    </a:custClr>
    <a:custClr name="APRA Blue 90%">
      <a:srgbClr val="263377"/>
    </a:custClr>
    <a:custClr name="APRA Blue 80%">
      <a:srgbClr val="434676"/>
    </a:custClr>
    <a:custClr name="APRA Blue 70%">
      <a:srgbClr val="595B95"/>
    </a:custClr>
    <a:custClr name="APRA Blue 60%">
      <a:srgbClr val="6F70A3"/>
    </a:custClr>
    <a:custClr name="APRA Blue 50%">
      <a:srgbClr val="8786B2"/>
    </a:custClr>
    <a:custClr name="APRA Blue 40%">
      <a:srgbClr val="9E9DC1"/>
    </a:custClr>
    <a:custClr name="APRA Blue 30%">
      <a:srgbClr val="B5B4D0"/>
    </a:custClr>
    <a:custClr name="APRA Blue 20%">
      <a:srgbClr val="CDCCDF"/>
    </a:custClr>
    <a:custClr name="APRA Blue 10%">
      <a:srgbClr val="E5E4EE"/>
    </a:custClr>
    <a:custClr name="Sky Blue 100%">
      <a:srgbClr val="00A9E0"/>
    </a:custClr>
    <a:custClr name="Sky Blue 90%">
      <a:srgbClr val="1AB0E4"/>
    </a:custClr>
    <a:custClr name="Sky Blue 80%">
      <a:srgbClr val="33B8E7"/>
    </a:custClr>
    <a:custClr name="Sky Blue 70%">
      <a:srgbClr val="4DC1EA"/>
    </a:custClr>
    <a:custClr name="Sky Blue 60%">
      <a:srgbClr val="68CAED"/>
    </a:custClr>
    <a:custClr name="Sky Blue 50%">
      <a:srgbClr val="7FD2F0"/>
    </a:custClr>
    <a:custClr name="Sky Blue 40%">
      <a:srgbClr val="99DBF3"/>
    </a:custClr>
    <a:custClr name="Sky Blue 30%">
      <a:srgbClr val="B2E4F5"/>
    </a:custClr>
    <a:custClr name="Sky Blue 20%">
      <a:srgbClr val="CCEDF9"/>
    </a:custClr>
    <a:custClr name="Sky Blue 10%">
      <a:srgbClr val="E5F6FB"/>
    </a:custClr>
    <a:custClr name="Lime">
      <a:srgbClr val="A9C23F"/>
    </a:custClr>
    <a:custClr name="Marigold">
      <a:srgbClr val="F1B434"/>
    </a:custClr>
    <a:custClr name="Tangerine">
      <a:srgbClr val="E87722"/>
    </a:custClr>
    <a:custClr name="Red">
      <a:srgbClr val="EE3831"/>
    </a:custClr>
    <a:custClr name="Crimson">
      <a:srgbClr val="C5003E"/>
    </a:custClr>
    <a:custClr name="Berry">
      <a:srgbClr val="890C58"/>
    </a:custClr>
  </a:custClrLst>
  <a:extLst>
    <a:ext uri="{05A4C25C-085E-4340-85A3-A5531E510DB2}">
      <thm15:themeFamily xmlns:thm15="http://schemas.microsoft.com/office/thememl/2012/main" xmlns="" name="APRA PowerPoint Template_23.potx" id="{8FC659CE-88C2-47D6-87B9-CB1C26EAA0CB}" vid="{76CCE825-158C-44C4-BE8E-381E58D80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RASecurityClassification xmlns="9782bf42-7273-4e30-827f-492fb7195b68">OFFICIAL: Sensitive</APRASecurityClassification>
    <APRADescription xmlns="9782bf42-7273-4e30-827f-492fb7195b68" xsi:nil="true"/>
    <APRAKeywords xmlns="9782bf42-7273-4e30-827f-492fb7195b68" xsi:nil="true"/>
    <TaxCatchAll xmlns="94c07ed2-b639-4ab4-9645-7a1884a46442" xsi:nil="true"/>
    <lcf76f155ced4ddcb4097134ff3c332f xmlns="9782bf42-7273-4e30-827f-492fb7195b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4A91C40306314585E2AF5EAF6EA202" ma:contentTypeVersion="16" ma:contentTypeDescription="Create a new document." ma:contentTypeScope="" ma:versionID="d127b18fe674e9106d11e64f3bc92cc1">
  <xsd:schema xmlns:xsd="http://www.w3.org/2001/XMLSchema" xmlns:xs="http://www.w3.org/2001/XMLSchema" xmlns:p="http://schemas.microsoft.com/office/2006/metadata/properties" xmlns:ns2="9782bf42-7273-4e30-827f-492fb7195b68" xmlns:ns3="94c07ed2-b639-4ab4-9645-7a1884a46442" targetNamespace="http://schemas.microsoft.com/office/2006/metadata/properties" ma:root="true" ma:fieldsID="aae9baa698ecc1dd5d4e12d59e51caec" ns2:_="" ns3:_="">
    <xsd:import namespace="9782bf42-7273-4e30-827f-492fb7195b68"/>
    <xsd:import namespace="94c07ed2-b639-4ab4-9645-7a1884a46442"/>
    <xsd:element name="properties">
      <xsd:complexType>
        <xsd:sequence>
          <xsd:element name="documentManagement">
            <xsd:complexType>
              <xsd:all>
                <xsd:element ref="ns2:APRADescription" minOccurs="0"/>
                <xsd:element ref="ns2:APRAKeywords" minOccurs="0"/>
                <xsd:element ref="ns2:APRASecurityClassification"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2bf42-7273-4e30-827f-492fb7195b68" elementFormDefault="qualified">
    <xsd:import namespace="http://schemas.microsoft.com/office/2006/documentManagement/types"/>
    <xsd:import namespace="http://schemas.microsoft.com/office/infopath/2007/PartnerControls"/>
    <xsd:element name="APRADescription" ma:index="8" nillable="true" ma:displayName="APRA Description" ma:internalName="APRADescription">
      <xsd:simpleType>
        <xsd:restriction base="dms:Note">
          <xsd:maxLength value="255"/>
        </xsd:restriction>
      </xsd:simpleType>
    </xsd:element>
    <xsd:element name="APRAKeywords" ma:index="9" nillable="true" ma:displayName="APRA Keywords" ma:internalName="APRAKeywords">
      <xsd:simpleType>
        <xsd:restriction base="dms:Text">
          <xsd:maxLength value="255"/>
        </xsd:restriction>
      </xsd:simpleType>
    </xsd:element>
    <xsd:element name="APRASecurityClassification" ma:index="10" nillable="true" ma:displayName="Security Classification" ma:default="OFFICIAL: Sensitive" ma:description="APRA Security Classification" ma:format="Dropdown" ma:internalName="APRASecurityClassification">
      <xsd:simpleType>
        <xsd:restriction base="dms:Choice">
          <xsd:enumeration value="PERSONAL"/>
          <xsd:enumeration value="OFFICIAL"/>
          <xsd:enumeration value="OFFICIAL: Sensitive"/>
          <xsd:enumeration value="OFFICIAL: Sensitive (APRA Act s56)"/>
          <xsd:enumeration value="OFFICIAL: Sensitive (Personal privacy)"/>
          <xsd:enumeration value="OFFICIAL: Sensitive (Legal privilege)"/>
          <xsd:enumeration value="OFFICIAL: Sensitive: NATIONAL CABINET"/>
          <xsd:enumeration value="OFFICIAL: Sensitive: NATIONAL CABINET (APRA Act s56)"/>
          <xsd:enumeration value="OFFICIAL: Sensitive: NATIONAL CABINET (Personal privacy)"/>
          <xsd:enumeration value="OFFICIAL: Sensitive: NATIONAL CABINET (Legal privilege)"/>
          <xsd:enumeration value="PROTECTED"/>
          <xsd:enumeration value="PROTECTED (APRA Act s56)"/>
          <xsd:enumeration value="PROTECTED (Personal privacy)"/>
          <xsd:enumeration value="PROTECTED (Legal privilege)"/>
          <xsd:enumeration value="PROTECTED: CABINET"/>
          <xsd:enumeration value="PROTECTED: CABINET (APRA Act s56)"/>
          <xsd:enumeration value="PROTECTED: CABINET (Personal privacy)"/>
          <xsd:enumeration value="PROTECTED: CABINET (Legal privilege)"/>
          <xsd:enumeration value="PROTECTED: NATIONAL CABINET"/>
          <xsd:enumeration value="PROTECTED: NATIONAL CABINET (APRA Act s56)"/>
          <xsd:enumeration value="PROTECTED: NATIONAL CABINET (Personal privacy)"/>
          <xsd:enumeration value="PROTECTED: NATIONAL CABINET (Legal privilege)"/>
          <xsd:enumeration value="UNCLASSIFIED"/>
          <xsd:enumeration value="DLM: For Official Use Only"/>
          <xsd:enumeration value="DLM: Sensitive"/>
          <xsd:enumeration value="DLM: Sensitive: Legal"/>
          <xsd:enumeration value="DLM: Sensitive: Personal"/>
          <xsd:enumeration value="PROTECTED: Sensitive: Cabinet"/>
          <xsd:enumeration value="UNOFFICIAL"/>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f776a0-f2ac-455d-9889-a581410000f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c07ed2-b639-4ab4-9645-7a1884a4644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9114c85-5df1-479a-8f5e-4f3553a70cab}" ma:internalName="TaxCatchAll" ma:showField="CatchAllData" ma:web="94c07ed2-b639-4ab4-9645-7a1884a464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8EEBD6-AEE6-40F5-905E-9ED08F36144F}">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94c07ed2-b639-4ab4-9645-7a1884a46442"/>
    <ds:schemaRef ds:uri="http://schemas.microsoft.com/office/2006/documentManagement/types"/>
    <ds:schemaRef ds:uri="http://schemas.microsoft.com/office/2006/metadata/properties"/>
    <ds:schemaRef ds:uri="9782bf42-7273-4e30-827f-492fb7195b68"/>
    <ds:schemaRef ds:uri="http://www.w3.org/XML/1998/namespace"/>
  </ds:schemaRefs>
</ds:datastoreItem>
</file>

<file path=customXml/itemProps2.xml><?xml version="1.0" encoding="utf-8"?>
<ds:datastoreItem xmlns:ds="http://schemas.openxmlformats.org/officeDocument/2006/customXml" ds:itemID="{53A4060A-2609-4BB5-89B5-4C41BA31D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2bf42-7273-4e30-827f-492fb7195b68"/>
    <ds:schemaRef ds:uri="94c07ed2-b639-4ab4-9645-7a1884a46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024C17-CF1F-4523-8EAF-3439F1871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APRA PowerPoint Template_23</Template>
  <TotalTime>1443</TotalTime>
  <Words>1071</Words>
  <Application>Microsoft Office PowerPoint</Application>
  <PresentationFormat>Custom</PresentationFormat>
  <Paragraphs>139</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APRA-Theme-2020</vt:lpstr>
      <vt:lpstr>Content Slides_White</vt:lpstr>
      <vt:lpstr>Demystifying credit risk capital requirements for housing loans  Anthony Coleman &amp; Niruba Thavabalan  Melbourne Money and Finance Conference, February 2024</vt:lpstr>
      <vt:lpstr>Introduction</vt:lpstr>
      <vt:lpstr>There are two approaches for calculating credit risk capital requirements</vt:lpstr>
      <vt:lpstr>Standardised risk-weights are simple and conservative </vt:lpstr>
      <vt:lpstr>IRB risk-weights are sensitive to a wider range of portfolio risk characteristics</vt:lpstr>
      <vt:lpstr>Adequacy of capital requirements through the cycle</vt:lpstr>
      <vt:lpstr>The robustness of the regulatory framework promotes confidence in the adequacy of capital requirements for housing lending</vt:lpstr>
      <vt:lpstr>IRB risk-weights in Australia do not appear to be out of line with other jurisdictions</vt:lpstr>
      <vt:lpstr>Rigorous ongoing supervision of IRB banks contributes to the strength of the capital framework</vt:lpstr>
      <vt:lpstr>Differences between IRB and standardised capital requirements</vt:lpstr>
      <vt:lpstr>How and why do IRB and standardised capital requirements differ?</vt:lpstr>
      <vt:lpstr>Mechanisms are in place to prevent excessive divergence between IRB and standardised capital requirements </vt:lpstr>
      <vt:lpstr>Differences between the IRB and standardised approaches are narrower than headline risk-weights may imply</vt:lpstr>
      <vt:lpstr>On average, differences in IRB and standardised capital requirements for housing lending are relatively small </vt:lpstr>
      <vt:lpstr>Conclusion</vt:lpstr>
      <vt:lpstr>Thank you</vt:lpstr>
    </vt:vector>
  </TitlesOfParts>
  <Company>APRA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credit risk capital requirements for housing loans  Melbourne Money and Finance Conference  February 2024</dc:title>
  <dc:creator>Niruba Thavabalan</dc:creator>
  <cp:keywords>[SEC=OFFICIAL]</cp:keywords>
  <cp:lastModifiedBy>Frieda</cp:lastModifiedBy>
  <cp:revision>14</cp:revision>
  <cp:lastPrinted>2019-12-19T05:53:22Z</cp:lastPrinted>
  <dcterms:created xsi:type="dcterms:W3CDTF">2024-01-17T01:05:53Z</dcterms:created>
  <dcterms:modified xsi:type="dcterms:W3CDTF">2024-01-31T06:26:48Z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Value_Footer">
    <vt:lpwstr>OFFICIAL</vt:lpwstr>
  </property>
  <property fmtid="{D5CDD505-2E9C-101B-9397-08002B2CF9AE}" pid="3" name="PM_Caveats_Count">
    <vt:lpwstr>0</vt:lpwstr>
  </property>
  <property fmtid="{D5CDD505-2E9C-101B-9397-08002B2CF9AE}" pid="4" name="PM_SecurityClassification">
    <vt:lpwstr>OFFICIAL</vt:lpwstr>
  </property>
  <property fmtid="{D5CDD505-2E9C-101B-9397-08002B2CF9AE}" pid="5" name="PM_DisplayValueSecClassificationWithQualifier">
    <vt:lpwstr>OFFICIAL</vt:lpwstr>
  </property>
  <property fmtid="{D5CDD505-2E9C-101B-9397-08002B2CF9AE}" pid="6" name="PM_Qualifier">
    <vt:lpwstr/>
  </property>
  <property fmtid="{D5CDD505-2E9C-101B-9397-08002B2CF9AE}" pid="7" name="PM_ProtectiveMarkingImage_Header">
    <vt:lpwstr>C:\Program Files\Common Files\janusNET Shared\janusSEAL\Images\DocumentSlashBlue.png</vt:lpwstr>
  </property>
  <property fmtid="{D5CDD505-2E9C-101B-9397-08002B2CF9AE}" pid="8" name="PM_InsertionValue">
    <vt:lpwstr>OFFICIAL</vt:lpwstr>
  </property>
  <property fmtid="{D5CDD505-2E9C-101B-9397-08002B2CF9AE}" pid="9" name="PM_ProtectiveMarkingValue_Header">
    <vt:lpwstr>OFFICIAL</vt:lpwstr>
  </property>
  <property fmtid="{D5CDD505-2E9C-101B-9397-08002B2CF9AE}" pid="10" name="PM_ProtectiveMarkingImage_Footer">
    <vt:lpwstr>C:\Program Files\Common Files\janusNET Shared\janusSEAL\Images\DocumentSlashBlue.png</vt:lpwstr>
  </property>
  <property fmtid="{D5CDD505-2E9C-101B-9397-08002B2CF9AE}" pid="11" name="PM_Namespace">
    <vt:lpwstr>gov.au</vt:lpwstr>
  </property>
  <property fmtid="{D5CDD505-2E9C-101B-9397-08002B2CF9AE}" pid="12" name="PM_Version">
    <vt:lpwstr>2018.4</vt:lpwstr>
  </property>
  <property fmtid="{D5CDD505-2E9C-101B-9397-08002B2CF9AE}" pid="13" name="PM_Originating_FileId">
    <vt:lpwstr>D37DC100CDCE45458D9221557E56E5A8</vt:lpwstr>
  </property>
  <property fmtid="{D5CDD505-2E9C-101B-9397-08002B2CF9AE}" pid="14" name="PM_Note">
    <vt:lpwstr/>
  </property>
  <property fmtid="{D5CDD505-2E9C-101B-9397-08002B2CF9AE}" pid="15" name="PM_Markers">
    <vt:lpwstr/>
  </property>
  <property fmtid="{D5CDD505-2E9C-101B-9397-08002B2CF9AE}" pid="16" name="PM_OriginationTimeStamp">
    <vt:lpwstr>2022-11-14T00:43:06Z</vt:lpwstr>
  </property>
  <property fmtid="{D5CDD505-2E9C-101B-9397-08002B2CF9AE}" pid="17" name="PM_Hash_Version">
    <vt:lpwstr>2022.1</vt:lpwstr>
  </property>
  <property fmtid="{D5CDD505-2E9C-101B-9397-08002B2CF9AE}" pid="18" name="PM_PrintOutPlacement_PPT">
    <vt:lpwstr/>
  </property>
  <property fmtid="{D5CDD505-2E9C-101B-9397-08002B2CF9AE}" pid="19" name="PM_SecurityClassification_Prev">
    <vt:lpwstr>OFFICIAL</vt:lpwstr>
  </property>
  <property fmtid="{D5CDD505-2E9C-101B-9397-08002B2CF9AE}" pid="20" name="PM_Qualifier_Prev">
    <vt:lpwstr/>
  </property>
  <property fmtid="{D5CDD505-2E9C-101B-9397-08002B2CF9AE}" pid="21" name="ContentTypeId">
    <vt:lpwstr>0x010100674A91C40306314585E2AF5EAF6EA202</vt:lpwstr>
  </property>
  <property fmtid="{D5CDD505-2E9C-101B-9397-08002B2CF9AE}" pid="22" name="_dlc_DocIdItemGuid">
    <vt:lpwstr>6125e304-0e0a-40dc-881d-8a5bac5603d4</vt:lpwstr>
  </property>
  <property fmtid="{D5CDD505-2E9C-101B-9397-08002B2CF9AE}" pid="23" name="APRACostCentre">
    <vt:lpwstr/>
  </property>
  <property fmtid="{D5CDD505-2E9C-101B-9397-08002B2CF9AE}" pid="24" name="IT system type">
    <vt:lpwstr/>
  </property>
  <property fmtid="{D5CDD505-2E9C-101B-9397-08002B2CF9AE}" pid="25" name="APRACategory">
    <vt:lpwstr/>
  </property>
  <property fmtid="{D5CDD505-2E9C-101B-9397-08002B2CF9AE}" pid="26" name="APRADocumentType">
    <vt:lpwstr>8;#Template|fd500ee8-1730-4559-a78d-ac5886da2fc9</vt:lpwstr>
  </property>
  <property fmtid="{D5CDD505-2E9C-101B-9397-08002B2CF9AE}" pid="27" name="APRAStatus">
    <vt:lpwstr>207;#Final|84d6b2d0-8498-4d62-bf46-bab38babbe9e</vt:lpwstr>
  </property>
  <property fmtid="{D5CDD505-2E9C-101B-9397-08002B2CF9AE}" pid="28" name="APRAPRSG">
    <vt:lpwstr/>
  </property>
  <property fmtid="{D5CDD505-2E9C-101B-9397-08002B2CF9AE}" pid="29" name="APRAActivity">
    <vt:lpwstr>302;#Communications|d3c6a5b3-5cc9-4d1b-a386-b233c0ce6bd9</vt:lpwstr>
  </property>
  <property fmtid="{D5CDD505-2E9C-101B-9397-08002B2CF9AE}" pid="30" name="APRAEntityAdviceSupport">
    <vt:lpwstr/>
  </property>
  <property fmtid="{D5CDD505-2E9C-101B-9397-08002B2CF9AE}" pid="31" name="APRATemplateType">
    <vt:lpwstr>9;#Common|b6fb27ac-f757-4d62-bc99-778f68d8a9b3</vt:lpwstr>
  </property>
  <property fmtid="{D5CDD505-2E9C-101B-9397-08002B2CF9AE}" pid="32" name="APRAYear">
    <vt:lpwstr/>
  </property>
  <property fmtid="{D5CDD505-2E9C-101B-9397-08002B2CF9AE}" pid="33" name="APRALegislation">
    <vt:lpwstr/>
  </property>
  <property fmtid="{D5CDD505-2E9C-101B-9397-08002B2CF9AE}" pid="34" name="APRAExternalOrganisation">
    <vt:lpwstr/>
  </property>
  <property fmtid="{D5CDD505-2E9C-101B-9397-08002B2CF9AE}" pid="35" name="APRAIRTR">
    <vt:lpwstr/>
  </property>
  <property fmtid="{D5CDD505-2E9C-101B-9397-08002B2CF9AE}" pid="36" name="APRAPeriod">
    <vt:lpwstr/>
  </property>
  <property fmtid="{D5CDD505-2E9C-101B-9397-08002B2CF9AE}" pid="37" name="MSIP_Label_c0129afb-6481-4f92-bc9f-5a4a6346364d_SetDate">
    <vt:lpwstr>2022-11-14T00:43:06Z</vt:lpwstr>
  </property>
  <property fmtid="{D5CDD505-2E9C-101B-9397-08002B2CF9AE}" pid="38" name="PM_Display">
    <vt:lpwstr>OFFICIAL</vt:lpwstr>
  </property>
  <property fmtid="{D5CDD505-2E9C-101B-9397-08002B2CF9AE}" pid="39" name="PMUuid">
    <vt:lpwstr>v=2022.2;d=gov.au;g=46DD6D7C-8107-577B-BC6E-F348953B2E44</vt:lpwstr>
  </property>
  <property fmtid="{D5CDD505-2E9C-101B-9397-08002B2CF9AE}" pid="40" name="PM_OriginatorDomainName_SHA256">
    <vt:lpwstr>ECBDE2B44A971754412B3FB70606937A119CC0D4B6C1B658A40FBD41C30BE3EC</vt:lpwstr>
  </property>
  <property fmtid="{D5CDD505-2E9C-101B-9397-08002B2CF9AE}" pid="41" name="MSIP_Label_c0129afb-6481-4f92-bc9f-5a4a6346364d_Name">
    <vt:lpwstr>OFFICIAL</vt:lpwstr>
  </property>
  <property fmtid="{D5CDD505-2E9C-101B-9397-08002B2CF9AE}" pid="42" name="MSIP_Label_c0129afb-6481-4f92-bc9f-5a4a6346364d_SiteId">
    <vt:lpwstr>c05e3ffd-b491-4431-9809-e61d4dc78816</vt:lpwstr>
  </property>
  <property fmtid="{D5CDD505-2E9C-101B-9397-08002B2CF9AE}" pid="43" name="MSIP_Label_c0129afb-6481-4f92-bc9f-5a4a6346364d_Enabled">
    <vt:lpwstr>true</vt:lpwstr>
  </property>
  <property fmtid="{D5CDD505-2E9C-101B-9397-08002B2CF9AE}" pid="44" name="MSIP_Label_c0129afb-6481-4f92-bc9f-5a4a6346364d_Method">
    <vt:lpwstr>Privileged</vt:lpwstr>
  </property>
  <property fmtid="{D5CDD505-2E9C-101B-9397-08002B2CF9AE}" pid="45" name="MSIP_Label_c0129afb-6481-4f92-bc9f-5a4a6346364d_ContentBits">
    <vt:lpwstr>0</vt:lpwstr>
  </property>
  <property fmtid="{D5CDD505-2E9C-101B-9397-08002B2CF9AE}" pid="46" name="PM_OriginatorUserAccountName_SHA256">
    <vt:lpwstr>B39348E4BDF790EC4A939055D2D550C095B1BA1B960A931ADC16079B0BFE610E</vt:lpwstr>
  </property>
  <property fmtid="{D5CDD505-2E9C-101B-9397-08002B2CF9AE}" pid="47" name="PMHMAC">
    <vt:lpwstr>v=2022.1;a=SHA256;h=9A48F166F20693AA6C19793E52C20372688BADAB5EED7C17F054DB9FE11EA054</vt:lpwstr>
  </property>
  <property fmtid="{D5CDD505-2E9C-101B-9397-08002B2CF9AE}" pid="48" name="PM_Originator_Hash_SHA1">
    <vt:lpwstr>04C0DDFF4EAA56C18E97B09F367B989385CA0A6F</vt:lpwstr>
  </property>
  <property fmtid="{D5CDD505-2E9C-101B-9397-08002B2CF9AE}" pid="49" name="PM_Hash_SHA1">
    <vt:lpwstr>89E88D1E5A3F887445C1898D2351EB833FBC9253</vt:lpwstr>
  </property>
  <property fmtid="{D5CDD505-2E9C-101B-9397-08002B2CF9AE}" pid="50" name="MediaServiceImageTags">
    <vt:lpwstr/>
  </property>
  <property fmtid="{D5CDD505-2E9C-101B-9397-08002B2CF9AE}" pid="51" name="PM_Hash_Salt_Prev">
    <vt:lpwstr>C3DD8AFA724E6F4C4F87355CF119EF8D</vt:lpwstr>
  </property>
  <property fmtid="{D5CDD505-2E9C-101B-9397-08002B2CF9AE}" pid="52" name="PM_Hash_Salt">
    <vt:lpwstr>F899961339E8A1D847E2E65563DAE6B0</vt:lpwstr>
  </property>
  <property fmtid="{D5CDD505-2E9C-101B-9397-08002B2CF9AE}" pid="53" name="MSIP_Label_c0129afb-6481-4f92-bc9f-5a4a6346364d_ActionId">
    <vt:lpwstr>56a69efa0bb2466382dd227f649da60f</vt:lpwstr>
  </property>
</Properties>
</file>