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08" d="100"/>
          <a:sy n="108" d="100"/>
        </p:scale>
        <p:origin x="67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798575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forms.cloud.microsoft/Pages/ResponsePage.aspx?id=z_NbDvQft0aRdlLFOMIqTWEvNGJg32hGvjrReUq1ClFURjFaNkpXMkFTRFRKUFEyNUxUV01WMUM0MC4u" TargetMode="Externa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fbe-wcla@unimelb.edu.au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forms.cloud.microsoft/Pages/ResponsePage.aspx?id=z_NbDvQft0aRdlLFOMIqTWEvNGJg32hGvjrReUq1ClFURjFaNkpXMkFTRFRKUFEyNUxUV01WMUM0MC4u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unimelb.service-now.com/sp?id=kb_article&amp;sys_id=cccf33e1c3677650a0901353e40131e6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322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052560" y="-1828800"/>
            <a:ext cx="5669280" cy="5669280"/>
          </a:xfrm>
          <a:prstGeom prst="ellipse">
            <a:avLst/>
          </a:prstGeom>
          <a:ln w="25400">
            <a:solidFill>
              <a:srgbClr val="2E4570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3" name="Shape 1"/>
          <p:cNvSpPr/>
          <p:nvPr/>
        </p:nvSpPr>
        <p:spPr>
          <a:xfrm>
            <a:off x="9966960" y="-914400"/>
            <a:ext cx="4023360" cy="4023360"/>
          </a:xfrm>
          <a:prstGeom prst="ellipse">
            <a:avLst/>
          </a:prstGeom>
          <a:ln w="15875">
            <a:solidFill>
              <a:srgbClr val="B8912F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4" name="Shape 2"/>
          <p:cNvSpPr/>
          <p:nvPr/>
        </p:nvSpPr>
        <p:spPr>
          <a:xfrm>
            <a:off x="-2103120" y="4206240"/>
            <a:ext cx="4937760" cy="4937760"/>
          </a:xfrm>
          <a:prstGeom prst="ellipse">
            <a:avLst/>
          </a:prstGeom>
          <a:ln w="25400">
            <a:solidFill>
              <a:srgbClr val="2E4570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5" name="Text 3"/>
          <p:cNvSpPr/>
          <p:nvPr/>
        </p:nvSpPr>
        <p:spPr>
          <a:xfrm>
            <a:off x="822960" y="1965960"/>
            <a:ext cx="91440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500" b="1" kern="0" spc="200" dirty="0">
                <a:solidFill>
                  <a:srgbClr val="B89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FBE  •  2026 GRANTS PROGRAM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822960" y="2377440"/>
            <a:ext cx="969264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lnSpc>
                <a:spcPct val="105000"/>
              </a:lnSpc>
              <a:buNone/>
            </a:pPr>
            <a:r>
              <a:rPr lang="en-US" sz="4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FBE Teaching and Learning</a:t>
            </a:r>
            <a:endParaRPr lang="en-US" sz="4200" dirty="0"/>
          </a:p>
          <a:p>
            <a:pPr marL="0" indent="0" algn="l">
              <a:lnSpc>
                <a:spcPct val="105000"/>
              </a:lnSpc>
              <a:buNone/>
            </a:pPr>
            <a:r>
              <a:rPr lang="en-US" sz="4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Development Grants Program</a:t>
            </a:r>
            <a:endParaRPr lang="en-US" sz="4200" dirty="0"/>
          </a:p>
        </p:txBody>
      </p:sp>
      <p:sp>
        <p:nvSpPr>
          <p:cNvPr id="7" name="Text 5"/>
          <p:cNvSpPr/>
          <p:nvPr/>
        </p:nvSpPr>
        <p:spPr>
          <a:xfrm>
            <a:off x="822960" y="4160520"/>
            <a:ext cx="91440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DCE4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Round 2. Semester 2, 2026 — Information Session</a:t>
            </a:r>
            <a:endParaRPr lang="en-US" sz="1800" dirty="0"/>
          </a:p>
        </p:txBody>
      </p:sp>
      <p:sp>
        <p:nvSpPr>
          <p:cNvPr id="8" name="Shape 6"/>
          <p:cNvSpPr/>
          <p:nvPr/>
        </p:nvSpPr>
        <p:spPr>
          <a:xfrm>
            <a:off x="822960" y="4041648"/>
            <a:ext cx="1005840" cy="0"/>
          </a:xfrm>
          <a:prstGeom prst="line">
            <a:avLst/>
          </a:prstGeom>
          <a:noFill/>
          <a:ln w="38100">
            <a:solidFill>
              <a:srgbClr val="B8912F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9" name="Text 7"/>
          <p:cNvSpPr/>
          <p:nvPr/>
        </p:nvSpPr>
        <p:spPr>
          <a:xfrm>
            <a:off x="822960" y="6126480"/>
            <a:ext cx="10058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5B63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Faculty of Business and Economics  |  Williams Centre for Learning Advancement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566928" cy="566928"/>
          </a:xfrm>
          <a:prstGeom prst="ellipse">
            <a:avLst/>
          </a:prstGeom>
          <a:solidFill>
            <a:srgbClr val="1E2F56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3" name="Image 0" descr="/home/claude/icons/hands_helpin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951" y="525231"/>
            <a:ext cx="430865" cy="430865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34440" y="420624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50" dirty="0">
                <a:solidFill>
                  <a:srgbClr val="B89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GRANTS PROGRAM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1234440" y="658368"/>
            <a:ext cx="102412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322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Best Chance of Success &amp; Common Issues</a:t>
            </a:r>
            <a:endParaRPr lang="en-US" sz="2600" dirty="0"/>
          </a:p>
        </p:txBody>
      </p:sp>
      <p:sp>
        <p:nvSpPr>
          <p:cNvPr id="6" name="Shape 3"/>
          <p:cNvSpPr/>
          <p:nvPr/>
        </p:nvSpPr>
        <p:spPr>
          <a:xfrm>
            <a:off x="822960" y="1508760"/>
            <a:ext cx="5074920" cy="502920"/>
          </a:xfrm>
          <a:prstGeom prst="roundRect">
            <a:avLst>
              <a:gd name="adj" fmla="val 10909"/>
            </a:avLst>
          </a:prstGeom>
          <a:solidFill>
            <a:srgbClr val="1E2F56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7" name="Text 4"/>
          <p:cNvSpPr/>
          <p:nvPr/>
        </p:nvSpPr>
        <p:spPr>
          <a:xfrm>
            <a:off x="1051560" y="1508760"/>
            <a:ext cx="46177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Give yourself the best chance</a:t>
            </a:r>
            <a:endParaRPr lang="en-US" sz="2000" dirty="0"/>
          </a:p>
        </p:txBody>
      </p:sp>
      <p:sp>
        <p:nvSpPr>
          <p:cNvPr id="8" name="Text 5"/>
          <p:cNvSpPr/>
          <p:nvPr/>
        </p:nvSpPr>
        <p:spPr>
          <a:xfrm>
            <a:off x="914400" y="2194560"/>
            <a:ext cx="4937760" cy="3931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2000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Alignment: policy, strategy, and your narrative as an educator</a:t>
            </a:r>
            <a:endParaRPr lang="en-US" sz="2000" dirty="0"/>
          </a:p>
          <a:p>
            <a:pPr marL="203200" indent="-2032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2000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Scholarship: provide evidence and rationale</a:t>
            </a:r>
            <a:endParaRPr lang="en-US" sz="2000" dirty="0"/>
          </a:p>
          <a:p>
            <a:pPr marL="203200" indent="-2032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2000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Clarity and sustainability of the proposal</a:t>
            </a:r>
            <a:endParaRPr lang="en-US" sz="2000" dirty="0"/>
          </a:p>
          <a:p>
            <a:pPr marL="203200" indent="-2032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2000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Seek support from colleagues and the WCLA</a:t>
            </a:r>
          </a:p>
          <a:p>
            <a:pPr marL="203200" indent="-2032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2000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Provide accurate costings, solid justifications and sustainable innovations and cost coverage post grant period</a:t>
            </a:r>
          </a:p>
        </p:txBody>
      </p:sp>
      <p:sp>
        <p:nvSpPr>
          <p:cNvPr id="9" name="Shape 6"/>
          <p:cNvSpPr/>
          <p:nvPr/>
        </p:nvSpPr>
        <p:spPr>
          <a:xfrm>
            <a:off x="6263640" y="1508760"/>
            <a:ext cx="5074920" cy="502920"/>
          </a:xfrm>
          <a:prstGeom prst="roundRect">
            <a:avLst>
              <a:gd name="adj" fmla="val 10909"/>
            </a:avLst>
          </a:prstGeom>
          <a:solidFill>
            <a:srgbClr val="1E2F56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10" name="Text 7"/>
          <p:cNvSpPr/>
          <p:nvPr/>
        </p:nvSpPr>
        <p:spPr>
          <a:xfrm>
            <a:off x="6492240" y="1508760"/>
            <a:ext cx="46177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Typical issues to avoid</a:t>
            </a:r>
            <a:endParaRPr lang="en-US" sz="2000" dirty="0"/>
          </a:p>
        </p:txBody>
      </p:sp>
      <p:sp>
        <p:nvSpPr>
          <p:cNvPr id="11" name="Text 8"/>
          <p:cNvSpPr/>
          <p:nvPr/>
        </p:nvSpPr>
        <p:spPr>
          <a:xfrm>
            <a:off x="6355080" y="2194560"/>
            <a:ext cx="4937760" cy="3931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2000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reference to teaching problems, literature, or pedagogy/curriculum development</a:t>
            </a:r>
            <a:endParaRPr lang="en-US" sz="2000" dirty="0"/>
          </a:p>
          <a:p>
            <a:pPr marL="203200" indent="-2032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2000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justification for the budget, or unreasonable budget requests</a:t>
            </a:r>
            <a:endParaRPr lang="en-US" sz="2000" dirty="0"/>
          </a:p>
          <a:p>
            <a:pPr marL="203200" indent="-2032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2000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Requesting funding for items excluded from the scheme</a:t>
            </a:r>
            <a:endParaRPr lang="en-US" sz="2000" dirty="0"/>
          </a:p>
          <a:p>
            <a:pPr marL="203200" indent="-2032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2000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Research-only projects with no student/business-education benefit — direct these to the Faculty Research Funding Scheme</a:t>
            </a:r>
            <a:endParaRPr lang="en-US" sz="2000" dirty="0"/>
          </a:p>
        </p:txBody>
      </p:sp>
      <p:sp>
        <p:nvSpPr>
          <p:cNvPr id="12" name="Text 9"/>
          <p:cNvSpPr/>
          <p:nvPr/>
        </p:nvSpPr>
        <p:spPr>
          <a:xfrm>
            <a:off x="457200" y="651967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B63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FBE T&amp;L Development Grants | Information Session</a:t>
            </a:r>
            <a:endParaRPr lang="en-US" sz="1000" dirty="0"/>
          </a:p>
        </p:txBody>
      </p:sp>
      <p:sp>
        <p:nvSpPr>
          <p:cNvPr id="13" name="Text 10"/>
          <p:cNvSpPr/>
          <p:nvPr/>
        </p:nvSpPr>
        <p:spPr>
          <a:xfrm>
            <a:off x="11274552" y="651967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3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566928" cy="566928"/>
          </a:xfrm>
          <a:prstGeom prst="ellipse">
            <a:avLst/>
          </a:prstGeom>
          <a:solidFill>
            <a:srgbClr val="1E2F56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3" name="Image 0" descr="/home/claude/icons/check_circl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951" y="525231"/>
            <a:ext cx="430865" cy="430865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34440" y="420624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50" dirty="0">
                <a:solidFill>
                  <a:srgbClr val="B89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GRANTS PROGRAM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1234440" y="658368"/>
            <a:ext cx="102412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322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Reminders &amp; Submission</a:t>
            </a:r>
            <a:endParaRPr lang="en-US" sz="2600" dirty="0"/>
          </a:p>
        </p:txBody>
      </p:sp>
      <p:sp>
        <p:nvSpPr>
          <p:cNvPr id="6" name="Shape 3"/>
          <p:cNvSpPr/>
          <p:nvPr/>
        </p:nvSpPr>
        <p:spPr>
          <a:xfrm>
            <a:off x="9464040" y="2331720"/>
            <a:ext cx="2286000" cy="2286000"/>
          </a:xfrm>
          <a:prstGeom prst="ellipse">
            <a:avLst/>
          </a:prstGeom>
          <a:solidFill>
            <a:srgbClr val="DCE4F2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7" name="Shape 4"/>
          <p:cNvSpPr/>
          <p:nvPr/>
        </p:nvSpPr>
        <p:spPr>
          <a:xfrm>
            <a:off x="9921240" y="2788920"/>
            <a:ext cx="1371600" cy="1371600"/>
          </a:xfrm>
          <a:prstGeom prst="ellipse">
            <a:avLst/>
          </a:prstGeom>
          <a:solidFill>
            <a:srgbClr val="2E4570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8" name="Image 1" descr="/home/claude/icons/check_circl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85832" y="2953512"/>
            <a:ext cx="1042416" cy="1042416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234440" y="1600200"/>
            <a:ext cx="7955280" cy="4663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15000"/>
              </a:lnSpc>
              <a:spcAft>
                <a:spcPts val="1200"/>
              </a:spcAft>
              <a:buSzPct val="100000"/>
              <a:buChar char="•"/>
            </a:pPr>
            <a:r>
              <a:rPr lang="en-US" sz="2000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Complete the </a:t>
            </a:r>
            <a:r>
              <a:rPr lang="en-US" sz="2000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4"/>
              </a:rPr>
              <a:t>correct grant application form </a:t>
            </a:r>
            <a:r>
              <a:rPr lang="en-US" sz="2000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and confirm your eligibility</a:t>
            </a:r>
            <a:endParaRPr lang="en-US" sz="2000" dirty="0"/>
          </a:p>
          <a:p>
            <a:pPr marL="228600" indent="-228600">
              <a:lnSpc>
                <a:spcPct val="115000"/>
              </a:lnSpc>
              <a:spcAft>
                <a:spcPts val="1200"/>
              </a:spcAft>
              <a:buSzPct val="100000"/>
              <a:buChar char="•"/>
            </a:pPr>
            <a:r>
              <a:rPr lang="en-US" sz="2000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Sessional staff cannot be chief investigators</a:t>
            </a:r>
            <a:endParaRPr lang="en-US" sz="2000" dirty="0"/>
          </a:p>
          <a:p>
            <a:pPr marL="228600" indent="-228600">
              <a:lnSpc>
                <a:spcPct val="115000"/>
              </a:lnSpc>
              <a:spcAft>
                <a:spcPts val="1200"/>
              </a:spcAft>
              <a:buSzPct val="100000"/>
              <a:buChar char="•"/>
            </a:pPr>
            <a:r>
              <a:rPr lang="en-US" sz="2000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Justify the budget and keep the panel’s time in mind — be succinct and address the criteria directly</a:t>
            </a:r>
            <a:endParaRPr lang="en-US" sz="2000" dirty="0"/>
          </a:p>
          <a:p>
            <a:pPr marL="228600" indent="-228600">
              <a:lnSpc>
                <a:spcPct val="115000"/>
              </a:lnSpc>
              <a:spcAft>
                <a:spcPts val="1200"/>
              </a:spcAft>
              <a:buSzPct val="100000"/>
              <a:buChar char="•"/>
            </a:pPr>
            <a:r>
              <a:rPr lang="en-US" sz="2000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Declare if this project (or a variation) has been submitted to the LTI scheme, or to any other funding scheme, previously or concurrently</a:t>
            </a:r>
          </a:p>
          <a:p>
            <a:pPr marL="228600" indent="-228600">
              <a:lnSpc>
                <a:spcPct val="115000"/>
              </a:lnSpc>
              <a:spcAft>
                <a:spcPts val="1200"/>
              </a:spcAft>
              <a:buSzPct val="100000"/>
              <a:buChar char="•"/>
            </a:pPr>
            <a:r>
              <a:rPr lang="en-US" sz="2000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Remember to discuss this project with your </a:t>
            </a:r>
            <a:r>
              <a:rPr lang="en-US" sz="2000" dirty="0" err="1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HoD</a:t>
            </a:r>
            <a:r>
              <a:rPr lang="en-US" sz="2000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and gain their approval</a:t>
            </a:r>
            <a:endParaRPr lang="en-US" sz="2000" dirty="0"/>
          </a:p>
        </p:txBody>
      </p:sp>
      <p:sp>
        <p:nvSpPr>
          <p:cNvPr id="10" name="Text 6"/>
          <p:cNvSpPr/>
          <p:nvPr/>
        </p:nvSpPr>
        <p:spPr>
          <a:xfrm>
            <a:off x="457200" y="651967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B63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FBE T&amp;L Development Grants | Information Session</a:t>
            </a:r>
            <a:endParaRPr lang="en-US" sz="1000" dirty="0"/>
          </a:p>
        </p:txBody>
      </p:sp>
      <p:sp>
        <p:nvSpPr>
          <p:cNvPr id="11" name="Text 7"/>
          <p:cNvSpPr/>
          <p:nvPr/>
        </p:nvSpPr>
        <p:spPr>
          <a:xfrm>
            <a:off x="11274552" y="651967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3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1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13223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2194560" y="-2194560"/>
            <a:ext cx="5486400" cy="5486400"/>
          </a:xfrm>
          <a:prstGeom prst="ellipse">
            <a:avLst/>
          </a:prstGeom>
          <a:ln w="25400">
            <a:solidFill>
              <a:srgbClr val="2E4570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3" name="Shape 1"/>
          <p:cNvSpPr/>
          <p:nvPr/>
        </p:nvSpPr>
        <p:spPr>
          <a:xfrm>
            <a:off x="9692640" y="4206240"/>
            <a:ext cx="5120640" cy="5120640"/>
          </a:xfrm>
          <a:prstGeom prst="ellipse">
            <a:avLst/>
          </a:prstGeom>
          <a:ln w="15875">
            <a:solidFill>
              <a:srgbClr val="B8912F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4" name="Shape 2"/>
          <p:cNvSpPr/>
          <p:nvPr/>
        </p:nvSpPr>
        <p:spPr>
          <a:xfrm>
            <a:off x="822960" y="1188720"/>
            <a:ext cx="685800" cy="685800"/>
          </a:xfrm>
          <a:prstGeom prst="ellipse">
            <a:avLst/>
          </a:prstGeom>
          <a:solidFill>
            <a:srgbClr val="2E4570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5" name="Image 0" descr="/home/claude/icons/envelop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5256" y="1271016"/>
            <a:ext cx="521208" cy="521208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822960" y="2057400"/>
            <a:ext cx="96012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Questions &amp; Submissions</a:t>
            </a:r>
            <a:endParaRPr lang="en-US" sz="3200" dirty="0"/>
          </a:p>
        </p:txBody>
      </p:sp>
      <p:sp>
        <p:nvSpPr>
          <p:cNvPr id="7" name="Text 4"/>
          <p:cNvSpPr/>
          <p:nvPr/>
        </p:nvSpPr>
        <p:spPr>
          <a:xfrm>
            <a:off x="822960" y="3063240"/>
            <a:ext cx="969264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20000"/>
              </a:lnSpc>
              <a:spcAft>
                <a:spcPts val="1400"/>
              </a:spcAft>
              <a:buSzPct val="100000"/>
              <a:buChar char="•"/>
            </a:pPr>
            <a:r>
              <a:rPr lang="en-US" sz="1600" dirty="0">
                <a:solidFill>
                  <a:srgbClr val="DCE4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Applications close 2 October 2026.</a:t>
            </a:r>
            <a:endParaRPr lang="en-US" sz="1600" dirty="0"/>
          </a:p>
          <a:p>
            <a:pPr marL="228600" indent="-228600">
              <a:lnSpc>
                <a:spcPct val="120000"/>
              </a:lnSpc>
              <a:spcAft>
                <a:spcPts val="1400"/>
              </a:spcAft>
              <a:buSzPct val="100000"/>
              <a:buChar char="•"/>
            </a:pPr>
            <a:r>
              <a:rPr lang="en-US" sz="1600" dirty="0">
                <a:solidFill>
                  <a:srgbClr val="DCE4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queries or feedback on your application, contact the WCLA: </a:t>
            </a:r>
            <a:r>
              <a:rPr lang="en-US" sz="1600" dirty="0">
                <a:solidFill>
                  <a:srgbClr val="DCE4F2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4"/>
              </a:rPr>
              <a:t>fbe-wcla@unimelb.edu.au</a:t>
            </a:r>
            <a:r>
              <a:rPr lang="en-US" sz="1600" dirty="0">
                <a:solidFill>
                  <a:srgbClr val="DCE4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</a:t>
            </a:r>
            <a:endParaRPr lang="en-US" sz="1600" dirty="0"/>
          </a:p>
          <a:p>
            <a:pPr marL="228600" indent="-228600">
              <a:lnSpc>
                <a:spcPct val="120000"/>
              </a:lnSpc>
              <a:spcAft>
                <a:spcPts val="1400"/>
              </a:spcAft>
              <a:buSzPct val="100000"/>
              <a:buChar char="•"/>
            </a:pPr>
            <a:r>
              <a:rPr lang="en-US" sz="1600" dirty="0">
                <a:solidFill>
                  <a:srgbClr val="DCE4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Submission link and full guidelines are available from the WCLA.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457200" y="651967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B63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FBE T&amp;L Development Grants | Information Session</a:t>
            </a:r>
            <a:endParaRPr lang="en-US" sz="1000" dirty="0"/>
          </a:p>
        </p:txBody>
      </p:sp>
      <p:sp>
        <p:nvSpPr>
          <p:cNvPr id="9" name="Text 6"/>
          <p:cNvSpPr/>
          <p:nvPr/>
        </p:nvSpPr>
        <p:spPr>
          <a:xfrm>
            <a:off x="11274552" y="651967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3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1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566928" cy="566928"/>
          </a:xfrm>
          <a:prstGeom prst="ellipse">
            <a:avLst/>
          </a:prstGeom>
          <a:solidFill>
            <a:srgbClr val="1E2F56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3" name="Image 0" descr="/home/claude/icons/bullsey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951" y="525231"/>
            <a:ext cx="430865" cy="430865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34440" y="420624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50" dirty="0">
                <a:solidFill>
                  <a:srgbClr val="B89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GRANTS PROGRAM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1234440" y="658368"/>
            <a:ext cx="102412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322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Aim &amp; 2026 Focus</a:t>
            </a:r>
            <a:endParaRPr lang="en-US" sz="2600" dirty="0"/>
          </a:p>
        </p:txBody>
      </p:sp>
      <p:sp>
        <p:nvSpPr>
          <p:cNvPr id="6" name="Shape 3"/>
          <p:cNvSpPr/>
          <p:nvPr/>
        </p:nvSpPr>
        <p:spPr>
          <a:xfrm>
            <a:off x="9464040" y="2331720"/>
            <a:ext cx="2286000" cy="2286000"/>
          </a:xfrm>
          <a:prstGeom prst="ellipse">
            <a:avLst/>
          </a:prstGeom>
          <a:solidFill>
            <a:srgbClr val="DCE4F2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7" name="Shape 4"/>
          <p:cNvSpPr/>
          <p:nvPr/>
        </p:nvSpPr>
        <p:spPr>
          <a:xfrm>
            <a:off x="9921240" y="2788920"/>
            <a:ext cx="1371600" cy="1371600"/>
          </a:xfrm>
          <a:prstGeom prst="ellipse">
            <a:avLst/>
          </a:prstGeom>
          <a:solidFill>
            <a:srgbClr val="2E4570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8" name="Image 1" descr="/home/claude/icons/bullsey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85832" y="2953512"/>
            <a:ext cx="1042416" cy="1042416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234440" y="1600200"/>
            <a:ext cx="7955280" cy="4663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15000"/>
              </a:lnSpc>
              <a:spcAft>
                <a:spcPts val="1200"/>
              </a:spcAft>
              <a:buSzPct val="100000"/>
              <a:buChar char="•"/>
            </a:pPr>
            <a:r>
              <a:rPr lang="en-US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Aligned with the Advancing Students and Education Strategy: 2023–2030 and the University’s Framework for Educational Excellence.</a:t>
            </a:r>
            <a:endParaRPr lang="en-US" dirty="0"/>
          </a:p>
          <a:p>
            <a:pPr marL="228600" indent="-228600">
              <a:lnSpc>
                <a:spcPct val="115000"/>
              </a:lnSpc>
              <a:spcAft>
                <a:spcPts val="1200"/>
              </a:spcAft>
              <a:buSzPct val="100000"/>
              <a:buChar char="•"/>
            </a:pPr>
            <a:r>
              <a:rPr lang="en-US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program supports FBE academics to redesign subject curricula and implement innovative teaching and learning activities to improve student learning.</a:t>
            </a:r>
            <a:endParaRPr lang="en-US" dirty="0"/>
          </a:p>
          <a:p>
            <a:pPr marL="228600" indent="-228600">
              <a:lnSpc>
                <a:spcPct val="115000"/>
              </a:lnSpc>
              <a:spcAft>
                <a:spcPts val="1200"/>
              </a:spcAft>
              <a:buSzPct val="100000"/>
              <a:buChar char="•"/>
            </a:pPr>
            <a:r>
              <a:rPr lang="en-US" b="1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2026 focus areas:</a:t>
            </a:r>
            <a:endParaRPr lang="en-US" dirty="0"/>
          </a:p>
          <a:p>
            <a:pPr marL="457200" lvl="1" indent="-228600">
              <a:lnSpc>
                <a:spcPct val="115000"/>
              </a:lnSpc>
              <a:spcAft>
                <a:spcPts val="800"/>
              </a:spcAft>
              <a:buSzPct val="100000"/>
              <a:buChar char="–"/>
            </a:pPr>
            <a:r>
              <a:rPr lang="en-US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Enhancing assessment and feedback practices</a:t>
            </a:r>
            <a:endParaRPr lang="en-US" dirty="0"/>
          </a:p>
          <a:p>
            <a:pPr marL="457200" lvl="1" indent="-228600">
              <a:lnSpc>
                <a:spcPct val="115000"/>
              </a:lnSpc>
              <a:spcAft>
                <a:spcPts val="800"/>
              </a:spcAft>
              <a:buSzPct val="100000"/>
              <a:buChar char="–"/>
            </a:pPr>
            <a:r>
              <a:rPr lang="en-US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Transforming the delivery of subjects</a:t>
            </a:r>
            <a:endParaRPr lang="en-US" dirty="0"/>
          </a:p>
          <a:p>
            <a:pPr marL="457200" lvl="1" indent="-228600">
              <a:lnSpc>
                <a:spcPct val="115000"/>
              </a:lnSpc>
              <a:spcAft>
                <a:spcPts val="800"/>
              </a:spcAft>
              <a:buSzPct val="100000"/>
              <a:buChar char="–"/>
            </a:pPr>
            <a:r>
              <a:rPr lang="en-US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Multimedia and new technologies in teaching</a:t>
            </a:r>
            <a:endParaRPr lang="en-US" dirty="0"/>
          </a:p>
          <a:p>
            <a:pPr marL="457200" lvl="1" indent="-228600">
              <a:lnSpc>
                <a:spcPct val="115000"/>
              </a:lnSpc>
              <a:spcAft>
                <a:spcPts val="800"/>
              </a:spcAft>
              <a:buSzPct val="100000"/>
              <a:buChar char="–"/>
            </a:pPr>
            <a:r>
              <a:rPr lang="en-US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Experiential learning</a:t>
            </a:r>
            <a:endParaRPr lang="en-US" dirty="0"/>
          </a:p>
        </p:txBody>
      </p:sp>
      <p:sp>
        <p:nvSpPr>
          <p:cNvPr id="10" name="Text 6"/>
          <p:cNvSpPr/>
          <p:nvPr/>
        </p:nvSpPr>
        <p:spPr>
          <a:xfrm>
            <a:off x="457200" y="651967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B63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FBE T&amp;L Development Grants | Information Session</a:t>
            </a:r>
            <a:endParaRPr lang="en-US" sz="1000" dirty="0"/>
          </a:p>
        </p:txBody>
      </p:sp>
      <p:sp>
        <p:nvSpPr>
          <p:cNvPr id="11" name="Text 7"/>
          <p:cNvSpPr/>
          <p:nvPr/>
        </p:nvSpPr>
        <p:spPr>
          <a:xfrm>
            <a:off x="11274552" y="651967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3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566928" cy="566928"/>
          </a:xfrm>
          <a:prstGeom prst="ellipse">
            <a:avLst/>
          </a:prstGeom>
          <a:solidFill>
            <a:srgbClr val="1E2F56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3" name="Image 0" descr="/home/claude/icons/lightbulb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951" y="525231"/>
            <a:ext cx="430865" cy="430865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34440" y="420624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50" dirty="0">
                <a:solidFill>
                  <a:srgbClr val="B89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GRANTS PROGRAM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1234440" y="658368"/>
            <a:ext cx="102412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322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Grant Categories</a:t>
            </a:r>
            <a:endParaRPr lang="en-US" sz="2600" dirty="0"/>
          </a:p>
        </p:txBody>
      </p:sp>
      <p:sp>
        <p:nvSpPr>
          <p:cNvPr id="6" name="Shape 3"/>
          <p:cNvSpPr/>
          <p:nvPr/>
        </p:nvSpPr>
        <p:spPr>
          <a:xfrm>
            <a:off x="822960" y="1600200"/>
            <a:ext cx="3300984" cy="2080260"/>
          </a:xfrm>
          <a:prstGeom prst="roundRect">
            <a:avLst>
              <a:gd name="adj" fmla="val 3516"/>
            </a:avLst>
          </a:prstGeom>
          <a:solidFill>
            <a:srgbClr val="DCE4F2"/>
          </a:solidFill>
          <a:ln w="12700">
            <a:solidFill>
              <a:srgbClr val="C3D0E8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7" name="Shape 4"/>
          <p:cNvSpPr/>
          <p:nvPr/>
        </p:nvSpPr>
        <p:spPr>
          <a:xfrm>
            <a:off x="1051560" y="1828800"/>
            <a:ext cx="502920" cy="502920"/>
          </a:xfrm>
          <a:prstGeom prst="ellipse">
            <a:avLst/>
          </a:prstGeom>
          <a:solidFill>
            <a:srgbClr val="1E2F56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8" name="Image 1" descr="/home/claude/icons/edit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11910" y="1889150"/>
            <a:ext cx="382219" cy="382219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691640" y="1783080"/>
            <a:ext cx="2203704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322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New forms of assessment</a:t>
            </a:r>
            <a:endParaRPr lang="en-US" sz="1600" dirty="0"/>
          </a:p>
        </p:txBody>
      </p:sp>
      <p:sp>
        <p:nvSpPr>
          <p:cNvPr id="10" name="Text 6"/>
          <p:cNvSpPr/>
          <p:nvPr/>
        </p:nvSpPr>
        <p:spPr>
          <a:xfrm>
            <a:off x="1051560" y="2441448"/>
            <a:ext cx="2843784" cy="11201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Developing and trialling new forms of assessment that encourage greater engagement with learning.</a:t>
            </a:r>
            <a:endParaRPr lang="en-US" dirty="0"/>
          </a:p>
        </p:txBody>
      </p:sp>
      <p:sp>
        <p:nvSpPr>
          <p:cNvPr id="11" name="Shape 7"/>
          <p:cNvSpPr/>
          <p:nvPr/>
        </p:nvSpPr>
        <p:spPr>
          <a:xfrm>
            <a:off x="4443984" y="1600200"/>
            <a:ext cx="3300984" cy="2080260"/>
          </a:xfrm>
          <a:prstGeom prst="roundRect">
            <a:avLst>
              <a:gd name="adj" fmla="val 3516"/>
            </a:avLst>
          </a:prstGeom>
          <a:solidFill>
            <a:srgbClr val="DCE4F2"/>
          </a:solidFill>
          <a:ln w="12700">
            <a:solidFill>
              <a:srgbClr val="C3D0E8"/>
            </a:solidFill>
            <a:prstDash val="solid"/>
          </a:ln>
        </p:spPr>
        <p:txBody>
          <a:bodyPr/>
          <a:lstStyle/>
          <a:p>
            <a:endParaRPr lang="en-AU" sz="1600"/>
          </a:p>
        </p:txBody>
      </p:sp>
      <p:sp>
        <p:nvSpPr>
          <p:cNvPr id="12" name="Shape 8"/>
          <p:cNvSpPr/>
          <p:nvPr/>
        </p:nvSpPr>
        <p:spPr>
          <a:xfrm>
            <a:off x="4672584" y="1828800"/>
            <a:ext cx="502920" cy="502920"/>
          </a:xfrm>
          <a:prstGeom prst="ellipse">
            <a:avLst/>
          </a:prstGeom>
          <a:solidFill>
            <a:srgbClr val="1E2F56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13" name="Image 2" descr="/home/claude/icons/comments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32934" y="1889150"/>
            <a:ext cx="382219" cy="382219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5312664" y="1783080"/>
            <a:ext cx="2203704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322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Feedback strategies</a:t>
            </a:r>
            <a:endParaRPr lang="en-US" sz="1600" dirty="0"/>
          </a:p>
        </p:txBody>
      </p:sp>
      <p:sp>
        <p:nvSpPr>
          <p:cNvPr id="15" name="Text 10"/>
          <p:cNvSpPr/>
          <p:nvPr/>
        </p:nvSpPr>
        <p:spPr>
          <a:xfrm>
            <a:off x="4672584" y="2441448"/>
            <a:ext cx="2843784" cy="11201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Innovative teaching and learning strategies to improve feedback on and for learning.</a:t>
            </a:r>
            <a:endParaRPr lang="en-US" dirty="0"/>
          </a:p>
        </p:txBody>
      </p:sp>
      <p:sp>
        <p:nvSpPr>
          <p:cNvPr id="16" name="Shape 11"/>
          <p:cNvSpPr/>
          <p:nvPr/>
        </p:nvSpPr>
        <p:spPr>
          <a:xfrm>
            <a:off x="8065008" y="1600200"/>
            <a:ext cx="3300984" cy="2080260"/>
          </a:xfrm>
          <a:prstGeom prst="roundRect">
            <a:avLst>
              <a:gd name="adj" fmla="val 3516"/>
            </a:avLst>
          </a:prstGeom>
          <a:solidFill>
            <a:srgbClr val="DCE4F2"/>
          </a:solidFill>
          <a:ln w="12700">
            <a:solidFill>
              <a:srgbClr val="C3D0E8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7" name="Shape 12"/>
          <p:cNvSpPr/>
          <p:nvPr/>
        </p:nvSpPr>
        <p:spPr>
          <a:xfrm>
            <a:off x="8293608" y="1828800"/>
            <a:ext cx="502920" cy="502920"/>
          </a:xfrm>
          <a:prstGeom prst="ellipse">
            <a:avLst/>
          </a:prstGeom>
          <a:solidFill>
            <a:srgbClr val="1E2F56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18" name="Image 3" descr="/home/claude/icons/chalkboard_teacher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53958" y="1889150"/>
            <a:ext cx="382219" cy="382219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8933688" y="1783080"/>
            <a:ext cx="2203704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322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Subject delivery</a:t>
            </a:r>
            <a:endParaRPr lang="en-US" sz="1600" dirty="0"/>
          </a:p>
        </p:txBody>
      </p:sp>
      <p:sp>
        <p:nvSpPr>
          <p:cNvPr id="20" name="Text 14"/>
          <p:cNvSpPr/>
          <p:nvPr/>
        </p:nvSpPr>
        <p:spPr>
          <a:xfrm>
            <a:off x="8293608" y="2441448"/>
            <a:ext cx="2843784" cy="11201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Transforming subject delivery to enhance the on-campus and/or blended learning experience.</a:t>
            </a:r>
            <a:endParaRPr lang="en-US" dirty="0"/>
          </a:p>
        </p:txBody>
      </p:sp>
      <p:sp>
        <p:nvSpPr>
          <p:cNvPr id="21" name="Shape 15"/>
          <p:cNvSpPr/>
          <p:nvPr/>
        </p:nvSpPr>
        <p:spPr>
          <a:xfrm>
            <a:off x="822960" y="4000500"/>
            <a:ext cx="3300984" cy="2080260"/>
          </a:xfrm>
          <a:prstGeom prst="roundRect">
            <a:avLst>
              <a:gd name="adj" fmla="val 3516"/>
            </a:avLst>
          </a:prstGeom>
          <a:solidFill>
            <a:srgbClr val="DCE4F2"/>
          </a:solidFill>
          <a:ln w="12700">
            <a:solidFill>
              <a:srgbClr val="C3D0E8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22" name="Shape 16"/>
          <p:cNvSpPr/>
          <p:nvPr/>
        </p:nvSpPr>
        <p:spPr>
          <a:xfrm>
            <a:off x="1051560" y="4229100"/>
            <a:ext cx="502920" cy="502920"/>
          </a:xfrm>
          <a:prstGeom prst="ellipse">
            <a:avLst/>
          </a:prstGeom>
          <a:solidFill>
            <a:srgbClr val="1E2F56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23" name="Image 4" descr="/home/claude/icons/search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11910" y="4289450"/>
            <a:ext cx="382219" cy="382219"/>
          </a:xfrm>
          <a:prstGeom prst="rect">
            <a:avLst/>
          </a:prstGeom>
        </p:spPr>
      </p:pic>
      <p:sp>
        <p:nvSpPr>
          <p:cNvPr id="24" name="Text 17"/>
          <p:cNvSpPr/>
          <p:nvPr/>
        </p:nvSpPr>
        <p:spPr>
          <a:xfrm>
            <a:off x="1691640" y="4183380"/>
            <a:ext cx="2203704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322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Multimedia &amp; technology</a:t>
            </a:r>
            <a:endParaRPr lang="en-US" sz="1600" dirty="0"/>
          </a:p>
        </p:txBody>
      </p:sp>
      <p:sp>
        <p:nvSpPr>
          <p:cNvPr id="25" name="Text 18"/>
          <p:cNvSpPr/>
          <p:nvPr/>
        </p:nvSpPr>
        <p:spPr>
          <a:xfrm>
            <a:off x="1051560" y="4841748"/>
            <a:ext cx="2843784" cy="11201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Trialling an innovative use of multimedia or new technologies.</a:t>
            </a:r>
            <a:endParaRPr lang="en-US" dirty="0"/>
          </a:p>
        </p:txBody>
      </p:sp>
      <p:sp>
        <p:nvSpPr>
          <p:cNvPr id="26" name="Shape 19"/>
          <p:cNvSpPr/>
          <p:nvPr/>
        </p:nvSpPr>
        <p:spPr>
          <a:xfrm>
            <a:off x="4443984" y="4000500"/>
            <a:ext cx="3300984" cy="2080260"/>
          </a:xfrm>
          <a:prstGeom prst="roundRect">
            <a:avLst>
              <a:gd name="adj" fmla="val 3516"/>
            </a:avLst>
          </a:prstGeom>
          <a:solidFill>
            <a:srgbClr val="DCE4F2"/>
          </a:solidFill>
          <a:ln w="12700">
            <a:solidFill>
              <a:srgbClr val="C3D0E8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27" name="Shape 20"/>
          <p:cNvSpPr/>
          <p:nvPr/>
        </p:nvSpPr>
        <p:spPr>
          <a:xfrm>
            <a:off x="4672584" y="4229100"/>
            <a:ext cx="502920" cy="502920"/>
          </a:xfrm>
          <a:prstGeom prst="ellipse">
            <a:avLst/>
          </a:prstGeom>
          <a:solidFill>
            <a:srgbClr val="1E2F56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28" name="Image 5" descr="/home/claude/icons/users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32934" y="4289450"/>
            <a:ext cx="382219" cy="382219"/>
          </a:xfrm>
          <a:prstGeom prst="rect">
            <a:avLst/>
          </a:prstGeom>
        </p:spPr>
      </p:pic>
      <p:sp>
        <p:nvSpPr>
          <p:cNvPr id="29" name="Text 21"/>
          <p:cNvSpPr/>
          <p:nvPr/>
        </p:nvSpPr>
        <p:spPr>
          <a:xfrm>
            <a:off x="5312664" y="4183380"/>
            <a:ext cx="2203704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322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Experiential learning</a:t>
            </a:r>
            <a:endParaRPr lang="en-US" sz="1600" dirty="0"/>
          </a:p>
        </p:txBody>
      </p:sp>
      <p:sp>
        <p:nvSpPr>
          <p:cNvPr id="30" name="Text 22"/>
          <p:cNvSpPr/>
          <p:nvPr/>
        </p:nvSpPr>
        <p:spPr>
          <a:xfrm>
            <a:off x="4672584" y="4841748"/>
            <a:ext cx="2843784" cy="11201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Introducing experiential learning into the curriculum for a subject or program.</a:t>
            </a:r>
            <a:endParaRPr lang="en-US" dirty="0"/>
          </a:p>
        </p:txBody>
      </p:sp>
      <p:sp>
        <p:nvSpPr>
          <p:cNvPr id="31" name="Shape 23"/>
          <p:cNvSpPr/>
          <p:nvPr/>
        </p:nvSpPr>
        <p:spPr>
          <a:xfrm>
            <a:off x="8065008" y="4000500"/>
            <a:ext cx="3300984" cy="2080260"/>
          </a:xfrm>
          <a:prstGeom prst="roundRect">
            <a:avLst>
              <a:gd name="adj" fmla="val 3516"/>
            </a:avLst>
          </a:prstGeom>
          <a:solidFill>
            <a:srgbClr val="DCE4F2"/>
          </a:solidFill>
          <a:ln w="12700">
            <a:solidFill>
              <a:srgbClr val="C3D0E8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32" name="Shape 24"/>
          <p:cNvSpPr/>
          <p:nvPr/>
        </p:nvSpPr>
        <p:spPr>
          <a:xfrm>
            <a:off x="8293608" y="4229100"/>
            <a:ext cx="502920" cy="502920"/>
          </a:xfrm>
          <a:prstGeom prst="ellipse">
            <a:avLst/>
          </a:prstGeom>
          <a:solidFill>
            <a:srgbClr val="1E2F56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33" name="Image 6" descr="/home/claude/icons/coins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53958" y="4289450"/>
            <a:ext cx="382219" cy="382219"/>
          </a:xfrm>
          <a:prstGeom prst="rect">
            <a:avLst/>
          </a:prstGeom>
        </p:spPr>
      </p:pic>
      <p:sp>
        <p:nvSpPr>
          <p:cNvPr id="34" name="Text 25"/>
          <p:cNvSpPr/>
          <p:nvPr/>
        </p:nvSpPr>
        <p:spPr>
          <a:xfrm>
            <a:off x="8933688" y="4183380"/>
            <a:ext cx="2203704" cy="594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05000"/>
              </a:lnSpc>
              <a:buNone/>
            </a:pPr>
            <a:r>
              <a:rPr lang="en-US" sz="1600" b="1" dirty="0">
                <a:solidFill>
                  <a:srgbClr val="13223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Grants of up to $10,000</a:t>
            </a:r>
            <a:endParaRPr lang="en-US" sz="1600" dirty="0"/>
          </a:p>
        </p:txBody>
      </p:sp>
      <p:sp>
        <p:nvSpPr>
          <p:cNvPr id="35" name="Text 26"/>
          <p:cNvSpPr/>
          <p:nvPr/>
        </p:nvSpPr>
        <p:spPr>
          <a:xfrm>
            <a:off x="8293608" y="4841748"/>
            <a:ext cx="2843784" cy="11201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>
              <a:lnSpc>
                <a:spcPct val="110000"/>
              </a:lnSpc>
              <a:buNone/>
            </a:pPr>
            <a:r>
              <a:rPr lang="en-US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Awarded per project across the categories above.</a:t>
            </a:r>
            <a:endParaRPr lang="en-US" dirty="0"/>
          </a:p>
        </p:txBody>
      </p:sp>
      <p:sp>
        <p:nvSpPr>
          <p:cNvPr id="36" name="Text 27"/>
          <p:cNvSpPr/>
          <p:nvPr/>
        </p:nvSpPr>
        <p:spPr>
          <a:xfrm>
            <a:off x="457200" y="651967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B63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FBE T&amp;L Development Grants | Information Session</a:t>
            </a:r>
            <a:endParaRPr lang="en-US" sz="1000" dirty="0"/>
          </a:p>
        </p:txBody>
      </p:sp>
      <p:sp>
        <p:nvSpPr>
          <p:cNvPr id="37" name="Text 28"/>
          <p:cNvSpPr/>
          <p:nvPr/>
        </p:nvSpPr>
        <p:spPr>
          <a:xfrm>
            <a:off x="11274552" y="651967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3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566928" cy="566928"/>
          </a:xfrm>
          <a:prstGeom prst="ellipse">
            <a:avLst/>
          </a:prstGeom>
          <a:solidFill>
            <a:srgbClr val="1E2F56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3" name="Image 0" descr="/home/claude/icons/file_signatur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951" y="525231"/>
            <a:ext cx="430865" cy="430865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34440" y="420624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50" dirty="0">
                <a:solidFill>
                  <a:srgbClr val="B89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GRANTS PROGRAM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1234440" y="658368"/>
            <a:ext cx="102412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322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Eligibility &amp; Conditions</a:t>
            </a:r>
            <a:endParaRPr lang="en-US" sz="2600" dirty="0"/>
          </a:p>
        </p:txBody>
      </p:sp>
      <p:sp>
        <p:nvSpPr>
          <p:cNvPr id="6" name="Shape 3"/>
          <p:cNvSpPr/>
          <p:nvPr/>
        </p:nvSpPr>
        <p:spPr>
          <a:xfrm>
            <a:off x="822960" y="1508760"/>
            <a:ext cx="5074920" cy="502920"/>
          </a:xfrm>
          <a:prstGeom prst="roundRect">
            <a:avLst>
              <a:gd name="adj" fmla="val 10909"/>
            </a:avLst>
          </a:prstGeom>
          <a:solidFill>
            <a:srgbClr val="1E2F56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7" name="Text 4"/>
          <p:cNvSpPr/>
          <p:nvPr/>
        </p:nvSpPr>
        <p:spPr>
          <a:xfrm>
            <a:off x="1051560" y="1508760"/>
            <a:ext cx="46177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Who can apply</a:t>
            </a:r>
            <a:endParaRPr lang="en-US" sz="2000" dirty="0"/>
          </a:p>
        </p:txBody>
      </p:sp>
      <p:sp>
        <p:nvSpPr>
          <p:cNvPr id="8" name="Text 5"/>
          <p:cNvSpPr/>
          <p:nvPr/>
        </p:nvSpPr>
        <p:spPr>
          <a:xfrm>
            <a:off x="914400" y="2194560"/>
            <a:ext cx="4937760" cy="3931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Individual academics or project teams (Level A and above) with teaching responsibility for the nominated subject</a:t>
            </a:r>
            <a:endParaRPr lang="en-US" dirty="0"/>
          </a:p>
          <a:p>
            <a:pPr marL="203200" indent="-2032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Individual applicants should confirm support from Subject Coordinator(s) where the subject runs across semesters</a:t>
            </a:r>
            <a:endParaRPr lang="en-US" dirty="0"/>
          </a:p>
          <a:p>
            <a:pPr marL="203200" indent="-2032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Applications welcome in both Semester 1 and Semester 2 rounds</a:t>
            </a:r>
            <a:endParaRPr lang="en-US" dirty="0"/>
          </a:p>
        </p:txBody>
      </p:sp>
      <p:sp>
        <p:nvSpPr>
          <p:cNvPr id="9" name="Shape 6"/>
          <p:cNvSpPr/>
          <p:nvPr/>
        </p:nvSpPr>
        <p:spPr>
          <a:xfrm>
            <a:off x="6263640" y="1508760"/>
            <a:ext cx="5074920" cy="502920"/>
          </a:xfrm>
          <a:prstGeom prst="roundRect">
            <a:avLst>
              <a:gd name="adj" fmla="val 10909"/>
            </a:avLst>
          </a:prstGeom>
          <a:solidFill>
            <a:srgbClr val="1E2F56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10" name="Text 7"/>
          <p:cNvSpPr/>
          <p:nvPr/>
        </p:nvSpPr>
        <p:spPr>
          <a:xfrm>
            <a:off x="6492240" y="1508760"/>
            <a:ext cx="46177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Conditions</a:t>
            </a:r>
            <a:endParaRPr lang="en-US" sz="2000" dirty="0"/>
          </a:p>
        </p:txBody>
      </p:sp>
      <p:sp>
        <p:nvSpPr>
          <p:cNvPr id="11" name="Text 8"/>
          <p:cNvSpPr/>
          <p:nvPr/>
        </p:nvSpPr>
        <p:spPr>
          <a:xfrm>
            <a:off x="6355080" y="2194560"/>
            <a:ext cx="4937760" cy="3931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Each project can only be funded once</a:t>
            </a:r>
            <a:endParaRPr lang="en-US" dirty="0"/>
          </a:p>
          <a:p>
            <a:pPr marL="203200" indent="-2032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Funds support curriculum redesign or teaching innovation — not teaching buy-out</a:t>
            </a:r>
            <a:endParaRPr lang="en-US" dirty="0"/>
          </a:p>
          <a:p>
            <a:pPr marL="203200" indent="-2032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Successful applicants must implement and evaluate their project within 12 months of receiving funds</a:t>
            </a:r>
            <a:endParaRPr lang="en-US" dirty="0"/>
          </a:p>
          <a:p>
            <a:pPr marL="203200" indent="-2032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Successful applicants are partnered with a WCLA team member to support the project</a:t>
            </a:r>
            <a:endParaRPr lang="en-US" dirty="0"/>
          </a:p>
        </p:txBody>
      </p:sp>
      <p:sp>
        <p:nvSpPr>
          <p:cNvPr id="12" name="Text 9"/>
          <p:cNvSpPr/>
          <p:nvPr/>
        </p:nvSpPr>
        <p:spPr>
          <a:xfrm>
            <a:off x="457200" y="651967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B63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FBE T&amp;L Development Grants | Information Session</a:t>
            </a:r>
            <a:endParaRPr lang="en-US" sz="1000" dirty="0"/>
          </a:p>
        </p:txBody>
      </p:sp>
      <p:sp>
        <p:nvSpPr>
          <p:cNvPr id="13" name="Text 10"/>
          <p:cNvSpPr/>
          <p:nvPr/>
        </p:nvSpPr>
        <p:spPr>
          <a:xfrm>
            <a:off x="11274552" y="651967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3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566928" cy="566928"/>
          </a:xfrm>
          <a:prstGeom prst="ellipse">
            <a:avLst/>
          </a:prstGeom>
          <a:solidFill>
            <a:srgbClr val="1E2F56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3" name="Image 0" descr="/home/claude/icons/calenda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951" y="525231"/>
            <a:ext cx="430865" cy="430865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34440" y="420624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50" dirty="0">
                <a:solidFill>
                  <a:srgbClr val="B89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GRANTS PROGRAM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1234440" y="658368"/>
            <a:ext cx="102412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322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Key Dates — Semester 2, 2026</a:t>
            </a:r>
            <a:endParaRPr lang="en-US" sz="2600" dirty="0"/>
          </a:p>
        </p:txBody>
      </p:sp>
      <p:sp>
        <p:nvSpPr>
          <p:cNvPr id="6" name="Shape 3"/>
          <p:cNvSpPr/>
          <p:nvPr/>
        </p:nvSpPr>
        <p:spPr>
          <a:xfrm>
            <a:off x="868680" y="3246120"/>
            <a:ext cx="10451592" cy="0"/>
          </a:xfrm>
          <a:prstGeom prst="line">
            <a:avLst/>
          </a:prstGeom>
          <a:noFill/>
          <a:ln w="25400">
            <a:solidFill>
              <a:srgbClr val="C3D0E8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7" name="Shape 4"/>
          <p:cNvSpPr/>
          <p:nvPr/>
        </p:nvSpPr>
        <p:spPr>
          <a:xfrm>
            <a:off x="1639062" y="3145536"/>
            <a:ext cx="201168" cy="201168"/>
          </a:xfrm>
          <a:prstGeom prst="ellipse">
            <a:avLst/>
          </a:prstGeom>
          <a:solidFill>
            <a:srgbClr val="B8912F"/>
          </a:solidFill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8" name="Text 5"/>
          <p:cNvSpPr/>
          <p:nvPr/>
        </p:nvSpPr>
        <p:spPr>
          <a:xfrm>
            <a:off x="937260" y="1965960"/>
            <a:ext cx="1604772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B89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31 Aug 2026</a:t>
            </a:r>
            <a:endParaRPr lang="en-US" sz="1350" dirty="0"/>
          </a:p>
        </p:txBody>
      </p:sp>
      <p:sp>
        <p:nvSpPr>
          <p:cNvPr id="9" name="Text 6"/>
          <p:cNvSpPr/>
          <p:nvPr/>
        </p:nvSpPr>
        <p:spPr>
          <a:xfrm>
            <a:off x="937260" y="2377440"/>
            <a:ext cx="1604772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Call for applications</a:t>
            </a:r>
            <a:endParaRPr lang="en-US" dirty="0"/>
          </a:p>
        </p:txBody>
      </p:sp>
      <p:sp>
        <p:nvSpPr>
          <p:cNvPr id="10" name="Shape 7"/>
          <p:cNvSpPr/>
          <p:nvPr/>
        </p:nvSpPr>
        <p:spPr>
          <a:xfrm>
            <a:off x="1739646" y="2788920"/>
            <a:ext cx="0" cy="457200"/>
          </a:xfrm>
          <a:prstGeom prst="line">
            <a:avLst/>
          </a:prstGeom>
          <a:noFill/>
          <a:ln w="19050">
            <a:solidFill>
              <a:srgbClr val="C3D0E8"/>
            </a:solidFill>
            <a:prstDash val="dash"/>
          </a:ln>
        </p:spPr>
        <p:txBody>
          <a:bodyPr/>
          <a:lstStyle/>
          <a:p>
            <a:endParaRPr lang="en-AU"/>
          </a:p>
        </p:txBody>
      </p:sp>
      <p:sp>
        <p:nvSpPr>
          <p:cNvPr id="11" name="Shape 8"/>
          <p:cNvSpPr/>
          <p:nvPr/>
        </p:nvSpPr>
        <p:spPr>
          <a:xfrm>
            <a:off x="3380994" y="3145536"/>
            <a:ext cx="201168" cy="201168"/>
          </a:xfrm>
          <a:prstGeom prst="ellipse">
            <a:avLst/>
          </a:prstGeom>
          <a:solidFill>
            <a:srgbClr val="B8912F"/>
          </a:solidFill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2" name="Shape 9"/>
          <p:cNvSpPr/>
          <p:nvPr/>
        </p:nvSpPr>
        <p:spPr>
          <a:xfrm>
            <a:off x="3481578" y="3246120"/>
            <a:ext cx="0" cy="411480"/>
          </a:xfrm>
          <a:prstGeom prst="line">
            <a:avLst/>
          </a:prstGeom>
          <a:noFill/>
          <a:ln w="19050">
            <a:solidFill>
              <a:srgbClr val="C3D0E8"/>
            </a:solidFill>
            <a:prstDash val="dash"/>
          </a:ln>
        </p:spPr>
        <p:txBody>
          <a:bodyPr/>
          <a:lstStyle/>
          <a:p>
            <a:endParaRPr lang="en-AU"/>
          </a:p>
        </p:txBody>
      </p:sp>
      <p:sp>
        <p:nvSpPr>
          <p:cNvPr id="13" name="Text 10"/>
          <p:cNvSpPr/>
          <p:nvPr/>
        </p:nvSpPr>
        <p:spPr>
          <a:xfrm>
            <a:off x="2679192" y="3657600"/>
            <a:ext cx="1604772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1E2F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Sep 2026</a:t>
            </a:r>
            <a:endParaRPr lang="en-US" sz="1350" dirty="0"/>
          </a:p>
        </p:txBody>
      </p:sp>
      <p:sp>
        <p:nvSpPr>
          <p:cNvPr id="14" name="Text 11"/>
          <p:cNvSpPr/>
          <p:nvPr/>
        </p:nvSpPr>
        <p:spPr>
          <a:xfrm>
            <a:off x="2679192" y="4069080"/>
            <a:ext cx="1604772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Grant information session</a:t>
            </a:r>
            <a:endParaRPr lang="en-US" dirty="0"/>
          </a:p>
        </p:txBody>
      </p:sp>
      <p:sp>
        <p:nvSpPr>
          <p:cNvPr id="15" name="Shape 12"/>
          <p:cNvSpPr/>
          <p:nvPr/>
        </p:nvSpPr>
        <p:spPr>
          <a:xfrm>
            <a:off x="5122926" y="3145536"/>
            <a:ext cx="201168" cy="201168"/>
          </a:xfrm>
          <a:prstGeom prst="ellipse">
            <a:avLst/>
          </a:prstGeom>
          <a:solidFill>
            <a:srgbClr val="B8912F"/>
          </a:solidFill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16" name="Text 13"/>
          <p:cNvSpPr/>
          <p:nvPr/>
        </p:nvSpPr>
        <p:spPr>
          <a:xfrm>
            <a:off x="4421124" y="1965960"/>
            <a:ext cx="1604772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B89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Oct 2026</a:t>
            </a:r>
            <a:endParaRPr lang="en-US" sz="1350" dirty="0"/>
          </a:p>
        </p:txBody>
      </p:sp>
      <p:sp>
        <p:nvSpPr>
          <p:cNvPr id="17" name="Text 14"/>
          <p:cNvSpPr/>
          <p:nvPr/>
        </p:nvSpPr>
        <p:spPr>
          <a:xfrm>
            <a:off x="4182461" y="2382616"/>
            <a:ext cx="2289364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Applications close</a:t>
            </a:r>
          </a:p>
          <a:p>
            <a:pPr marL="0" indent="0" algn="ctr">
              <a:lnSpc>
                <a:spcPct val="105000"/>
              </a:lnSpc>
              <a:buNone/>
            </a:pPr>
            <a:r>
              <a:rPr lang="en-US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4"/>
              </a:rPr>
              <a:t>(Submit on new form)</a:t>
            </a:r>
            <a:endParaRPr lang="en-US" dirty="0"/>
          </a:p>
        </p:txBody>
      </p:sp>
      <p:sp>
        <p:nvSpPr>
          <p:cNvPr id="18" name="Shape 15"/>
          <p:cNvSpPr/>
          <p:nvPr/>
        </p:nvSpPr>
        <p:spPr>
          <a:xfrm>
            <a:off x="5223510" y="2788920"/>
            <a:ext cx="0" cy="457200"/>
          </a:xfrm>
          <a:prstGeom prst="line">
            <a:avLst/>
          </a:prstGeom>
          <a:noFill/>
          <a:ln w="19050">
            <a:solidFill>
              <a:srgbClr val="C3D0E8"/>
            </a:solidFill>
            <a:prstDash val="dash"/>
          </a:ln>
        </p:spPr>
        <p:txBody>
          <a:bodyPr/>
          <a:lstStyle/>
          <a:p>
            <a:endParaRPr lang="en-AU"/>
          </a:p>
        </p:txBody>
      </p:sp>
      <p:sp>
        <p:nvSpPr>
          <p:cNvPr id="19" name="Shape 16"/>
          <p:cNvSpPr/>
          <p:nvPr/>
        </p:nvSpPr>
        <p:spPr>
          <a:xfrm>
            <a:off x="6864858" y="3145536"/>
            <a:ext cx="201168" cy="201168"/>
          </a:xfrm>
          <a:prstGeom prst="ellipse">
            <a:avLst/>
          </a:prstGeom>
          <a:solidFill>
            <a:srgbClr val="B8912F"/>
          </a:solidFill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20" name="Shape 17"/>
          <p:cNvSpPr/>
          <p:nvPr/>
        </p:nvSpPr>
        <p:spPr>
          <a:xfrm>
            <a:off x="6965442" y="3246120"/>
            <a:ext cx="0" cy="411480"/>
          </a:xfrm>
          <a:prstGeom prst="line">
            <a:avLst/>
          </a:prstGeom>
          <a:noFill/>
          <a:ln w="19050">
            <a:solidFill>
              <a:srgbClr val="C3D0E8"/>
            </a:solidFill>
            <a:prstDash val="dash"/>
          </a:ln>
        </p:spPr>
        <p:txBody>
          <a:bodyPr/>
          <a:lstStyle/>
          <a:p>
            <a:endParaRPr lang="en-AU"/>
          </a:p>
        </p:txBody>
      </p:sp>
      <p:sp>
        <p:nvSpPr>
          <p:cNvPr id="21" name="Text 18"/>
          <p:cNvSpPr/>
          <p:nvPr/>
        </p:nvSpPr>
        <p:spPr>
          <a:xfrm>
            <a:off x="6163056" y="3657600"/>
            <a:ext cx="1604772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1E2F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Nov 2026</a:t>
            </a:r>
            <a:endParaRPr lang="en-US" sz="1350" dirty="0"/>
          </a:p>
        </p:txBody>
      </p:sp>
      <p:sp>
        <p:nvSpPr>
          <p:cNvPr id="22" name="Text 19"/>
          <p:cNvSpPr/>
          <p:nvPr/>
        </p:nvSpPr>
        <p:spPr>
          <a:xfrm>
            <a:off x="6163056" y="4069080"/>
            <a:ext cx="1604772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Grants awarded</a:t>
            </a:r>
            <a:endParaRPr lang="en-US" dirty="0"/>
          </a:p>
        </p:txBody>
      </p:sp>
      <p:sp>
        <p:nvSpPr>
          <p:cNvPr id="23" name="Shape 20"/>
          <p:cNvSpPr/>
          <p:nvPr/>
        </p:nvSpPr>
        <p:spPr>
          <a:xfrm>
            <a:off x="8606790" y="3145536"/>
            <a:ext cx="201168" cy="201168"/>
          </a:xfrm>
          <a:prstGeom prst="ellipse">
            <a:avLst/>
          </a:prstGeom>
          <a:solidFill>
            <a:srgbClr val="B8912F"/>
          </a:solidFill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24" name="Text 21"/>
          <p:cNvSpPr/>
          <p:nvPr/>
        </p:nvSpPr>
        <p:spPr>
          <a:xfrm>
            <a:off x="7904988" y="1965960"/>
            <a:ext cx="1604772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B89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 Jun 2027</a:t>
            </a:r>
            <a:endParaRPr lang="en-US" sz="1350" dirty="0"/>
          </a:p>
        </p:txBody>
      </p:sp>
      <p:sp>
        <p:nvSpPr>
          <p:cNvPr id="25" name="Text 22"/>
          <p:cNvSpPr/>
          <p:nvPr/>
        </p:nvSpPr>
        <p:spPr>
          <a:xfrm>
            <a:off x="7904988" y="2377440"/>
            <a:ext cx="1604772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Progress report due</a:t>
            </a:r>
            <a:endParaRPr lang="en-US" dirty="0"/>
          </a:p>
        </p:txBody>
      </p:sp>
      <p:sp>
        <p:nvSpPr>
          <p:cNvPr id="26" name="Shape 23"/>
          <p:cNvSpPr/>
          <p:nvPr/>
        </p:nvSpPr>
        <p:spPr>
          <a:xfrm>
            <a:off x="8707374" y="2788920"/>
            <a:ext cx="0" cy="457200"/>
          </a:xfrm>
          <a:prstGeom prst="line">
            <a:avLst/>
          </a:prstGeom>
          <a:noFill/>
          <a:ln w="19050">
            <a:solidFill>
              <a:srgbClr val="C3D0E8"/>
            </a:solidFill>
            <a:prstDash val="dash"/>
          </a:ln>
        </p:spPr>
        <p:txBody>
          <a:bodyPr/>
          <a:lstStyle/>
          <a:p>
            <a:endParaRPr lang="en-AU"/>
          </a:p>
        </p:txBody>
      </p:sp>
      <p:sp>
        <p:nvSpPr>
          <p:cNvPr id="27" name="Shape 24"/>
          <p:cNvSpPr/>
          <p:nvPr/>
        </p:nvSpPr>
        <p:spPr>
          <a:xfrm>
            <a:off x="10348722" y="3145536"/>
            <a:ext cx="201168" cy="201168"/>
          </a:xfrm>
          <a:prstGeom prst="ellipse">
            <a:avLst/>
          </a:prstGeom>
          <a:solidFill>
            <a:srgbClr val="B8912F"/>
          </a:solidFill>
          <a:ln w="254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28" name="Shape 25"/>
          <p:cNvSpPr/>
          <p:nvPr/>
        </p:nvSpPr>
        <p:spPr>
          <a:xfrm>
            <a:off x="10449306" y="3246120"/>
            <a:ext cx="0" cy="411480"/>
          </a:xfrm>
          <a:prstGeom prst="line">
            <a:avLst/>
          </a:prstGeom>
          <a:noFill/>
          <a:ln w="19050">
            <a:solidFill>
              <a:srgbClr val="C3D0E8"/>
            </a:solidFill>
            <a:prstDash val="dash"/>
          </a:ln>
        </p:spPr>
        <p:txBody>
          <a:bodyPr/>
          <a:lstStyle/>
          <a:p>
            <a:endParaRPr lang="en-AU"/>
          </a:p>
        </p:txBody>
      </p:sp>
      <p:sp>
        <p:nvSpPr>
          <p:cNvPr id="29" name="Text 26"/>
          <p:cNvSpPr/>
          <p:nvPr/>
        </p:nvSpPr>
        <p:spPr>
          <a:xfrm>
            <a:off x="9646920" y="3657600"/>
            <a:ext cx="1604772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50" b="1" dirty="0">
                <a:solidFill>
                  <a:srgbClr val="1E2F5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31 Dec 2027</a:t>
            </a:r>
            <a:endParaRPr lang="en-US" sz="1350" dirty="0"/>
          </a:p>
        </p:txBody>
      </p:sp>
      <p:sp>
        <p:nvSpPr>
          <p:cNvPr id="30" name="Text 27"/>
          <p:cNvSpPr/>
          <p:nvPr/>
        </p:nvSpPr>
        <p:spPr>
          <a:xfrm>
            <a:off x="9646919" y="4069080"/>
            <a:ext cx="1463041" cy="7772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0" indent="0" algn="ctr">
              <a:lnSpc>
                <a:spcPct val="105000"/>
              </a:lnSpc>
              <a:buNone/>
            </a:pPr>
            <a:r>
              <a:rPr lang="en-US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Final report due</a:t>
            </a:r>
          </a:p>
        </p:txBody>
      </p:sp>
      <p:sp>
        <p:nvSpPr>
          <p:cNvPr id="31" name="Shape 28"/>
          <p:cNvSpPr/>
          <p:nvPr/>
        </p:nvSpPr>
        <p:spPr>
          <a:xfrm>
            <a:off x="822960" y="5532120"/>
            <a:ext cx="10515600" cy="548640"/>
          </a:xfrm>
          <a:prstGeom prst="roundRect">
            <a:avLst>
              <a:gd name="adj" fmla="val 10000"/>
            </a:avLst>
          </a:prstGeom>
          <a:solidFill>
            <a:srgbClr val="DCE4F2"/>
          </a:solidFill>
          <a:ln w="12700">
            <a:solidFill>
              <a:srgbClr val="C3D0E8"/>
            </a:solidFill>
            <a:prstDash val="solid"/>
          </a:ln>
        </p:spPr>
        <p:txBody>
          <a:bodyPr/>
          <a:lstStyle/>
          <a:p>
            <a:endParaRPr lang="en-AU"/>
          </a:p>
        </p:txBody>
      </p:sp>
      <p:sp>
        <p:nvSpPr>
          <p:cNvPr id="32" name="Text 29"/>
          <p:cNvSpPr/>
          <p:nvPr/>
        </p:nvSpPr>
        <p:spPr>
          <a:xfrm>
            <a:off x="1051560" y="5532120"/>
            <a:ext cx="100584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i="1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Progress report: brief one page. Final report: includes internal evaluation.</a:t>
            </a:r>
            <a:endParaRPr lang="en-US" sz="2000" dirty="0"/>
          </a:p>
        </p:txBody>
      </p:sp>
      <p:sp>
        <p:nvSpPr>
          <p:cNvPr id="33" name="Text 30"/>
          <p:cNvSpPr/>
          <p:nvPr/>
        </p:nvSpPr>
        <p:spPr>
          <a:xfrm>
            <a:off x="457200" y="651967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B63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FBE T&amp;L Development Grants | Information Session</a:t>
            </a:r>
            <a:endParaRPr lang="en-US" sz="1000" dirty="0"/>
          </a:p>
        </p:txBody>
      </p:sp>
      <p:sp>
        <p:nvSpPr>
          <p:cNvPr id="34" name="Text 31"/>
          <p:cNvSpPr/>
          <p:nvPr/>
        </p:nvSpPr>
        <p:spPr>
          <a:xfrm>
            <a:off x="11274552" y="651967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3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566928" cy="566928"/>
          </a:xfrm>
          <a:prstGeom prst="ellipse">
            <a:avLst/>
          </a:prstGeom>
          <a:solidFill>
            <a:srgbClr val="1E2F56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3" name="Image 0" descr="/home/claude/icons/lightbulb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951" y="525231"/>
            <a:ext cx="430865" cy="430865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34440" y="420624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50" dirty="0">
                <a:solidFill>
                  <a:srgbClr val="B89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GRANTS PROGRAM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1234440" y="658368"/>
            <a:ext cx="102412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322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to Focus On</a:t>
            </a:r>
            <a:endParaRPr lang="en-US" sz="2600" dirty="0"/>
          </a:p>
        </p:txBody>
      </p:sp>
      <p:sp>
        <p:nvSpPr>
          <p:cNvPr id="6" name="Shape 3"/>
          <p:cNvSpPr/>
          <p:nvPr/>
        </p:nvSpPr>
        <p:spPr>
          <a:xfrm>
            <a:off x="9464040" y="2331720"/>
            <a:ext cx="2286000" cy="2286000"/>
          </a:xfrm>
          <a:prstGeom prst="ellipse">
            <a:avLst/>
          </a:prstGeom>
          <a:solidFill>
            <a:srgbClr val="DCE4F2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7" name="Shape 4"/>
          <p:cNvSpPr/>
          <p:nvPr/>
        </p:nvSpPr>
        <p:spPr>
          <a:xfrm>
            <a:off x="9921240" y="2788920"/>
            <a:ext cx="1371600" cy="1371600"/>
          </a:xfrm>
          <a:prstGeom prst="ellipse">
            <a:avLst/>
          </a:prstGeom>
          <a:solidFill>
            <a:srgbClr val="2E4570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8" name="Image 1" descr="/home/claude/icons/lightbulb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85832" y="2953512"/>
            <a:ext cx="1042416" cy="1042416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234440" y="1600200"/>
            <a:ext cx="7955280" cy="4663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28600" indent="-228600">
              <a:lnSpc>
                <a:spcPct val="115000"/>
              </a:lnSpc>
              <a:spcAft>
                <a:spcPts val="1200"/>
              </a:spcAft>
              <a:buSzPct val="100000"/>
              <a:buChar char="•"/>
            </a:pPr>
            <a:r>
              <a:rPr lang="en-US" sz="2000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is the innovation? Ensure it is feasible to develop within the grant year.</a:t>
            </a:r>
            <a:endParaRPr lang="en-US" sz="2000" dirty="0"/>
          </a:p>
          <a:p>
            <a:pPr marL="228600" indent="-228600">
              <a:lnSpc>
                <a:spcPct val="115000"/>
              </a:lnSpc>
              <a:spcAft>
                <a:spcPts val="1200"/>
              </a:spcAft>
              <a:buSzPct val="100000"/>
              <a:buChar char="•"/>
            </a:pPr>
            <a:r>
              <a:rPr lang="en-US" sz="2000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the innovation affects a subject across multiple semesters (taught by different academics), discuss this with the teaching team first.</a:t>
            </a:r>
            <a:endParaRPr lang="en-US" sz="2000" dirty="0"/>
          </a:p>
          <a:p>
            <a:pPr marL="228600" indent="-228600">
              <a:lnSpc>
                <a:spcPct val="115000"/>
              </a:lnSpc>
              <a:spcAft>
                <a:spcPts val="1200"/>
              </a:spcAft>
              <a:buSzPct val="100000"/>
              <a:buChar char="•"/>
            </a:pPr>
            <a:r>
              <a:rPr lang="en-US" sz="2000" b="1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 clear about:</a:t>
            </a:r>
            <a:endParaRPr lang="en-US" sz="2000" dirty="0"/>
          </a:p>
          <a:p>
            <a:pPr marL="457200" lvl="1" indent="-228600">
              <a:lnSpc>
                <a:spcPct val="115000"/>
              </a:lnSpc>
              <a:spcAft>
                <a:spcPts val="800"/>
              </a:spcAft>
              <a:buSzPct val="100000"/>
              <a:buChar char="–"/>
            </a:pPr>
            <a:r>
              <a:rPr lang="en-US" sz="2000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Student learning outcomes and their assessment</a:t>
            </a:r>
            <a:endParaRPr lang="en-US" sz="2000" dirty="0"/>
          </a:p>
          <a:p>
            <a:pPr marL="457200" lvl="1" indent="-228600">
              <a:lnSpc>
                <a:spcPct val="115000"/>
              </a:lnSpc>
              <a:spcAft>
                <a:spcPts val="800"/>
              </a:spcAft>
              <a:buSzPct val="100000"/>
              <a:buChar char="–"/>
            </a:pPr>
            <a:r>
              <a:rPr lang="en-US" sz="2000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Benefits to the department and faculty</a:t>
            </a:r>
            <a:endParaRPr lang="en-US" sz="2000" dirty="0"/>
          </a:p>
          <a:p>
            <a:pPr marL="457200" lvl="1" indent="-228600">
              <a:lnSpc>
                <a:spcPct val="115000"/>
              </a:lnSpc>
              <a:spcAft>
                <a:spcPts val="800"/>
              </a:spcAft>
              <a:buSzPct val="100000"/>
              <a:buChar char="–"/>
            </a:pPr>
            <a:r>
              <a:rPr lang="en-US" sz="2000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Alignment with the FBE strategy and/or Advancing Melbourne</a:t>
            </a:r>
            <a:endParaRPr lang="en-US" sz="2000" dirty="0"/>
          </a:p>
          <a:p>
            <a:pPr marL="228600" indent="-228600">
              <a:lnSpc>
                <a:spcPct val="115000"/>
              </a:lnSpc>
              <a:spcAft>
                <a:spcPts val="1200"/>
              </a:spcAft>
              <a:buSzPct val="100000"/>
              <a:buChar char="•"/>
            </a:pPr>
            <a:r>
              <a:rPr lang="en-US" sz="2000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Refer to relevant literature in business education.</a:t>
            </a:r>
            <a:endParaRPr lang="en-US" sz="2000" dirty="0"/>
          </a:p>
        </p:txBody>
      </p:sp>
      <p:sp>
        <p:nvSpPr>
          <p:cNvPr id="10" name="Text 6"/>
          <p:cNvSpPr/>
          <p:nvPr/>
        </p:nvSpPr>
        <p:spPr>
          <a:xfrm>
            <a:off x="457200" y="651967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B63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FBE T&amp;L Development Grants | Information Session</a:t>
            </a:r>
            <a:endParaRPr lang="en-US" sz="1000" dirty="0"/>
          </a:p>
        </p:txBody>
      </p:sp>
      <p:sp>
        <p:nvSpPr>
          <p:cNvPr id="11" name="Text 7"/>
          <p:cNvSpPr/>
          <p:nvPr/>
        </p:nvSpPr>
        <p:spPr>
          <a:xfrm>
            <a:off x="11274552" y="651967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3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566928" cy="566928"/>
          </a:xfrm>
          <a:prstGeom prst="ellipse">
            <a:avLst/>
          </a:prstGeom>
          <a:solidFill>
            <a:srgbClr val="1E2F56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3" name="Image 0" descr="/home/claude/icons/clipboard_list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951" y="525231"/>
            <a:ext cx="430865" cy="430865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34440" y="420624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50" dirty="0">
                <a:solidFill>
                  <a:srgbClr val="B89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FILLING OUT THE FORM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1234440" y="658368"/>
            <a:ext cx="102412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322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Rationale &amp; Alignment</a:t>
            </a:r>
            <a:endParaRPr lang="en-US" sz="2600" dirty="0"/>
          </a:p>
        </p:txBody>
      </p:sp>
      <p:sp>
        <p:nvSpPr>
          <p:cNvPr id="6" name="Shape 3"/>
          <p:cNvSpPr/>
          <p:nvPr/>
        </p:nvSpPr>
        <p:spPr>
          <a:xfrm>
            <a:off x="822960" y="1508760"/>
            <a:ext cx="5074920" cy="502920"/>
          </a:xfrm>
          <a:prstGeom prst="roundRect">
            <a:avLst>
              <a:gd name="adj" fmla="val 10909"/>
            </a:avLst>
          </a:prstGeom>
          <a:solidFill>
            <a:srgbClr val="1E2F56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7" name="Text 4"/>
          <p:cNvSpPr/>
          <p:nvPr/>
        </p:nvSpPr>
        <p:spPr>
          <a:xfrm>
            <a:off x="1051560" y="1508760"/>
            <a:ext cx="46177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Rationale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914400" y="2194560"/>
            <a:ext cx="4937760" cy="3931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2000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Choose one category only</a:t>
            </a:r>
            <a:endParaRPr lang="en-US" sz="2000" dirty="0"/>
          </a:p>
          <a:p>
            <a:pPr marL="203200" indent="-2032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2000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Explain the rationale for the project</a:t>
            </a:r>
            <a:endParaRPr lang="en-US" sz="2000" dirty="0"/>
          </a:p>
          <a:p>
            <a:pPr marL="203200" indent="-2032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2000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Reference relevant scholarship and evidence</a:t>
            </a:r>
            <a:endParaRPr lang="en-US" sz="2000" dirty="0"/>
          </a:p>
        </p:txBody>
      </p:sp>
      <p:sp>
        <p:nvSpPr>
          <p:cNvPr id="9" name="Shape 6"/>
          <p:cNvSpPr/>
          <p:nvPr/>
        </p:nvSpPr>
        <p:spPr>
          <a:xfrm>
            <a:off x="6263640" y="1508760"/>
            <a:ext cx="5074920" cy="502920"/>
          </a:xfrm>
          <a:prstGeom prst="roundRect">
            <a:avLst>
              <a:gd name="adj" fmla="val 10909"/>
            </a:avLst>
          </a:prstGeom>
          <a:solidFill>
            <a:srgbClr val="1E2F56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10" name="Text 7"/>
          <p:cNvSpPr/>
          <p:nvPr/>
        </p:nvSpPr>
        <p:spPr>
          <a:xfrm>
            <a:off x="6492240" y="1508760"/>
            <a:ext cx="46177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Alignment</a:t>
            </a:r>
            <a:endParaRPr lang="en-US" sz="1500" dirty="0"/>
          </a:p>
        </p:txBody>
      </p:sp>
      <p:sp>
        <p:nvSpPr>
          <p:cNvPr id="11" name="Text 8"/>
          <p:cNvSpPr/>
          <p:nvPr/>
        </p:nvSpPr>
        <p:spPr>
          <a:xfrm>
            <a:off x="6355080" y="2194560"/>
            <a:ext cx="4937760" cy="3931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2000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Show alignment with University and Faculty policy and strategy</a:t>
            </a:r>
            <a:endParaRPr lang="en-US" sz="2000" dirty="0"/>
          </a:p>
          <a:p>
            <a:pPr marL="203200" indent="-2032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2000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Connect the project to your own interests and narrative as an educator</a:t>
            </a:r>
            <a:endParaRPr lang="en-US" sz="2000" dirty="0"/>
          </a:p>
          <a:p>
            <a:pPr marL="203200" indent="-2032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2000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Keep the response clear and evidence-based</a:t>
            </a:r>
            <a:endParaRPr lang="en-US" sz="2000" dirty="0"/>
          </a:p>
        </p:txBody>
      </p:sp>
      <p:sp>
        <p:nvSpPr>
          <p:cNvPr id="12" name="Text 9"/>
          <p:cNvSpPr/>
          <p:nvPr/>
        </p:nvSpPr>
        <p:spPr>
          <a:xfrm>
            <a:off x="457200" y="651967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B63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FBE T&amp;L Development Grants | Information Session</a:t>
            </a:r>
            <a:endParaRPr lang="en-US" sz="1000" dirty="0"/>
          </a:p>
        </p:txBody>
      </p:sp>
      <p:sp>
        <p:nvSpPr>
          <p:cNvPr id="13" name="Text 10"/>
          <p:cNvSpPr/>
          <p:nvPr/>
        </p:nvSpPr>
        <p:spPr>
          <a:xfrm>
            <a:off x="11274552" y="651967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3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566928" cy="566928"/>
          </a:xfrm>
          <a:prstGeom prst="ellipse">
            <a:avLst/>
          </a:prstGeom>
          <a:solidFill>
            <a:srgbClr val="1E2F56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3" name="Image 0" descr="/home/claude/icons/bullsey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951" y="525231"/>
            <a:ext cx="430865" cy="430865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34440" y="420624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50" dirty="0">
                <a:solidFill>
                  <a:srgbClr val="B89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FILLING OUT THE FORM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1234440" y="658368"/>
            <a:ext cx="102412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322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Aims, Outcomes &amp; Evaluation</a:t>
            </a:r>
            <a:endParaRPr lang="en-US" sz="2600" dirty="0"/>
          </a:p>
        </p:txBody>
      </p:sp>
      <p:sp>
        <p:nvSpPr>
          <p:cNvPr id="6" name="Shape 3"/>
          <p:cNvSpPr/>
          <p:nvPr/>
        </p:nvSpPr>
        <p:spPr>
          <a:xfrm>
            <a:off x="822960" y="1508760"/>
            <a:ext cx="5074920" cy="502920"/>
          </a:xfrm>
          <a:prstGeom prst="roundRect">
            <a:avLst>
              <a:gd name="adj" fmla="val 10909"/>
            </a:avLst>
          </a:prstGeom>
          <a:solidFill>
            <a:srgbClr val="1E2F56"/>
          </a:solidFill>
          <a:ln/>
        </p:spPr>
        <p:txBody>
          <a:bodyPr/>
          <a:lstStyle/>
          <a:p>
            <a:endParaRPr lang="en-AU" sz="2000"/>
          </a:p>
        </p:txBody>
      </p:sp>
      <p:sp>
        <p:nvSpPr>
          <p:cNvPr id="7" name="Text 4"/>
          <p:cNvSpPr/>
          <p:nvPr/>
        </p:nvSpPr>
        <p:spPr>
          <a:xfrm>
            <a:off x="1051560" y="1508760"/>
            <a:ext cx="46177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Aims &amp; outcomes</a:t>
            </a:r>
            <a:endParaRPr lang="en-US" sz="2000" dirty="0"/>
          </a:p>
        </p:txBody>
      </p:sp>
      <p:sp>
        <p:nvSpPr>
          <p:cNvPr id="8" name="Text 5"/>
          <p:cNvSpPr/>
          <p:nvPr/>
        </p:nvSpPr>
        <p:spPr>
          <a:xfrm>
            <a:off x="914400" y="2194560"/>
            <a:ext cx="4937760" cy="3931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2000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Clarity: what is the intervention or initiative?</a:t>
            </a:r>
            <a:endParaRPr lang="en-US" sz="2000" dirty="0"/>
          </a:p>
          <a:p>
            <a:pPr marL="203200" indent="-2032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2000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Are there tangible artefacts produced?</a:t>
            </a:r>
            <a:endParaRPr lang="en-US" sz="2000" dirty="0"/>
          </a:p>
          <a:p>
            <a:pPr marL="203200" indent="-2032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2000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Benefits to your students and your practice</a:t>
            </a:r>
            <a:endParaRPr lang="en-US" sz="2000" dirty="0"/>
          </a:p>
          <a:p>
            <a:pPr marL="203200" indent="-2032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2000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Potential benefits to future students or others’ practice</a:t>
            </a:r>
            <a:endParaRPr lang="en-US" sz="2000" dirty="0"/>
          </a:p>
        </p:txBody>
      </p:sp>
      <p:sp>
        <p:nvSpPr>
          <p:cNvPr id="9" name="Shape 6"/>
          <p:cNvSpPr/>
          <p:nvPr/>
        </p:nvSpPr>
        <p:spPr>
          <a:xfrm>
            <a:off x="6263640" y="1508760"/>
            <a:ext cx="5074920" cy="502920"/>
          </a:xfrm>
          <a:prstGeom prst="roundRect">
            <a:avLst>
              <a:gd name="adj" fmla="val 10909"/>
            </a:avLst>
          </a:prstGeom>
          <a:solidFill>
            <a:srgbClr val="1E2F56"/>
          </a:solidFill>
          <a:ln/>
        </p:spPr>
        <p:txBody>
          <a:bodyPr/>
          <a:lstStyle/>
          <a:p>
            <a:endParaRPr lang="en-AU" sz="2000"/>
          </a:p>
        </p:txBody>
      </p:sp>
      <p:sp>
        <p:nvSpPr>
          <p:cNvPr id="10" name="Text 7"/>
          <p:cNvSpPr/>
          <p:nvPr/>
        </p:nvSpPr>
        <p:spPr>
          <a:xfrm>
            <a:off x="6492240" y="1508760"/>
            <a:ext cx="46177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0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Evaluation</a:t>
            </a:r>
            <a:endParaRPr lang="en-US" sz="2000" dirty="0"/>
          </a:p>
        </p:txBody>
      </p:sp>
      <p:sp>
        <p:nvSpPr>
          <p:cNvPr id="11" name="Text 8"/>
          <p:cNvSpPr/>
          <p:nvPr/>
        </p:nvSpPr>
        <p:spPr>
          <a:xfrm>
            <a:off x="6355080" y="2194560"/>
            <a:ext cx="4937760" cy="3931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2000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Quantitative, qualitative, or mixed methods</a:t>
            </a:r>
            <a:endParaRPr lang="en-US" sz="2000" dirty="0"/>
          </a:p>
          <a:p>
            <a:pPr marL="203200" indent="-2032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2000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 evaluation methods align with the project aims?</a:t>
            </a:r>
            <a:endParaRPr lang="en-US" sz="2000" dirty="0"/>
          </a:p>
          <a:p>
            <a:pPr marL="203200" indent="-2032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2000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Consider capacity and feasibility</a:t>
            </a:r>
            <a:endParaRPr lang="en-US" sz="2000" dirty="0"/>
          </a:p>
          <a:p>
            <a:pPr marL="203200" indent="-2032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sz="2000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Team capability and team size</a:t>
            </a:r>
            <a:endParaRPr lang="en-US" sz="2000" dirty="0"/>
          </a:p>
        </p:txBody>
      </p:sp>
      <p:sp>
        <p:nvSpPr>
          <p:cNvPr id="12" name="Text 9"/>
          <p:cNvSpPr/>
          <p:nvPr/>
        </p:nvSpPr>
        <p:spPr>
          <a:xfrm>
            <a:off x="457200" y="651967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B63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FBE T&amp;L Development Grants | Information Session</a:t>
            </a:r>
            <a:endParaRPr lang="en-US" sz="1000" dirty="0"/>
          </a:p>
        </p:txBody>
      </p:sp>
      <p:sp>
        <p:nvSpPr>
          <p:cNvPr id="13" name="Text 10"/>
          <p:cNvSpPr/>
          <p:nvPr/>
        </p:nvSpPr>
        <p:spPr>
          <a:xfrm>
            <a:off x="11274552" y="651967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3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02920" y="457200"/>
            <a:ext cx="566928" cy="566928"/>
          </a:xfrm>
          <a:prstGeom prst="ellipse">
            <a:avLst/>
          </a:prstGeom>
          <a:solidFill>
            <a:srgbClr val="1E2F56"/>
          </a:solidFill>
          <a:ln/>
        </p:spPr>
        <p:txBody>
          <a:bodyPr/>
          <a:lstStyle/>
          <a:p>
            <a:endParaRPr lang="en-AU"/>
          </a:p>
        </p:txBody>
      </p:sp>
      <p:pic>
        <p:nvPicPr>
          <p:cNvPr id="3" name="Image 0" descr="/home/claude/icons/coins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951" y="525231"/>
            <a:ext cx="430865" cy="430865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234440" y="420624"/>
            <a:ext cx="91440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kern="0" spc="150" dirty="0">
                <a:solidFill>
                  <a:srgbClr val="B8912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FILLING OUT THE FORM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1234440" y="658368"/>
            <a:ext cx="102412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13223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Budget: What’s In &amp; Out of Scope</a:t>
            </a:r>
            <a:endParaRPr lang="en-US" sz="2600" dirty="0"/>
          </a:p>
        </p:txBody>
      </p:sp>
      <p:sp>
        <p:nvSpPr>
          <p:cNvPr id="6" name="Shape 3"/>
          <p:cNvSpPr/>
          <p:nvPr/>
        </p:nvSpPr>
        <p:spPr>
          <a:xfrm>
            <a:off x="822960" y="1508760"/>
            <a:ext cx="5074920" cy="502920"/>
          </a:xfrm>
          <a:prstGeom prst="roundRect">
            <a:avLst>
              <a:gd name="adj" fmla="val 10909"/>
            </a:avLst>
          </a:prstGeom>
          <a:solidFill>
            <a:srgbClr val="1E2F56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7" name="Text 4"/>
          <p:cNvSpPr/>
          <p:nvPr/>
        </p:nvSpPr>
        <p:spPr>
          <a:xfrm>
            <a:off x="1051560" y="1508760"/>
            <a:ext cx="46177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May be included</a:t>
            </a:r>
            <a:endParaRPr lang="en-US" dirty="0"/>
          </a:p>
        </p:txBody>
      </p:sp>
      <p:sp>
        <p:nvSpPr>
          <p:cNvPr id="8" name="Text 5"/>
          <p:cNvSpPr/>
          <p:nvPr/>
        </p:nvSpPr>
        <p:spPr>
          <a:xfrm>
            <a:off x="914400" y="2194560"/>
            <a:ext cx="4937760" cy="386981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Salaries of technical experts (e.g. programmers, graphic designers)*</a:t>
            </a:r>
            <a:endParaRPr lang="en-US" dirty="0"/>
          </a:p>
          <a:p>
            <a:pPr marL="203200" indent="-2032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Support staff, e.g. a research assistant for project evaluation*</a:t>
            </a:r>
            <a:endParaRPr lang="en-US" dirty="0"/>
          </a:p>
          <a:p>
            <a:pPr marL="203200" indent="-2032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Costs of evaluating the project (e.g. incentives) or producing/disseminating a resource</a:t>
            </a:r>
            <a:endParaRPr lang="en-US" dirty="0"/>
          </a:p>
          <a:p>
            <a:pPr marL="203200" indent="-2032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Software for multimedia or web-based development (with a sustainability plan for ongoing costs)</a:t>
            </a:r>
            <a:endParaRPr lang="en-US" dirty="0"/>
          </a:p>
          <a:p>
            <a:pPr marL="203200" indent="-2032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*All salary items must include relevant </a:t>
            </a:r>
            <a:r>
              <a:rPr lang="en-US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  <a:hlinkClick r:id="rId4"/>
              </a:rPr>
              <a:t>University on-cost rates</a:t>
            </a:r>
            <a:endParaRPr lang="en-US" dirty="0"/>
          </a:p>
        </p:txBody>
      </p:sp>
      <p:sp>
        <p:nvSpPr>
          <p:cNvPr id="9" name="Shape 6"/>
          <p:cNvSpPr/>
          <p:nvPr/>
        </p:nvSpPr>
        <p:spPr>
          <a:xfrm>
            <a:off x="6263640" y="1508760"/>
            <a:ext cx="5074920" cy="502920"/>
          </a:xfrm>
          <a:prstGeom prst="roundRect">
            <a:avLst>
              <a:gd name="adj" fmla="val 10909"/>
            </a:avLst>
          </a:prstGeom>
          <a:solidFill>
            <a:srgbClr val="1E2F56"/>
          </a:solidFill>
          <a:ln/>
        </p:spPr>
        <p:txBody>
          <a:bodyPr/>
          <a:lstStyle/>
          <a:p>
            <a:endParaRPr lang="en-AU"/>
          </a:p>
        </p:txBody>
      </p:sp>
      <p:sp>
        <p:nvSpPr>
          <p:cNvPr id="10" name="Text 7"/>
          <p:cNvSpPr/>
          <p:nvPr/>
        </p:nvSpPr>
        <p:spPr>
          <a:xfrm>
            <a:off x="6492240" y="1508760"/>
            <a:ext cx="461772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 funded</a:t>
            </a:r>
            <a:endParaRPr lang="en-US" dirty="0"/>
          </a:p>
        </p:txBody>
      </p:sp>
      <p:sp>
        <p:nvSpPr>
          <p:cNvPr id="11" name="Text 8"/>
          <p:cNvSpPr/>
          <p:nvPr/>
        </p:nvSpPr>
        <p:spPr>
          <a:xfrm>
            <a:off x="6355080" y="2194560"/>
            <a:ext cx="4937760" cy="39319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203200" indent="-2032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Substantial technical or infrastructure acquisitions</a:t>
            </a:r>
            <a:endParaRPr lang="en-US" dirty="0"/>
          </a:p>
          <a:p>
            <a:pPr marL="203200" indent="-2032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Generic software or standard office equipment/hardware</a:t>
            </a:r>
            <a:endParaRPr lang="en-US" dirty="0"/>
          </a:p>
          <a:p>
            <a:pPr marL="203200" indent="-2032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Travel or conference attendance</a:t>
            </a:r>
            <a:endParaRPr lang="en-US" dirty="0"/>
          </a:p>
          <a:p>
            <a:pPr marL="203200" indent="-2032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Tutor training</a:t>
            </a:r>
            <a:endParaRPr lang="en-US" dirty="0"/>
          </a:p>
          <a:p>
            <a:pPr marL="203200" indent="-203200">
              <a:lnSpc>
                <a:spcPct val="115000"/>
              </a:lnSpc>
              <a:spcAft>
                <a:spcPts val="1000"/>
              </a:spcAft>
              <a:buSzPct val="100000"/>
              <a:buChar char="•"/>
            </a:pPr>
            <a:r>
              <a:rPr lang="en-US" dirty="0">
                <a:solidFill>
                  <a:srgbClr val="1B233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Editing or proof-reading costs</a:t>
            </a:r>
            <a:endParaRPr lang="en-US" dirty="0"/>
          </a:p>
        </p:txBody>
      </p:sp>
      <p:sp>
        <p:nvSpPr>
          <p:cNvPr id="12" name="Text 9"/>
          <p:cNvSpPr/>
          <p:nvPr/>
        </p:nvSpPr>
        <p:spPr>
          <a:xfrm>
            <a:off x="457200" y="6519672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l">
              <a:buNone/>
            </a:pPr>
            <a:r>
              <a:rPr lang="en-US" sz="1000" dirty="0">
                <a:solidFill>
                  <a:srgbClr val="5B63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FBE T&amp;L Development Grants | Information Session</a:t>
            </a:r>
            <a:endParaRPr lang="en-US" sz="1000" dirty="0"/>
          </a:p>
        </p:txBody>
      </p:sp>
      <p:sp>
        <p:nvSpPr>
          <p:cNvPr id="13" name="Text 10"/>
          <p:cNvSpPr/>
          <p:nvPr/>
        </p:nvSpPr>
        <p:spPr>
          <a:xfrm>
            <a:off x="11274552" y="6519672"/>
            <a:ext cx="457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B637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1016</Words>
  <Application>Microsoft Office PowerPoint</Application>
  <PresentationFormat>Widescreen</PresentationFormat>
  <Paragraphs>158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Cambria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Susie Sun</cp:lastModifiedBy>
  <cp:revision>4</cp:revision>
  <dcterms:created xsi:type="dcterms:W3CDTF">2026-08-30T13:26:08Z</dcterms:created>
  <dcterms:modified xsi:type="dcterms:W3CDTF">2026-09-01T00:46:23Z</dcterms:modified>
</cp:coreProperties>
</file>