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303" r:id="rId6"/>
    <p:sldId id="280" r:id="rId7"/>
    <p:sldId id="290" r:id="rId8"/>
    <p:sldId id="281" r:id="rId9"/>
    <p:sldId id="289" r:id="rId10"/>
    <p:sldId id="304" r:id="rId11"/>
    <p:sldId id="305" r:id="rId12"/>
    <p:sldId id="29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7A8"/>
    <a:srgbClr val="FFD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31"/>
    <p:restoredTop sz="94665"/>
  </p:normalViewPr>
  <p:slideViewPr>
    <p:cSldViewPr>
      <p:cViewPr>
        <p:scale>
          <a:sx n="96" d="100"/>
          <a:sy n="96" d="100"/>
        </p:scale>
        <p:origin x="-141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2B5B2F-03F9-724E-B798-CFF5CCE84D03}" type="datetime1">
              <a:rPr lang="en-US" altLang="en-US"/>
              <a:pPr/>
              <a:t>1/30/2024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033444-1731-E843-8BF6-09FF96577F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5923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E5B23B26-4293-5446-92C4-FBA6152EFAB2}" type="datetime1">
              <a:rPr lang="en-US" altLang="en-US"/>
              <a:pPr/>
              <a:t>1/30/2024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821E9A2-B3A0-A346-B2EE-FDFF26B32B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3431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0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0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0" charset="-128"/>
        <a:cs typeface="ヒラギノ角ゴ Pro W3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464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978347" y="980728"/>
            <a:ext cx="6842125" cy="719138"/>
          </a:xfrm>
        </p:spPr>
        <p:txBody>
          <a:bodyPr anchor="ctr"/>
          <a:lstStyle>
            <a:lvl1pPr>
              <a:spcBef>
                <a:spcPts val="600"/>
              </a:spcBef>
              <a:defRPr sz="1800" b="1" baseline="0"/>
            </a:lvl1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8629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8313" y="433388"/>
            <a:ext cx="8208962" cy="46196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idx="10"/>
          </p:nvPr>
        </p:nvSpPr>
        <p:spPr>
          <a:xfrm>
            <a:off x="468313" y="1227137"/>
            <a:ext cx="8208962" cy="46069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9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Title and Content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65972" y="1227138"/>
            <a:ext cx="3960000" cy="4608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717275" y="1227137"/>
            <a:ext cx="3960000" cy="4608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6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75200"/>
            <a:ext cx="8229600" cy="793560"/>
          </a:xfrm>
          <a:prstGeom prst="rect">
            <a:avLst/>
          </a:prstGeom>
        </p:spPr>
        <p:txBody>
          <a:bodyPr/>
          <a:lstStyle>
            <a:lvl1pPr algn="l">
              <a:defRPr sz="3000">
                <a:latin typeface="+mj-lt"/>
                <a:cs typeface="Microsoft Sans Serif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82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434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Placeholder 2"/>
          <p:cNvSpPr>
            <a:spLocks noGrp="1"/>
          </p:cNvSpPr>
          <p:nvPr>
            <p:ph type="title"/>
          </p:nvPr>
        </p:nvSpPr>
        <p:spPr bwMode="auto">
          <a:xfrm>
            <a:off x="468313" y="433388"/>
            <a:ext cx="8208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464"/>
          </a:xfrm>
          <a:prstGeom prst="rect">
            <a:avLst/>
          </a:prstGeom>
        </p:spPr>
      </p:pic>
      <p:sp>
        <p:nvSpPr>
          <p:cNvPr id="1030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468313" y="1225550"/>
            <a:ext cx="82296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 </a:t>
            </a:r>
          </a:p>
          <a:p>
            <a:pPr lvl="4"/>
            <a:r>
              <a:rPr lang="en-US" altLang="en-US"/>
              <a:t>Fifth level</a:t>
            </a:r>
          </a:p>
          <a:p>
            <a:pPr lvl="3"/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0" r:id="rId2"/>
    <p:sldLayoutId id="2147484091" r:id="rId3"/>
    <p:sldLayoutId id="2147484092" r:id="rId4"/>
    <p:sldLayoutId id="2147484093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Font typeface="Arial" charset="0"/>
        <a:defRPr sz="16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69875" indent="-269875" algn="l" rtl="0" eaLnBrk="1" fontAlgn="base" hangingPunct="1">
        <a:spcBef>
          <a:spcPts val="9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539750" indent="-269875" algn="l" rtl="0" eaLnBrk="1" fontAlgn="base" hangingPunct="1">
        <a:spcBef>
          <a:spcPts val="600"/>
        </a:spcBef>
        <a:spcAft>
          <a:spcPct val="0"/>
        </a:spcAft>
        <a:buFont typeface="Lucida Grande" charset="0"/>
        <a:buChar char="–"/>
        <a:defRPr sz="1600" kern="1200">
          <a:solidFill>
            <a:schemeClr val="tx1"/>
          </a:solidFill>
          <a:latin typeface="+mn-lt"/>
          <a:ea typeface="ヒラギノ角ゴ Pro W3" pitchFamily="-60" charset="-128"/>
          <a:cs typeface="ヒラギノ角ゴ Pro W3" charset="-128"/>
        </a:defRPr>
      </a:lvl3pPr>
      <a:lvl4pPr marL="809625" indent="-269875" algn="l" rtl="0" eaLnBrk="1" fontAlgn="base" hangingPunct="1">
        <a:spcBef>
          <a:spcPts val="600"/>
        </a:spcBef>
        <a:spcAft>
          <a:spcPct val="0"/>
        </a:spcAft>
        <a:buFont typeface="Lucida Grande" charset="0"/>
        <a:buChar char="»"/>
        <a:defRPr sz="1600" kern="1200">
          <a:solidFill>
            <a:schemeClr val="tx1"/>
          </a:solidFill>
          <a:latin typeface="+mn-lt"/>
          <a:ea typeface="ヒラギノ角ゴ Pro W3" pitchFamily="-60" charset="-128"/>
          <a:cs typeface="ヒラギノ角ゴ Pro W3" charset="-128"/>
        </a:defRPr>
      </a:lvl4pPr>
      <a:lvl5pPr marL="1095375" indent="-285750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1600" kern="1200">
          <a:solidFill>
            <a:schemeClr val="tx1"/>
          </a:solidFill>
          <a:latin typeface="+mn-lt"/>
          <a:ea typeface="ヒラギノ角ゴ Pro W3" pitchFamily="-60" charset="-128"/>
          <a:cs typeface="ヒラギノ角ゴ Pro W3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1.svg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image" Target="../media/image15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31640" y="2564904"/>
            <a:ext cx="6912768" cy="3456384"/>
          </a:xfrm>
        </p:spPr>
        <p:txBody>
          <a:bodyPr anchor="b"/>
          <a:lstStyle/>
          <a:p>
            <a:pPr marL="0" indent="0" algn="ctr">
              <a:lnSpc>
                <a:spcPct val="150000"/>
              </a:lnSpc>
              <a:spcBef>
                <a:spcPct val="0"/>
              </a:spcBef>
            </a:pPr>
            <a:r>
              <a:rPr lang="en-A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Perception Affects House Prices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</a:pPr>
            <a:r>
              <a:rPr lang="en-A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from </a:t>
            </a:r>
            <a:r>
              <a:rPr lang="en-AU" sz="2000">
                <a:latin typeface="Times New Roman" panose="02020603050405020304" pitchFamily="18" charset="0"/>
                <a:cs typeface="Times New Roman" panose="02020603050405020304" pitchFamily="18" charset="0"/>
              </a:rPr>
              <a:t>Failed Auctions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</a:pPr>
            <a:endParaRPr lang="en-A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ct val="0"/>
              </a:spcBef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ct val="0"/>
              </a:spcBef>
            </a:pPr>
            <a:r>
              <a:rPr lang="en-AU" altLang="en-US" b="0" dirty="0">
                <a:latin typeface="Times New Roman" panose="02020603050405020304" pitchFamily="18" charset="0"/>
                <a:ea typeface="Microsoft Sans Serif" charset="0"/>
                <a:cs typeface="Times New Roman" panose="02020603050405020304" pitchFamily="18" charset="0"/>
              </a:rPr>
              <a:t>Kristle Romero Cortés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</a:pPr>
            <a:r>
              <a:rPr lang="en-AU" altLang="en-US" b="0" dirty="0">
                <a:latin typeface="Times New Roman" panose="02020603050405020304" pitchFamily="18" charset="0"/>
                <a:ea typeface="Microsoft Sans Serif" charset="0"/>
                <a:cs typeface="Times New Roman" panose="02020603050405020304" pitchFamily="18" charset="0"/>
              </a:rPr>
              <a:t>Mandeep Singh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</a:pPr>
            <a:r>
              <a:rPr lang="en-AU" altLang="en-US" b="0" dirty="0">
                <a:latin typeface="Times New Roman" panose="02020603050405020304" pitchFamily="18" charset="0"/>
                <a:ea typeface="Microsoft Sans Serif" charset="0"/>
                <a:cs typeface="Times New Roman" panose="02020603050405020304" pitchFamily="18" charset="0"/>
              </a:rPr>
              <a:t>David H. Solomon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</a:pPr>
            <a:r>
              <a:rPr lang="en-AU" altLang="en-US" b="0" dirty="0">
                <a:latin typeface="Times New Roman" panose="02020603050405020304" pitchFamily="18" charset="0"/>
                <a:ea typeface="Microsoft Sans Serif" charset="0"/>
                <a:cs typeface="Times New Roman" panose="02020603050405020304" pitchFamily="18" charset="0"/>
              </a:rPr>
              <a:t>Philip E. Strahan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</a:pPr>
            <a:endParaRPr lang="en-AU" altLang="en-US" b="0" dirty="0">
              <a:latin typeface="Times New Roman" panose="02020603050405020304" pitchFamily="18" charset="0"/>
              <a:ea typeface="Microsoft Sans Serif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ct val="0"/>
              </a:spcBef>
            </a:pPr>
            <a:endParaRPr lang="en-AU" altLang="en-US" sz="2000" b="0" dirty="0">
              <a:latin typeface="Times New Roman" panose="02020603050405020304" pitchFamily="18" charset="0"/>
              <a:ea typeface="Microsoft Sans Serif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90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B05A01-50DA-5047-9FAB-7FA3A12F1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EAB6AA-80BB-7049-8AC6-5D1F4DD1CFAC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79875" y="1196752"/>
            <a:ext cx="8208962" cy="4606925"/>
          </a:xfrm>
        </p:spPr>
        <p:txBody>
          <a:bodyPr/>
          <a:lstStyle/>
          <a:p>
            <a:endParaRPr lang="en-AU" dirty="0"/>
          </a:p>
          <a:p>
            <a:r>
              <a:rPr lang="en-A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use auctions?</a:t>
            </a:r>
          </a:p>
          <a:p>
            <a:endParaRPr lang="en-A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A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Highly visible</a:t>
            </a:r>
          </a:p>
          <a:p>
            <a:pPr>
              <a:buFont typeface="Wingdings" pitchFamily="2" charset="2"/>
              <a:buChar char="v"/>
            </a:pPr>
            <a:r>
              <a:rPr lang="en-A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Meant to draw attention</a:t>
            </a:r>
          </a:p>
          <a:p>
            <a:pPr>
              <a:buFont typeface="Wingdings" pitchFamily="2" charset="2"/>
              <a:buChar char="v"/>
            </a:pPr>
            <a:r>
              <a:rPr lang="en-A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Discrete event</a:t>
            </a:r>
          </a:p>
          <a:p>
            <a:pPr>
              <a:buFont typeface="Wingdings" pitchFamily="2" charset="2"/>
              <a:buChar char="v"/>
            </a:pPr>
            <a:r>
              <a:rPr lang="en-A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17% fail</a:t>
            </a:r>
          </a:p>
          <a:p>
            <a:pPr>
              <a:buFont typeface="Wingdings" pitchFamily="2" charset="2"/>
              <a:buChar char="v"/>
            </a:pPr>
            <a:r>
              <a:rPr lang="en-A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Embarrassing</a:t>
            </a:r>
          </a:p>
          <a:p>
            <a:pPr>
              <a:buFont typeface="Wingdings" pitchFamily="2" charset="2"/>
              <a:buChar char="v"/>
            </a:pPr>
            <a:r>
              <a:rPr lang="en-A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Selling agents say reputational risks</a:t>
            </a:r>
          </a:p>
          <a:p>
            <a:endParaRPr lang="en-A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B6C81AD-1F37-464C-B2B0-6A14B22864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23788" y="2013523"/>
            <a:ext cx="696425" cy="9144002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xmlns="" id="{9E54D939-0456-CE4B-8AB6-EFB38374FF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324580"/>
            <a:ext cx="648072" cy="561007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D858B259-5D37-E85B-E12F-9488350B2B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920385"/>
            <a:ext cx="4452165" cy="285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219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A8A375-A3DE-067F-661D-33DD1F2EC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Auction Failure Rate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C31A839-42D7-1F32-15CD-EFE0B005EF74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																																																																																																																																									</a:t>
            </a:r>
          </a:p>
          <a:p>
            <a:r>
              <a:rPr lang="en-US" dirty="0"/>
              <a:t>Data source: Domain Auction Listings</a:t>
            </a:r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xmlns="" id="{746672DC-AEDA-9214-C71A-EAEE3ED64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150" y="1479550"/>
            <a:ext cx="5473700" cy="389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79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B05A01-50DA-5047-9FAB-7FA3A12F1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Auction Failure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EAB6AA-80BB-7049-8AC6-5D1F4DD1CFAC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39552" y="1196752"/>
            <a:ext cx="3012005" cy="4030861"/>
          </a:xfrm>
        </p:spPr>
        <p:txBody>
          <a:bodyPr/>
          <a:lstStyle/>
          <a:p>
            <a:endParaRPr lang="en-AU" dirty="0"/>
          </a:p>
          <a:p>
            <a:r>
              <a:rPr lang="en-AU" sz="1800" dirty="0">
                <a:latin typeface="+mj-lt"/>
              </a:rPr>
              <a:t>Gives impression something is wrong with the house but…</a:t>
            </a:r>
          </a:p>
          <a:p>
            <a:endParaRPr lang="en-AU" sz="1800" dirty="0">
              <a:latin typeface="+mj-lt"/>
            </a:endParaRPr>
          </a:p>
          <a:p>
            <a:r>
              <a:rPr lang="en-AU" sz="1800" dirty="0">
                <a:latin typeface="+mj-lt"/>
                <a:cs typeface="Times New Roman" panose="02020603050405020304" pitchFamily="18" charset="0"/>
              </a:rPr>
              <a:t>Not necessarily true! It is a bad news event but if something were truly wrong, the auction should succeed but at a lower price &gt;&gt; </a:t>
            </a:r>
          </a:p>
          <a:p>
            <a:r>
              <a:rPr lang="en-AU" sz="1800" b="1" dirty="0">
                <a:latin typeface="+mj-lt"/>
                <a:cs typeface="Times New Roman" panose="02020603050405020304" pitchFamily="18" charset="0"/>
              </a:rPr>
              <a:t>Reserve Price Mismatch</a:t>
            </a:r>
          </a:p>
          <a:p>
            <a:endParaRPr lang="en-AU" sz="1800" dirty="0">
              <a:latin typeface="+mj-lt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B6C81AD-1F37-464C-B2B0-6A14B22864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23788" y="2013523"/>
            <a:ext cx="696425" cy="9144002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xmlns="" id="{9E54D939-0456-CE4B-8AB6-EFB38374FF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324580"/>
            <a:ext cx="648072" cy="561007"/>
          </a:xfrm>
          <a:prstGeom prst="rect">
            <a:avLst/>
          </a:prstGeom>
        </p:spPr>
      </p:pic>
      <p:pic>
        <p:nvPicPr>
          <p:cNvPr id="8" name="Picture 7" descr="Chart, scatter chart&#10;&#10;Description automatically generated">
            <a:extLst>
              <a:ext uri="{FF2B5EF4-FFF2-40B4-BE49-F238E27FC236}">
                <a16:creationId xmlns:a16="http://schemas.microsoft.com/office/drawing/2014/main" xmlns="" id="{BA5C3DAD-B1FA-E749-ACDE-D89B6637AA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583829"/>
            <a:ext cx="5553427" cy="369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107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60DA7B-74C6-FECD-B2B0-8E799143D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Research Findings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BB276E6-F5E6-A643-9826-A6092042B2C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276209" y="1418096"/>
            <a:ext cx="2699916" cy="450742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/>
              <a:t>Repeated Sales</a:t>
            </a:r>
          </a:p>
          <a:p>
            <a:pPr algn="ctr"/>
            <a:r>
              <a:rPr lang="en-US" dirty="0"/>
              <a:t>Property Fixed Effects</a:t>
            </a:r>
          </a:p>
          <a:p>
            <a:pPr algn="ctr"/>
            <a:r>
              <a:rPr lang="en-US" dirty="0"/>
              <a:t>Successful auctions sell at a </a:t>
            </a:r>
            <a:r>
              <a:rPr lang="en-US" dirty="0">
                <a:solidFill>
                  <a:srgbClr val="00B050"/>
                </a:solidFill>
              </a:rPr>
              <a:t>premium</a:t>
            </a:r>
            <a:r>
              <a:rPr lang="en-US" dirty="0"/>
              <a:t>. </a:t>
            </a:r>
          </a:p>
          <a:p>
            <a:pPr algn="ctr"/>
            <a:r>
              <a:rPr lang="en-US" dirty="0"/>
              <a:t>	</a:t>
            </a:r>
            <a:r>
              <a:rPr lang="en-US" sz="3200" dirty="0">
                <a:solidFill>
                  <a:srgbClr val="00B050"/>
                </a:solidFill>
              </a:rPr>
              <a:t>0.7%</a:t>
            </a:r>
          </a:p>
          <a:p>
            <a:pPr algn="ctr"/>
            <a:r>
              <a:rPr lang="en-US" dirty="0"/>
              <a:t>Failed auctions sell at a </a:t>
            </a:r>
            <a:r>
              <a:rPr lang="en-US" dirty="0">
                <a:solidFill>
                  <a:srgbClr val="C00000"/>
                </a:solidFill>
              </a:rPr>
              <a:t>discount</a:t>
            </a:r>
            <a:r>
              <a:rPr lang="en-US" dirty="0"/>
              <a:t>.</a:t>
            </a:r>
          </a:p>
          <a:p>
            <a:pPr algn="ctr"/>
            <a:r>
              <a:rPr lang="en-US" sz="3200" dirty="0"/>
              <a:t>	</a:t>
            </a:r>
            <a:r>
              <a:rPr lang="en-US" sz="3200" dirty="0">
                <a:solidFill>
                  <a:srgbClr val="C00000"/>
                </a:solidFill>
              </a:rPr>
              <a:t>1.7%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9FEEA82-CF56-6F50-3D36-0DF8CB7C00A6}"/>
              </a:ext>
            </a:extLst>
          </p:cNvPr>
          <p:cNvSpPr/>
          <p:nvPr/>
        </p:nvSpPr>
        <p:spPr>
          <a:xfrm>
            <a:off x="1374139" y="4940816"/>
            <a:ext cx="504056" cy="410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7581663-88BA-F56E-8ADB-840816E273DF}"/>
              </a:ext>
            </a:extLst>
          </p:cNvPr>
          <p:cNvSpPr/>
          <p:nvPr/>
        </p:nvSpPr>
        <p:spPr>
          <a:xfrm>
            <a:off x="4217578" y="4941166"/>
            <a:ext cx="529208" cy="426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F5C701C-4A91-6C99-1F33-27C83B24DF52}"/>
              </a:ext>
            </a:extLst>
          </p:cNvPr>
          <p:cNvSpPr/>
          <p:nvPr/>
        </p:nvSpPr>
        <p:spPr>
          <a:xfrm>
            <a:off x="7240653" y="4937626"/>
            <a:ext cx="529208" cy="410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xmlns="" id="{66B6954A-2D70-4286-6473-96C6350F1BFE}"/>
              </a:ext>
            </a:extLst>
          </p:cNvPr>
          <p:cNvSpPr txBox="1">
            <a:spLocks/>
          </p:cNvSpPr>
          <p:nvPr/>
        </p:nvSpPr>
        <p:spPr bwMode="auto">
          <a:xfrm>
            <a:off x="3119096" y="1418097"/>
            <a:ext cx="2726172" cy="450742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1200"/>
              </a:spcBef>
              <a:spcAft>
                <a:spcPct val="0"/>
              </a:spcAft>
              <a:buFont typeface="Arial" charset="0"/>
              <a:defRPr sz="16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269875" indent="-269875" algn="l" rtl="0" eaLnBrk="1" fontAlgn="base" hangingPunct="1">
              <a:spcBef>
                <a:spcPts val="9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539750" indent="-269875" algn="l" rtl="0" eaLnBrk="1" fontAlgn="base" hangingPunct="1">
              <a:spcBef>
                <a:spcPts val="600"/>
              </a:spcBef>
              <a:spcAft>
                <a:spcPct val="0"/>
              </a:spcAft>
              <a:buFont typeface="Lucida Grande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ヒラギノ角ゴ Pro W3" pitchFamily="-60" charset="-128"/>
                <a:cs typeface="ヒラギノ角ゴ Pro W3" charset="-128"/>
              </a:defRPr>
            </a:lvl3pPr>
            <a:lvl4pPr marL="809625" indent="-269875" algn="l" rtl="0" eaLnBrk="1" fontAlgn="base" hangingPunct="1">
              <a:spcBef>
                <a:spcPts val="600"/>
              </a:spcBef>
              <a:spcAft>
                <a:spcPct val="0"/>
              </a:spcAft>
              <a:buFont typeface="Lucida Grande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ヒラギノ角ゴ Pro W3" pitchFamily="-60" charset="-128"/>
                <a:cs typeface="ヒラギノ角ゴ Pro W3" charset="-128"/>
              </a:defRPr>
            </a:lvl4pPr>
            <a:lvl5pPr marL="1095375" indent="-285750" algn="l" rtl="0" eaLnBrk="1" fontAlgn="base" hangingPunct="1">
              <a:spcBef>
                <a:spcPts val="600"/>
              </a:spcBef>
              <a:spcAft>
                <a:spcPct val="0"/>
              </a:spcAft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ヒラギノ角ゴ Pro W3" pitchFamily="-60" charset="-128"/>
                <a:cs typeface="ヒラギノ角ゴ Pro W3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  <a:p>
            <a:pPr algn="ctr"/>
            <a:r>
              <a:rPr lang="en-US" dirty="0"/>
              <a:t>Causal claims and use IV</a:t>
            </a:r>
          </a:p>
          <a:p>
            <a:pPr marL="0" indent="0" algn="ctr"/>
            <a:endParaRPr lang="en-US" dirty="0"/>
          </a:p>
          <a:p>
            <a:pPr algn="ctr">
              <a:buFont typeface="+mj-lt"/>
              <a:buAutoNum type="arabicPeriod"/>
            </a:pPr>
            <a:r>
              <a:rPr lang="en-US" dirty="0"/>
              <a:t>Precipitation</a:t>
            </a:r>
          </a:p>
          <a:p>
            <a:pPr algn="ctr">
              <a:buFont typeface="+mj-lt"/>
              <a:buAutoNum type="arabicPeriod"/>
            </a:pPr>
            <a:endParaRPr lang="en-US" dirty="0"/>
          </a:p>
          <a:p>
            <a:pPr algn="ctr">
              <a:buFont typeface="+mj-lt"/>
              <a:buAutoNum type="arabicPeriod"/>
            </a:pPr>
            <a:r>
              <a:rPr lang="en-US" dirty="0"/>
              <a:t>Rain</a:t>
            </a:r>
          </a:p>
          <a:p>
            <a:pPr algn="ctr"/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xmlns="" id="{0F71AF25-A30E-2A98-0326-1FB0EE593D5C}"/>
              </a:ext>
            </a:extLst>
          </p:cNvPr>
          <p:cNvSpPr txBox="1">
            <a:spLocks/>
          </p:cNvSpPr>
          <p:nvPr/>
        </p:nvSpPr>
        <p:spPr bwMode="auto">
          <a:xfrm>
            <a:off x="5961581" y="1418097"/>
            <a:ext cx="2699917" cy="450742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1200"/>
              </a:spcBef>
              <a:spcAft>
                <a:spcPct val="0"/>
              </a:spcAft>
              <a:buFont typeface="Arial" charset="0"/>
              <a:defRPr sz="16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269875" indent="-269875" algn="l" rtl="0" eaLnBrk="1" fontAlgn="base" hangingPunct="1">
              <a:spcBef>
                <a:spcPts val="9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539750" indent="-269875" algn="l" rtl="0" eaLnBrk="1" fontAlgn="base" hangingPunct="1">
              <a:spcBef>
                <a:spcPts val="600"/>
              </a:spcBef>
              <a:spcAft>
                <a:spcPct val="0"/>
              </a:spcAft>
              <a:buFont typeface="Lucida Grande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ヒラギノ角ゴ Pro W3" pitchFamily="-60" charset="-128"/>
                <a:cs typeface="ヒラギノ角ゴ Pro W3" charset="-128"/>
              </a:defRPr>
            </a:lvl3pPr>
            <a:lvl4pPr marL="809625" indent="-269875" algn="l" rtl="0" eaLnBrk="1" fontAlgn="base" hangingPunct="1">
              <a:spcBef>
                <a:spcPts val="600"/>
              </a:spcBef>
              <a:spcAft>
                <a:spcPct val="0"/>
              </a:spcAft>
              <a:buFont typeface="Lucida Grande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ヒラギノ角ゴ Pro W3" pitchFamily="-60" charset="-128"/>
                <a:cs typeface="ヒラギノ角ゴ Pro W3" charset="-128"/>
              </a:defRPr>
            </a:lvl4pPr>
            <a:lvl5pPr marL="1095375" indent="-285750" algn="l" rtl="0" eaLnBrk="1" fontAlgn="base" hangingPunct="1">
              <a:spcBef>
                <a:spcPts val="600"/>
              </a:spcBef>
              <a:spcAft>
                <a:spcPct val="0"/>
              </a:spcAft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ヒラギノ角ゴ Pro W3" pitchFamily="-60" charset="-128"/>
                <a:cs typeface="ヒラギノ角ゴ Pro W3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algn="ctr"/>
            <a:r>
              <a:rPr lang="en-US" dirty="0"/>
              <a:t>The discount decreases with time. On average taking  </a:t>
            </a:r>
            <a:r>
              <a:rPr lang="en-US" b="1" dirty="0"/>
              <a:t>6 months </a:t>
            </a:r>
            <a:r>
              <a:rPr lang="en-US" dirty="0"/>
              <a:t>to fade completely. 	</a:t>
            </a:r>
            <a:r>
              <a:rPr lang="en-US" sz="2000" dirty="0"/>
              <a:t>	</a:t>
            </a:r>
          </a:p>
          <a:p>
            <a:pPr algn="ctr"/>
            <a:r>
              <a:rPr lang="en-US" dirty="0"/>
              <a:t>Effect around “round”</a:t>
            </a:r>
          </a:p>
          <a:p>
            <a:pPr algn="ctr"/>
            <a:r>
              <a:rPr lang="en-US" dirty="0"/>
              <a:t> numbers</a:t>
            </a:r>
          </a:p>
          <a:p>
            <a:pPr algn="ctr"/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AAD7C5D-081F-FBEC-92C5-4637C57E941E}"/>
              </a:ext>
            </a:extLst>
          </p:cNvPr>
          <p:cNvSpPr txBox="1"/>
          <p:nvPr/>
        </p:nvSpPr>
        <p:spPr>
          <a:xfrm>
            <a:off x="3119096" y="980728"/>
            <a:ext cx="2726172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Instruments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0630E08-DB23-C4DF-288C-31CBAAFABF2C}"/>
              </a:ext>
            </a:extLst>
          </p:cNvPr>
          <p:cNvSpPr txBox="1"/>
          <p:nvPr/>
        </p:nvSpPr>
        <p:spPr>
          <a:xfrm>
            <a:off x="5961581" y="980728"/>
            <a:ext cx="2726172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Is this stigma?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0ED11552-D59A-4A2D-C362-DE40CAC6B540}"/>
              </a:ext>
            </a:extLst>
          </p:cNvPr>
          <p:cNvSpPr txBox="1"/>
          <p:nvPr/>
        </p:nvSpPr>
        <p:spPr>
          <a:xfrm>
            <a:off x="276209" y="980728"/>
            <a:ext cx="2699916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Auctions Results</a:t>
            </a:r>
          </a:p>
        </p:txBody>
      </p:sp>
    </p:spTree>
    <p:extLst>
      <p:ext uri="{BB962C8B-B14F-4D97-AF65-F5344CB8AC3E}">
        <p14:creationId xmlns:p14="http://schemas.microsoft.com/office/powerpoint/2010/main" val="1576215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6B5878-BE75-695D-A2DF-CC0C9A877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33388"/>
            <a:ext cx="8208962" cy="461665"/>
          </a:xfrm>
        </p:spPr>
        <p:txBody>
          <a:bodyPr/>
          <a:lstStyle/>
          <a:p>
            <a:pPr algn="ctr"/>
            <a:r>
              <a:rPr lang="en-US" dirty="0"/>
              <a:t>Timeline Allows us to Exploit Events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C2F47A-E92E-A5B2-50C5-F22BB847882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8313" y="3284984"/>
            <a:ext cx="8208962" cy="2549078"/>
          </a:xfrm>
        </p:spPr>
        <p:txBody>
          <a:bodyPr/>
          <a:lstStyle/>
          <a:p>
            <a:r>
              <a:rPr lang="en-US" dirty="0"/>
              <a:t>Decide to Sell Home</a:t>
            </a:r>
          </a:p>
          <a:p>
            <a:r>
              <a:rPr lang="en-US" dirty="0"/>
              <a:t>				Decide on a Private Treaty or Auction	</a:t>
            </a:r>
          </a:p>
          <a:p>
            <a:r>
              <a:rPr lang="en-US" dirty="0"/>
              <a:t>								       Auction Day									</a:t>
            </a:r>
          </a:p>
          <a:p>
            <a:endParaRPr lang="en-US" dirty="0"/>
          </a:p>
          <a:p>
            <a:pPr algn="ctr"/>
            <a:r>
              <a:rPr lang="en-US" sz="1800" dirty="0"/>
              <a:t>Data is from </a:t>
            </a:r>
            <a:r>
              <a:rPr lang="en-US" sz="1800" dirty="0" err="1"/>
              <a:t>Domain.com.au</a:t>
            </a:r>
            <a:r>
              <a:rPr lang="en-US" sz="1800" dirty="0"/>
              <a:t> for NSW and VIC from 2007-2019		</a:t>
            </a:r>
          </a:p>
        </p:txBody>
      </p:sp>
      <p:pic>
        <p:nvPicPr>
          <p:cNvPr id="7" name="Graphic 6" descr="House with solid fill">
            <a:extLst>
              <a:ext uri="{FF2B5EF4-FFF2-40B4-BE49-F238E27FC236}">
                <a16:creationId xmlns:a16="http://schemas.microsoft.com/office/drawing/2014/main" xmlns="" id="{03BB19BC-027D-4BCF-0B0B-0549E4F6EE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27584" y="2132856"/>
            <a:ext cx="914400" cy="914400"/>
          </a:xfrm>
          <a:prstGeom prst="rect">
            <a:avLst/>
          </a:prstGeom>
        </p:spPr>
      </p:pic>
      <p:pic>
        <p:nvPicPr>
          <p:cNvPr id="8" name="Graphic 7" descr="House with solid fill">
            <a:extLst>
              <a:ext uri="{FF2B5EF4-FFF2-40B4-BE49-F238E27FC236}">
                <a16:creationId xmlns:a16="http://schemas.microsoft.com/office/drawing/2014/main" xmlns="" id="{76A797F0-8C37-50AA-0EB9-2F2188F9B2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82137" y="2132856"/>
            <a:ext cx="914400" cy="914400"/>
          </a:xfrm>
          <a:prstGeom prst="rect">
            <a:avLst/>
          </a:prstGeom>
        </p:spPr>
      </p:pic>
      <p:pic>
        <p:nvPicPr>
          <p:cNvPr id="9" name="Graphic 8" descr="House with solid fill">
            <a:extLst>
              <a:ext uri="{FF2B5EF4-FFF2-40B4-BE49-F238E27FC236}">
                <a16:creationId xmlns:a16="http://schemas.microsoft.com/office/drawing/2014/main" xmlns="" id="{EF9790C9-C3DD-C7E6-3A10-5907F4BF2F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283968" y="2251720"/>
            <a:ext cx="914400" cy="914400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566D5610-EC81-C4AB-B1A4-0D0FCE90A504}"/>
              </a:ext>
            </a:extLst>
          </p:cNvPr>
          <p:cNvCxnSpPr/>
          <p:nvPr/>
        </p:nvCxnSpPr>
        <p:spPr>
          <a:xfrm>
            <a:off x="2123728" y="2636912"/>
            <a:ext cx="18722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1BC706BA-8CCD-2DFA-ED8A-47B9BD2D4318}"/>
              </a:ext>
            </a:extLst>
          </p:cNvPr>
          <p:cNvCxnSpPr/>
          <p:nvPr/>
        </p:nvCxnSpPr>
        <p:spPr>
          <a:xfrm>
            <a:off x="5364088" y="2636912"/>
            <a:ext cx="18722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309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6B5878-BE75-695D-A2DF-CC0C9A877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33388"/>
            <a:ext cx="8208962" cy="461665"/>
          </a:xfrm>
        </p:spPr>
        <p:txBody>
          <a:bodyPr/>
          <a:lstStyle/>
          <a:p>
            <a:pPr algn="ctr"/>
            <a:r>
              <a:rPr lang="en-US" dirty="0"/>
              <a:t>Using Rain to instrument Auction Failure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C2F47A-E92E-A5B2-50C5-F22BB847882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491880" y="1700808"/>
            <a:ext cx="5185395" cy="4176464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Private Treaty – Sale price $ XXX,XXX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Successful Auction – Sells on the day for a </a:t>
            </a:r>
            <a:r>
              <a:rPr lang="en-US" b="1" dirty="0">
                <a:solidFill>
                  <a:srgbClr val="00B050"/>
                </a:solidFill>
              </a:rPr>
              <a:t>premium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Failed Auction – Sells at a later date for a </a:t>
            </a:r>
            <a:r>
              <a:rPr lang="en-US" b="1" dirty="0">
                <a:solidFill>
                  <a:srgbClr val="FF0000"/>
                </a:solidFill>
              </a:rPr>
              <a:t>discount</a:t>
            </a:r>
          </a:p>
          <a:p>
            <a:endParaRPr lang="en-US" dirty="0"/>
          </a:p>
        </p:txBody>
      </p:sp>
      <p:pic>
        <p:nvPicPr>
          <p:cNvPr id="7" name="Graphic 6" descr="House with solid fill">
            <a:extLst>
              <a:ext uri="{FF2B5EF4-FFF2-40B4-BE49-F238E27FC236}">
                <a16:creationId xmlns:a16="http://schemas.microsoft.com/office/drawing/2014/main" xmlns="" id="{03BB19BC-027D-4BCF-0B0B-0549E4F6EE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123728" y="3343033"/>
            <a:ext cx="914400" cy="914400"/>
          </a:xfrm>
          <a:prstGeom prst="rect">
            <a:avLst/>
          </a:prstGeom>
        </p:spPr>
      </p:pic>
      <p:pic>
        <p:nvPicPr>
          <p:cNvPr id="5" name="Graphic 4" descr="Sun with solid fill">
            <a:extLst>
              <a:ext uri="{FF2B5EF4-FFF2-40B4-BE49-F238E27FC236}">
                <a16:creationId xmlns:a16="http://schemas.microsoft.com/office/drawing/2014/main" xmlns="" id="{25680233-C721-CFF4-FC28-1ED0B18412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94720" y="3050005"/>
            <a:ext cx="461666" cy="461666"/>
          </a:xfrm>
          <a:prstGeom prst="rect">
            <a:avLst/>
          </a:prstGeom>
        </p:spPr>
      </p:pic>
      <p:pic>
        <p:nvPicPr>
          <p:cNvPr id="6" name="Graphic 5" descr="House with solid fill">
            <a:extLst>
              <a:ext uri="{FF2B5EF4-FFF2-40B4-BE49-F238E27FC236}">
                <a16:creationId xmlns:a16="http://schemas.microsoft.com/office/drawing/2014/main" xmlns="" id="{C8880E02-94C7-0151-53D4-C1896E448D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141442" y="4709009"/>
            <a:ext cx="914400" cy="914400"/>
          </a:xfrm>
          <a:prstGeom prst="rect">
            <a:avLst/>
          </a:prstGeom>
        </p:spPr>
      </p:pic>
      <p:pic>
        <p:nvPicPr>
          <p:cNvPr id="11" name="Graphic 10" descr="Cloud With Lightning And Rain with solid fill">
            <a:extLst>
              <a:ext uri="{FF2B5EF4-FFF2-40B4-BE49-F238E27FC236}">
                <a16:creationId xmlns:a16="http://schemas.microsoft.com/office/drawing/2014/main" xmlns="" id="{F5FB46B3-413E-E8AF-0981-F29B65A272D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94720" y="4478176"/>
            <a:ext cx="461666" cy="461666"/>
          </a:xfrm>
          <a:prstGeom prst="rect">
            <a:avLst/>
          </a:prstGeom>
        </p:spPr>
      </p:pic>
      <p:pic>
        <p:nvPicPr>
          <p:cNvPr id="12" name="Graphic 11" descr="House with solid fill">
            <a:extLst>
              <a:ext uri="{FF2B5EF4-FFF2-40B4-BE49-F238E27FC236}">
                <a16:creationId xmlns:a16="http://schemas.microsoft.com/office/drawing/2014/main" xmlns="" id="{BEE9141B-21D0-384F-4ED0-76D7D2FBB6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123728" y="1824380"/>
            <a:ext cx="914400" cy="914400"/>
          </a:xfrm>
          <a:prstGeom prst="rect">
            <a:avLst/>
          </a:prstGeom>
        </p:spPr>
      </p:pic>
      <p:pic>
        <p:nvPicPr>
          <p:cNvPr id="14" name="Graphic 13" descr="Partial sun with solid fill">
            <a:extLst>
              <a:ext uri="{FF2B5EF4-FFF2-40B4-BE49-F238E27FC236}">
                <a16:creationId xmlns:a16="http://schemas.microsoft.com/office/drawing/2014/main" xmlns="" id="{D36CD50F-8358-451C-EEFC-DEE371C111A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794719" y="1450752"/>
            <a:ext cx="461667" cy="461667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EFE6BAD6-A1A0-8129-CB8D-83A8F2CE37F7}"/>
              </a:ext>
            </a:extLst>
          </p:cNvPr>
          <p:cNvCxnSpPr>
            <a:cxnSpLocks/>
          </p:cNvCxnSpPr>
          <p:nvPr/>
        </p:nvCxnSpPr>
        <p:spPr>
          <a:xfrm>
            <a:off x="1158823" y="3429000"/>
            <a:ext cx="797632" cy="1121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5ECCB105-6C5F-5576-431A-391EA1210479}"/>
              </a:ext>
            </a:extLst>
          </p:cNvPr>
          <p:cNvCxnSpPr>
            <a:cxnSpLocks/>
          </p:cNvCxnSpPr>
          <p:nvPr/>
        </p:nvCxnSpPr>
        <p:spPr>
          <a:xfrm>
            <a:off x="1135025" y="3429000"/>
            <a:ext cx="10293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805C49D1-0F88-37E5-E708-C47FD43E15E0}"/>
              </a:ext>
            </a:extLst>
          </p:cNvPr>
          <p:cNvCxnSpPr>
            <a:cxnSpLocks/>
          </p:cNvCxnSpPr>
          <p:nvPr/>
        </p:nvCxnSpPr>
        <p:spPr>
          <a:xfrm flipV="1">
            <a:off x="1135025" y="2493465"/>
            <a:ext cx="988703" cy="9355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E0795C1C-516E-A80A-923A-1E37E94F887B}"/>
              </a:ext>
            </a:extLst>
          </p:cNvPr>
          <p:cNvSpPr txBox="1"/>
          <p:nvPr/>
        </p:nvSpPr>
        <p:spPr>
          <a:xfrm>
            <a:off x="88299" y="3088478"/>
            <a:ext cx="1046726" cy="91409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Identical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Homes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11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ommet bold"/>
              <a:ea typeface="+mn-ea"/>
              <a:cs typeface="+mn-cs"/>
            </a:endParaRPr>
          </a:p>
        </p:txBody>
      </p:sp>
      <p:pic>
        <p:nvPicPr>
          <p:cNvPr id="33" name="Graphic 32" descr="Partial sun with solid fill">
            <a:extLst>
              <a:ext uri="{FF2B5EF4-FFF2-40B4-BE49-F238E27FC236}">
                <a16:creationId xmlns:a16="http://schemas.microsoft.com/office/drawing/2014/main" xmlns="" id="{43D31C42-A666-DF48-C269-0C9A807A3B8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372200" y="398973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083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AE3AA1-03C1-C0B7-89F2-8E1FF9D9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Concluding Remarks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A3E9838-2428-A615-5B0B-E47BB8628BDC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Australia’s Residential Real Estate Market is rife with research opportunities however we must first understand some of the fundamental differences of the industry </a:t>
            </a:r>
          </a:p>
          <a:p>
            <a:endParaRPr lang="en-US" dirty="0"/>
          </a:p>
          <a:p>
            <a:r>
              <a:rPr lang="en-US" dirty="0"/>
              <a:t>The Auction sales method itself is useful to understand but it also presents a setting to answers an even larger research question, can market efficiency overcome basic human reactions</a:t>
            </a:r>
          </a:p>
          <a:p>
            <a:endParaRPr lang="en-US" dirty="0"/>
          </a:p>
          <a:p>
            <a:r>
              <a:rPr lang="en-US" dirty="0"/>
              <a:t>The could potentially spillover to other embarrassing events in asset pricing (Failed IPOs) and other markets (labor: long unemployment spells)</a:t>
            </a:r>
          </a:p>
          <a:p>
            <a:endParaRPr lang="en-US" dirty="0"/>
          </a:p>
          <a:p>
            <a:r>
              <a:rPr lang="en-US" dirty="0"/>
              <a:t>This paper shows there is a role for human psyche in determining prices heavily affected by a consumer's willingness to pay. </a:t>
            </a:r>
          </a:p>
        </p:txBody>
      </p:sp>
    </p:spTree>
    <p:extLst>
      <p:ext uri="{BB962C8B-B14F-4D97-AF65-F5344CB8AC3E}">
        <p14:creationId xmlns:p14="http://schemas.microsoft.com/office/powerpoint/2010/main" val="357720913"/>
      </p:ext>
    </p:extLst>
  </p:cSld>
  <p:clrMapOvr>
    <a:masterClrMapping/>
  </p:clrMapOvr>
</p:sld>
</file>

<file path=ppt/theme/theme1.xml><?xml version="1.0" encoding="utf-8"?>
<a:theme xmlns:a="http://schemas.openxmlformats.org/drawingml/2006/main" name="UNSW_PowerPoint_4x3">
  <a:themeElements>
    <a:clrScheme name="AGSM">
      <a:dk1>
        <a:srgbClr val="404040"/>
      </a:dk1>
      <a:lt1>
        <a:sysClr val="window" lastClr="FFFFFF"/>
      </a:lt1>
      <a:dk2>
        <a:srgbClr val="063E8D"/>
      </a:dk2>
      <a:lt2>
        <a:srgbClr val="CCCCCC"/>
      </a:lt2>
      <a:accent1>
        <a:srgbClr val="063E8D"/>
      </a:accent1>
      <a:accent2>
        <a:srgbClr val="FFD700"/>
      </a:accent2>
      <a:accent3>
        <a:srgbClr val="0067A8"/>
      </a:accent3>
      <a:accent4>
        <a:srgbClr val="00568E"/>
      </a:accent4>
      <a:accent5>
        <a:srgbClr val="004372"/>
      </a:accent5>
      <a:accent6>
        <a:srgbClr val="002E52"/>
      </a:accent6>
      <a:hlink>
        <a:srgbClr val="33CCFF"/>
      </a:hlink>
      <a:folHlink>
        <a:srgbClr val="063E8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342900" marR="0" indent="-34290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115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Sommet bold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11" id="{CECED6B6-01E3-AF4C-9FB0-716A457DCAD8}" vid="{E23210A9-B5CC-594D-AEAD-3AB1506EAE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fdce602ab9848b4bf80c62eae0cddb3 xmlns="e2a6d7fd-cfb8-4aa2-8f9d-00d20bdc3a83">
      <Terms xmlns="http://schemas.microsoft.com/office/infopath/2007/PartnerControls"/>
    </cfdce602ab9848b4bf80c62eae0cddb3>
    <i7e4caf4883549738b3fce866cf588f7 xmlns="e2a6d7fd-cfb8-4aa2-8f9d-00d20bdc3a8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AGSM</TermName>
          <TermId xmlns="http://schemas.microsoft.com/office/infopath/2007/PartnerControls">e641e8a1-99e5-404f-bd7c-35803f4d985d</TermId>
        </TermInfo>
      </Terms>
    </i7e4caf4883549738b3fce866cf588f7>
    <l106d6d0667840b48999320499b4dd29 xmlns="e2a6d7fd-cfb8-4aa2-8f9d-00d20bdc3a83">
      <Terms xmlns="http://schemas.microsoft.com/office/infopath/2007/PartnerControls"/>
    </l106d6d0667840b48999320499b4dd29>
    <UnswBus_Description xmlns="78237fa5-fae7-4a08-ad29-c8feb430a382">Branded templates produced by the UNSW Business School Marketing team</UnswBus_Description>
    <TaxCatchAll xmlns="e2a6d7fd-cfb8-4aa2-8f9d-00d20bdc3a83">
      <Value>78</Value>
    </TaxCatchAll>
    <UnswBus_ResourceType xmlns="78237fa5-fae7-4a08-ad29-c8feb430a382">Template</UnswBus_ResourceTyp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Resource Document" ma:contentTypeID="0x01010008768CDC8BD8F24E88688A23E1BBFFD40083F9DB452809BE4E9E961773873B9725" ma:contentTypeVersion="12" ma:contentTypeDescription="" ma:contentTypeScope="" ma:versionID="ccf7c8939642961021bbb5e2375da5c4">
  <xsd:schema xmlns:xsd="http://www.w3.org/2001/XMLSchema" xmlns:xs="http://www.w3.org/2001/XMLSchema" xmlns:p="http://schemas.microsoft.com/office/2006/metadata/properties" xmlns:ns2="e2a6d7fd-cfb8-4aa2-8f9d-00d20bdc3a83" xmlns:ns4="78237fa5-fae7-4a08-ad29-c8feb430a382" targetNamespace="http://schemas.microsoft.com/office/2006/metadata/properties" ma:root="true" ma:fieldsID="7ba22b555d239708a9679c6b61f18d10" ns2:_="" ns4:_="">
    <xsd:import namespace="e2a6d7fd-cfb8-4aa2-8f9d-00d20bdc3a83"/>
    <xsd:import namespace="78237fa5-fae7-4a08-ad29-c8feb430a382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4:UnswBus_ResourceType"/>
                <xsd:element ref="ns4:UnswBus_Description" minOccurs="0"/>
                <xsd:element ref="ns2:l106d6d0667840b48999320499b4dd29" minOccurs="0"/>
                <xsd:element ref="ns2:cfdce602ab9848b4bf80c62eae0cddb3" minOccurs="0"/>
                <xsd:element ref="ns2:i7e4caf4883549738b3fce866cf588f7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a6d7fd-cfb8-4aa2-8f9d-00d20bdc3a83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2cec8c26-97b4-48cb-a8fc-0ef68138d153}" ma:internalName="TaxCatchAll" ma:showField="CatchAllData" ma:web="e2a6d7fd-cfb8-4aa2-8f9d-00d20bdc3a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2cec8c26-97b4-48cb-a8fc-0ef68138d153}" ma:internalName="TaxCatchAllLabel" ma:readOnly="true" ma:showField="CatchAllDataLabel" ma:web="e2a6d7fd-cfb8-4aa2-8f9d-00d20bdc3a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106d6d0667840b48999320499b4dd29" ma:index="15" nillable="true" ma:taxonomy="true" ma:internalName="l106d6d0667840b48999320499b4dd29" ma:taxonomyFieldName="UnswBus_EnterpriseKeywords" ma:displayName="Enterprise Keywords" ma:default="" ma:fieldId="{5106d6d0-6678-40b4-8999-320499b4dd29}" ma:taxonomyMulti="true" ma:sspId="2b026aac-6b52-4d7e-a64d-f3ee90946f56" ma:termSetId="6b154277-0339-4047-8b7c-9c64337183f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fdce602ab9848b4bf80c62eae0cddb3" ma:index="16" nillable="true" ma:taxonomy="true" ma:internalName="cfdce602ab9848b4bf80c62eae0cddb3" ma:taxonomyFieldName="UnswBus_SchoolUnit" ma:displayName="School or Unit" ma:default="" ma:fieldId="{cfdce602-ab98-48b4-bf80-c62eae0cddb3}" ma:sspId="2b026aac-6b52-4d7e-a64d-f3ee90946f56" ma:termSetId="99342006-19d9-4d76-ae6d-6a49808a1b3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7e4caf4883549738b3fce866cf588f7" ma:index="17" ma:taxonomy="true" ma:internalName="i7e4caf4883549738b3fce866cf588f7" ma:taxonomyFieldName="UnswBus_ResourceCategory" ma:displayName="Resource Category" ma:default="" ma:fieldId="{27e4caf4-8835-4973-8b3f-ce866cf588f7}" ma:taxonomyMulti="true" ma:sspId="2b026aac-6b52-4d7e-a64d-f3ee90946f56" ma:termSetId="59e748ed-3424-4b0f-8a51-22a7215e598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1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237fa5-fae7-4a08-ad29-c8feb430a382" elementFormDefault="qualified">
    <xsd:import namespace="http://schemas.microsoft.com/office/2006/documentManagement/types"/>
    <xsd:import namespace="http://schemas.microsoft.com/office/infopath/2007/PartnerControls"/>
    <xsd:element name="UnswBus_ResourceType" ma:index="11" ma:displayName="Resource Type" ma:default="Brochure" ma:format="Dropdown" ma:internalName="UnswBus_ResourceType" ma:readOnly="false">
      <xsd:simpleType>
        <xsd:restriction base="dms:Choice">
          <xsd:enumeration value="Brochure"/>
          <xsd:enumeration value="Form"/>
          <xsd:enumeration value="Guidelines"/>
          <xsd:enumeration value="Manuals"/>
          <xsd:enumeration value="Minutes"/>
          <xsd:enumeration value="Newsletter"/>
          <xsd:enumeration value="Policy"/>
          <xsd:enumeration value="Procedure"/>
          <xsd:enumeration value="Protocol"/>
          <xsd:enumeration value="Reference"/>
          <xsd:enumeration value="Report"/>
          <xsd:enumeration value="Template"/>
        </xsd:restriction>
      </xsd:simpleType>
    </xsd:element>
    <xsd:element name="UnswBus_Description" ma:index="13" nillable="true" ma:displayName="Description" ma:internalName="UnswBus_Description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AF81F6-8F2A-47D5-9E54-F37BF3E413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7A88D3-C8FA-43F4-B901-104849B358DC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1F22FC4-2857-4CFF-A887-1454600FB6ED}">
  <ds:schemaRefs>
    <ds:schemaRef ds:uri="78237fa5-fae7-4a08-ad29-c8feb430a382"/>
    <ds:schemaRef ds:uri="http://purl.org/dc/terms/"/>
    <ds:schemaRef ds:uri="http://schemas.microsoft.com/office/2006/documentManagement/types"/>
    <ds:schemaRef ds:uri="e2a6d7fd-cfb8-4aa2-8f9d-00d20bdc3a8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2E48C029-ECC1-452C-8742-C4F7F6B2C8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a6d7fd-cfb8-4aa2-8f9d-00d20bdc3a83"/>
    <ds:schemaRef ds:uri="78237fa5-fae7-4a08-ad29-c8feb430a3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UNSW_PowerPoint_4x3</Template>
  <TotalTime>42315</TotalTime>
  <Words>280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UNSW_PowerPoint_4x3</vt:lpstr>
      <vt:lpstr>PowerPoint Presentation</vt:lpstr>
      <vt:lpstr>Auctions</vt:lpstr>
      <vt:lpstr>Auction Failure Rate</vt:lpstr>
      <vt:lpstr>Auction Failure</vt:lpstr>
      <vt:lpstr>Research Findings </vt:lpstr>
      <vt:lpstr>Timeline Allows us to Exploit Events </vt:lpstr>
      <vt:lpstr>Using Rain to instrument Auction Failure</vt:lpstr>
      <vt:lpstr>Concluding Remarks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Kristle Romero Cortes</dc:creator>
  <cp:lastModifiedBy>Frieda</cp:lastModifiedBy>
  <cp:revision>206</cp:revision>
  <cp:lastPrinted>2021-06-17T13:13:04Z</cp:lastPrinted>
  <dcterms:created xsi:type="dcterms:W3CDTF">2020-03-05T11:29:12Z</dcterms:created>
  <dcterms:modified xsi:type="dcterms:W3CDTF">2024-01-29T22:38:07Z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15500.0000000000</vt:lpwstr>
  </property>
  <property fmtid="{D5CDD505-2E9C-101B-9397-08002B2CF9AE}" pid="3" name="OHS Newsletter?">
    <vt:lpwstr>0</vt:lpwstr>
  </property>
  <property fmtid="{D5CDD505-2E9C-101B-9397-08002B2CF9AE}" pid="4" name="Category">
    <vt:lpwstr>AGSM</vt:lpwstr>
  </property>
  <property fmtid="{D5CDD505-2E9C-101B-9397-08002B2CF9AE}" pid="5" name="ContentType">
    <vt:lpwstr>Document</vt:lpwstr>
  </property>
  <property fmtid="{D5CDD505-2E9C-101B-9397-08002B2CF9AE}" pid="6" name="Date">
    <vt:lpwstr/>
  </property>
  <property fmtid="{D5CDD505-2E9C-101B-9397-08002B2CF9AE}" pid="7" name="PublishingExpirationDate">
    <vt:lpwstr/>
  </property>
  <property fmtid="{D5CDD505-2E9C-101B-9397-08002B2CF9AE}" pid="8" name="PublishingStartDate">
    <vt:lpwstr/>
  </property>
  <property fmtid="{D5CDD505-2E9C-101B-9397-08002B2CF9AE}" pid="9" name="ASBDocumentType">
    <vt:lpwstr>16</vt:lpwstr>
  </property>
  <property fmtid="{D5CDD505-2E9C-101B-9397-08002B2CF9AE}" pid="10" name="ASBDepartment">
    <vt:lpwstr>8</vt:lpwstr>
  </property>
  <property fmtid="{D5CDD505-2E9C-101B-9397-08002B2CF9AE}" pid="11" name="ASBUpdatedDate">
    <vt:lpwstr>2015-08-04T00:00:00Z</vt:lpwstr>
  </property>
  <property fmtid="{D5CDD505-2E9C-101B-9397-08002B2CF9AE}" pid="12" name="ASBTopic">
    <vt:lpwstr>1</vt:lpwstr>
  </property>
  <property fmtid="{D5CDD505-2E9C-101B-9397-08002B2CF9AE}" pid="13" name="ASBProgram">
    <vt:lpwstr>5</vt:lpwstr>
  </property>
  <property fmtid="{D5CDD505-2E9C-101B-9397-08002B2CF9AE}" pid="14" name="Format">
    <vt:lpwstr>PowerPoint</vt:lpwstr>
  </property>
  <property fmtid="{D5CDD505-2E9C-101B-9397-08002B2CF9AE}" pid="15" name="UnswBus_ResourceCategory">
    <vt:lpwstr>78;#AGSM|e641e8a1-99e5-404f-bd7c-35803f4d985d</vt:lpwstr>
  </property>
  <property fmtid="{D5CDD505-2E9C-101B-9397-08002B2CF9AE}" pid="16" name="UnswBus_ResourceType">
    <vt:lpwstr>Template</vt:lpwstr>
  </property>
  <property fmtid="{D5CDD505-2E9C-101B-9397-08002B2CF9AE}" pid="17" name="ContentTypeId">
    <vt:lpwstr>0x01010008768CDC8BD8F24E88688A23E1BBFFD40083F9DB452809BE4E9E961773873B9725</vt:lpwstr>
  </property>
  <property fmtid="{D5CDD505-2E9C-101B-9397-08002B2CF9AE}" pid="18" name="i7e4caf4883549738b3fce866cf588f7">
    <vt:lpwstr>AGSM|e641e8a1-99e5-404f-bd7c-35803f4d985d</vt:lpwstr>
  </property>
  <property fmtid="{D5CDD505-2E9C-101B-9397-08002B2CF9AE}" pid="19" name="TaxCatchAll">
    <vt:lpwstr>78;#AGSM|e641e8a1-99e5-404f-bd7c-35803f4d985d</vt:lpwstr>
  </property>
  <property fmtid="{D5CDD505-2E9C-101B-9397-08002B2CF9AE}" pid="20" name="l106d6d0667840b48999320499b4dd29">
    <vt:lpwstr/>
  </property>
  <property fmtid="{D5CDD505-2E9C-101B-9397-08002B2CF9AE}" pid="21" name="UnswBus_EnterpriseKeywords">
    <vt:lpwstr/>
  </property>
  <property fmtid="{D5CDD505-2E9C-101B-9397-08002B2CF9AE}" pid="22" name="cfdce602ab9848b4bf80c62eae0cddb3">
    <vt:lpwstr/>
  </property>
  <property fmtid="{D5CDD505-2E9C-101B-9397-08002B2CF9AE}" pid="23" name="UnswBus_SchoolUnit">
    <vt:lpwstr/>
  </property>
  <property fmtid="{D5CDD505-2E9C-101B-9397-08002B2CF9AE}" pid="24" name="UnswBus_Description">
    <vt:lpwstr>Branded templates produced by the UNSW Business School Marketing team</vt:lpwstr>
  </property>
</Properties>
</file>