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6" r:id="rId2"/>
    <p:sldId id="303" r:id="rId3"/>
    <p:sldId id="292" r:id="rId4"/>
    <p:sldId id="312" r:id="rId5"/>
    <p:sldId id="304" r:id="rId6"/>
    <p:sldId id="296" r:id="rId7"/>
    <p:sldId id="307" r:id="rId8"/>
    <p:sldId id="293" r:id="rId9"/>
    <p:sldId id="310" r:id="rId10"/>
    <p:sldId id="311" r:id="rId11"/>
    <p:sldId id="308" r:id="rId12"/>
    <p:sldId id="309" r:id="rId13"/>
    <p:sldId id="313" r:id="rId14"/>
    <p:sldId id="294" r:id="rId15"/>
    <p:sldId id="295" r:id="rId16"/>
    <p:sldId id="298" r:id="rId17"/>
    <p:sldId id="299" r:id="rId18"/>
    <p:sldId id="300" r:id="rId19"/>
    <p:sldId id="314" r:id="rId20"/>
    <p:sldId id="315" r:id="rId21"/>
    <p:sldId id="316" r:id="rId22"/>
    <p:sldId id="317" r:id="rId23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ren Dacy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79" autoAdjust="0"/>
    <p:restoredTop sz="82286" autoAdjust="0"/>
  </p:normalViewPr>
  <p:slideViewPr>
    <p:cSldViewPr>
      <p:cViewPr varScale="1">
        <p:scale>
          <a:sx n="100" d="100"/>
          <a:sy n="100" d="100"/>
        </p:scale>
        <p:origin x="1536" y="84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30" y="-108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 b="1" dirty="0" smtClean="0"/>
              <a:t>Preparing the literature review</a:t>
            </a:r>
          </a:p>
          <a:p>
            <a:r>
              <a:rPr lang="en-AU" dirty="0" smtClean="0"/>
              <a:t>Academic Skills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1200C-5EAF-420D-864B-3840CBFB952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8292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fld id="{AD89B261-CED5-EB42-835A-F26B273B0E71}" type="datetimeFigureOut">
              <a:rPr lang="en-AU"/>
              <a:pPr/>
              <a:t>14/07/2017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ea typeface="ＭＳ Ｐゴシック" pitchFamily="-107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ＭＳ Ｐゴシック" charset="-128"/>
                <a:cs typeface="ＭＳ Ｐゴシック" charset="-128"/>
              </a:defRPr>
            </a:lvl1pPr>
          </a:lstStyle>
          <a:p>
            <a:fld id="{102DF18C-6A63-B24E-AF5F-A519C852455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27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CB6724-459F-354E-9568-B35463C2E93F}" type="slidenum">
              <a:rPr lang="en-US"/>
              <a:pPr/>
              <a:t>1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894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Audience and aim!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F18C-6A63-B24E-AF5F-A519C8524551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8574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altLang="en-US" dirty="0" smtClean="0">
                <a:latin typeface="Arial" charset="0"/>
              </a:rPr>
              <a:t>AS provides</a:t>
            </a:r>
            <a:r>
              <a:rPr lang="en-AU" altLang="en-US" baseline="0" dirty="0" smtClean="0">
                <a:latin typeface="Arial" charset="0"/>
              </a:rPr>
              <a:t> Online resources (hub / flyers videos etc.)</a:t>
            </a:r>
          </a:p>
          <a:p>
            <a:endParaRPr lang="en-AU" altLang="en-US" baseline="0" dirty="0" smtClean="0">
              <a:latin typeface="Arial" charset="0"/>
            </a:endParaRPr>
          </a:p>
          <a:p>
            <a:r>
              <a:rPr lang="en-AU" altLang="en-US" baseline="0" dirty="0" smtClean="0">
                <a:latin typeface="Arial" charset="0"/>
              </a:rPr>
              <a:t>We also do workshops and short courses </a:t>
            </a:r>
          </a:p>
          <a:p>
            <a:endParaRPr lang="en-AU" altLang="en-US" baseline="0" dirty="0" smtClean="0">
              <a:latin typeface="Arial" charset="0"/>
            </a:endParaRPr>
          </a:p>
          <a:p>
            <a:r>
              <a:rPr lang="en-AU" altLang="en-US" baseline="0" dirty="0" smtClean="0">
                <a:latin typeface="Arial" charset="0"/>
              </a:rPr>
              <a:t>You can also book an individual appointment.</a:t>
            </a:r>
            <a:endParaRPr lang="en-AU" altLang="en-US" dirty="0" smtClean="0">
              <a:latin typeface="Arial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730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69847" indent="-296096" defTabSz="955730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84380" indent="-236876" defTabSz="955730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58133" indent="-236876" defTabSz="955730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131886" indent="-236876" defTabSz="955730"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605637" indent="-236876" defTabSz="955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3079390" indent="-236876" defTabSz="955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553142" indent="-236876" defTabSz="955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4026895" indent="-236876" defTabSz="95573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F2DCB0C-4FD6-4C91-9904-1E294F5F8CB7}" type="slidenum">
              <a:rPr lang="en-AU" altLang="en-US" sz="1300"/>
              <a:pPr/>
              <a:t>19</a:t>
            </a:fld>
            <a:endParaRPr lang="en-AU" altLang="en-US" sz="1300"/>
          </a:p>
        </p:txBody>
      </p:sp>
    </p:spTree>
    <p:extLst>
      <p:ext uri="{BB962C8B-B14F-4D97-AF65-F5344CB8AC3E}">
        <p14:creationId xmlns:p14="http://schemas.microsoft.com/office/powerpoint/2010/main" val="3486689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/>
              <a:t>First stop is the hub.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F18C-6A63-B24E-AF5F-A519C8524551}" type="slidenum">
              <a:rPr lang="en-AU" smtClean="0"/>
              <a:pPr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625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mtClean="0"/>
              <a:t>Follow us on SM.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F18C-6A63-B24E-AF5F-A519C8524551}" type="slidenum">
              <a:rPr lang="en-AU" smtClean="0"/>
              <a:pPr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275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 userDrawn="1"/>
        </p:nvSpPr>
        <p:spPr bwMode="auto">
          <a:xfrm>
            <a:off x="1812925" y="107952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-107" charset="0"/>
            </a:endParaRPr>
          </a:p>
        </p:txBody>
      </p:sp>
      <p:sp>
        <p:nvSpPr>
          <p:cNvPr id="5" name="Line 5"/>
          <p:cNvSpPr>
            <a:spLocks noChangeShapeType="1"/>
          </p:cNvSpPr>
          <p:nvPr userDrawn="1"/>
        </p:nvSpPr>
        <p:spPr bwMode="auto">
          <a:xfrm>
            <a:off x="2743200" y="107952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-107" charset="0"/>
            </a:endParaRPr>
          </a:p>
        </p:txBody>
      </p:sp>
      <p:pic>
        <p:nvPicPr>
          <p:cNvPr id="6" name="Picture 9" descr="5011_PPT_BG_EndPag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3144839" y="1785938"/>
            <a:ext cx="1587" cy="1312862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-107" charset="0"/>
            </a:endParaRPr>
          </a:p>
        </p:txBody>
      </p:sp>
      <p:pic>
        <p:nvPicPr>
          <p:cNvPr id="8" name="Picture 13" descr="UOM-Rev3D_S_sm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46225" y="1752600"/>
            <a:ext cx="1347788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352800" y="1905000"/>
            <a:ext cx="5486400" cy="1143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1371600" y="38862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accent3"/>
                </a:solidFill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990600"/>
            <a:ext cx="2019300" cy="51054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066800"/>
            <a:ext cx="5905500" cy="4953000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971800" y="76200"/>
            <a:ext cx="6019800" cy="6858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>
                  <a:lumMod val="50000"/>
                </a:schemeClr>
              </a:buClr>
              <a:defRPr sz="2400"/>
            </a:lvl1pPr>
            <a:lvl2pPr>
              <a:buClr>
                <a:schemeClr val="accent6"/>
              </a:buCl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5800" y="6385449"/>
            <a:ext cx="6248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>
                <a:solidFill>
                  <a:schemeClr val="accent6"/>
                </a:solidFill>
              </a:rPr>
              <a:t>http://services.unimelb.edu.au/academicskills</a:t>
            </a:r>
            <a:endParaRPr lang="en-AU" sz="16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Title 1"/>
          <p:cNvSpPr txBox="1">
            <a:spLocks/>
          </p:cNvSpPr>
          <p:nvPr userDrawn="1"/>
        </p:nvSpPr>
        <p:spPr bwMode="white">
          <a:xfrm>
            <a:off x="2971800" y="76200"/>
            <a:ext cx="6019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accent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r>
              <a:rPr lang="en-AU" kern="0" dirty="0" smtClea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2895600" y="-762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5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3008313" cy="51355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76400" y="12192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2600" y="5410200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1812925" y="107952"/>
            <a:ext cx="0" cy="8620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-107" charset="0"/>
            </a:endParaRPr>
          </a:p>
        </p:txBody>
      </p:sp>
      <p:pic>
        <p:nvPicPr>
          <p:cNvPr id="1027" name="Picture 9" descr="UOM-Rev3D_S_sm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533401" y="119065"/>
            <a:ext cx="860425" cy="87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336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AU" sz="2400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2743200" y="107952"/>
            <a:ext cx="1588" cy="51911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-107" charset="0"/>
            </a:endParaRPr>
          </a:p>
        </p:txBody>
      </p:sp>
      <p:pic>
        <p:nvPicPr>
          <p:cNvPr id="1030" name="Picture 13" descr="UOM-Rev3D_H_sm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07952"/>
            <a:ext cx="23622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 userDrawn="1"/>
        </p:nvSpPr>
        <p:spPr bwMode="auto">
          <a:xfrm>
            <a:off x="0" y="6357649"/>
            <a:ext cx="9144000" cy="0"/>
          </a:xfrm>
          <a:prstGeom prst="line">
            <a:avLst/>
          </a:prstGeom>
          <a:noFill/>
          <a:ln w="9525">
            <a:solidFill>
              <a:srgbClr val="003368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>
              <a:latin typeface="Arial" pitchFamily="-107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 userDrawn="1"/>
        </p:nvSpPr>
        <p:spPr bwMode="auto">
          <a:xfrm>
            <a:off x="0" y="838200"/>
            <a:ext cx="9144000" cy="76200"/>
          </a:xfrm>
          <a:prstGeom prst="rect">
            <a:avLst/>
          </a:prstGeom>
          <a:solidFill>
            <a:srgbClr val="759FB8"/>
          </a:solidFill>
          <a:ln w="9525">
            <a:noFill/>
            <a:miter lim="800000"/>
            <a:headEnd/>
            <a:tailEnd/>
          </a:ln>
          <a:effectLst>
            <a:outerShdw algn="ctr" rotWithShape="0">
              <a:srgbClr val="808080">
                <a:alpha val="45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AU" sz="2400"/>
          </a:p>
        </p:txBody>
      </p:sp>
      <p:sp>
        <p:nvSpPr>
          <p:cNvPr id="1033" name="Rectangle 18"/>
          <p:cNvSpPr>
            <a:spLocks noGrp="1" noChangeArrowheads="1"/>
          </p:cNvSpPr>
          <p:nvPr>
            <p:ph type="title"/>
          </p:nvPr>
        </p:nvSpPr>
        <p:spPr bwMode="white">
          <a:xfrm>
            <a:off x="2971800" y="76200"/>
            <a:ext cx="5791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4"/>
          <p:cNvSpPr txBox="1">
            <a:spLocks/>
          </p:cNvSpPr>
          <p:nvPr userDrawn="1"/>
        </p:nvSpPr>
        <p:spPr>
          <a:xfrm>
            <a:off x="8626366" y="6366641"/>
            <a:ext cx="5715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D56ADF7F-8DD8-4440-A077-6DC77CC9E515}" type="slidenum">
              <a:rPr lang="en-AU" sz="1800" smtClean="0"/>
              <a:pPr>
                <a:defRPr/>
              </a:pPr>
              <a:t>‹#›</a:t>
            </a:fld>
            <a:endParaRPr lang="en-AU" sz="18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90" r:id="rId6"/>
    <p:sldLayoutId id="2147483691" r:id="rId7"/>
    <p:sldLayoutId id="2147483692" r:id="rId8"/>
    <p:sldLayoutId id="2147483693" r:id="rId9"/>
    <p:sldLayoutId id="2147483694" r:id="rId1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3"/>
          </a:solidFill>
          <a:effectLst/>
          <a:latin typeface="Century Gothic" panose="020B0502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qp.e.unimelb.edu.au/burnie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JSPTc0K-PlSIdphOYXgg5kkQxjbhoWLA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videoseries?list=PLJSPTc0K-PlSp3TxnJKpWpcDzJulGs5Ik" TargetMode="External"/><Relationship Id="rId1" Type="http://schemas.openxmlformats.org/officeDocument/2006/relationships/video" Target="https://www.youtube.com/embed/videoseries?list=PLJSPTc0K-PlTaEBbDi5e15O6a4AMQlqwg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https://www.youtube.com/embed/videoseries?list=PLJSPTc0K-PlRlz_HgJeIaqmtjMLjQt6UB" TargetMode="External"/><Relationship Id="rId1" Type="http://schemas.openxmlformats.org/officeDocument/2006/relationships/video" Target="https://www.youtube.com/embed/videoseries?list=PLJSPTc0K-PlRE8pw9-fmBd4v_Kw_R5vzd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qp.e.unimelb.edu.au/burnie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ideoseries?list=PLJSPTc0K-PlQyg5WxZpCyQDb7ydrYrRmu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qp.e.unimelb.edu.au/burnie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8"/>
          <p:cNvSpPr>
            <a:spLocks noChangeArrowheads="1"/>
          </p:cNvSpPr>
          <p:nvPr/>
        </p:nvSpPr>
        <p:spPr bwMode="auto">
          <a:xfrm>
            <a:off x="5960269" y="-36988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21"/>
          <p:cNvSpPr>
            <a:spLocks noGrp="1" noChangeArrowheads="1"/>
          </p:cNvSpPr>
          <p:nvPr>
            <p:ph type="ctrTitle" sz="quarter"/>
          </p:nvPr>
        </p:nvSpPr>
        <p:spPr bwMode="white">
          <a:xfrm>
            <a:off x="3429000" y="1524000"/>
            <a:ext cx="4876800" cy="1600200"/>
          </a:xfrm>
        </p:spPr>
        <p:txBody>
          <a:bodyPr/>
          <a:lstStyle/>
          <a:p>
            <a:pPr eaLnBrk="1" hangingPunct="1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Getting ready for studying Commerc</a:t>
            </a:r>
            <a:r>
              <a:rPr lang="en-AU" dirty="0"/>
              <a:t>e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sz="28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076" name="Rectangle 22"/>
          <p:cNvSpPr>
            <a:spLocks noGrp="1" noChangeArrowheads="1"/>
          </p:cNvSpPr>
          <p:nvPr>
            <p:ph type="subTitle" sz="quarter" idx="1"/>
          </p:nvPr>
        </p:nvSpPr>
        <p:spPr bwMode="white">
          <a:xfrm>
            <a:off x="3505200" y="4038600"/>
            <a:ext cx="3780236" cy="400050"/>
          </a:xfrm>
        </p:spPr>
        <p:txBody>
          <a:bodyPr/>
          <a:lstStyle/>
          <a:p>
            <a:pPr algn="l"/>
            <a:endParaRPr lang="en-US" dirty="0">
              <a:effectLst/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0"/>
            <a:ext cx="9153236" cy="68649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Active strategies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221342" cy="5743032"/>
          </a:xfrm>
        </p:spPr>
      </p:pic>
    </p:spTree>
    <p:extLst>
      <p:ext uri="{BB962C8B-B14F-4D97-AF65-F5344CB8AC3E}">
        <p14:creationId xmlns:p14="http://schemas.microsoft.com/office/powerpoint/2010/main" val="427626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Active learning: lectures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7924800" cy="4876800"/>
          </a:xfrm>
        </p:spPr>
        <p:txBody>
          <a:bodyPr/>
          <a:lstStyle/>
          <a:p>
            <a:r>
              <a:rPr lang="en-AU" sz="2000" b="1" dirty="0" smtClean="0"/>
              <a:t>Before</a:t>
            </a:r>
          </a:p>
          <a:p>
            <a:pPr lvl="1"/>
            <a:r>
              <a:rPr lang="en-AU" sz="2000" dirty="0" smtClean="0"/>
              <a:t>Do pre-reading</a:t>
            </a:r>
          </a:p>
          <a:p>
            <a:pPr lvl="1"/>
            <a:r>
              <a:rPr lang="en-AU" sz="2000" dirty="0" smtClean="0"/>
              <a:t>Look up unfamiliar concepts  / Note vocabulary</a:t>
            </a:r>
          </a:p>
          <a:p>
            <a:pPr lvl="1"/>
            <a:r>
              <a:rPr lang="en-AU" sz="2000" dirty="0" smtClean="0"/>
              <a:t>Prepare questions</a:t>
            </a:r>
          </a:p>
          <a:p>
            <a:r>
              <a:rPr lang="en-AU" sz="2000" b="1" dirty="0" smtClean="0"/>
              <a:t>During</a:t>
            </a:r>
          </a:p>
          <a:p>
            <a:pPr lvl="1"/>
            <a:r>
              <a:rPr lang="en-AU" sz="2000" dirty="0" smtClean="0"/>
              <a:t>Take notes (investigate different </a:t>
            </a:r>
            <a:r>
              <a:rPr lang="en-AU" sz="2000" dirty="0" err="1" smtClean="0"/>
              <a:t>notetaking</a:t>
            </a:r>
            <a:r>
              <a:rPr lang="en-AU" sz="2000" dirty="0" smtClean="0"/>
              <a:t> styles)</a:t>
            </a:r>
          </a:p>
          <a:p>
            <a:pPr lvl="2"/>
            <a:r>
              <a:rPr lang="en-AU" sz="1600" dirty="0" smtClean="0"/>
              <a:t>e.g. Cornell, two column, mind mapping etc.</a:t>
            </a:r>
          </a:p>
          <a:p>
            <a:pPr lvl="2"/>
            <a:r>
              <a:rPr lang="en-AU" sz="1600" dirty="0" smtClean="0"/>
              <a:t>AS Hub &gt; Critical Academic Writing &gt; Note taking</a:t>
            </a:r>
          </a:p>
          <a:p>
            <a:pPr lvl="1"/>
            <a:r>
              <a:rPr lang="en-AU" sz="2000" dirty="0" smtClean="0"/>
              <a:t>Manage attention span</a:t>
            </a:r>
            <a:endParaRPr lang="en-AU" sz="2000" dirty="0"/>
          </a:p>
          <a:p>
            <a:r>
              <a:rPr lang="en-AU" sz="2000" b="1" dirty="0"/>
              <a:t>After</a:t>
            </a:r>
          </a:p>
          <a:p>
            <a:pPr lvl="1"/>
            <a:r>
              <a:rPr lang="en-AU" sz="2000" dirty="0"/>
              <a:t>Review within 24h </a:t>
            </a:r>
          </a:p>
          <a:p>
            <a:pPr lvl="1"/>
            <a:r>
              <a:rPr lang="en-AU" sz="2000" dirty="0"/>
              <a:t>Study regularly</a:t>
            </a:r>
          </a:p>
          <a:p>
            <a:pPr lvl="1"/>
            <a:r>
              <a:rPr lang="en-AU" sz="2000" dirty="0"/>
              <a:t>Read actively</a:t>
            </a:r>
          </a:p>
          <a:p>
            <a:pPr lvl="1"/>
            <a:r>
              <a:rPr lang="en-AU" sz="2000" dirty="0"/>
              <a:t>Make revision </a:t>
            </a:r>
            <a:r>
              <a:rPr lang="en-AU" sz="2000" dirty="0" smtClean="0"/>
              <a:t>notes, each week for each class</a:t>
            </a:r>
            <a:endParaRPr lang="en-AU" sz="2000" dirty="0"/>
          </a:p>
          <a:p>
            <a:pPr lvl="1"/>
            <a:r>
              <a:rPr lang="en-AU" sz="2000" dirty="0"/>
              <a:t>Check </a:t>
            </a:r>
            <a:r>
              <a:rPr lang="en-AU" sz="2000" dirty="0" smtClean="0"/>
              <a:t>understanding – apply knowledge</a:t>
            </a:r>
            <a:endParaRPr lang="en-AU" sz="2000" dirty="0"/>
          </a:p>
          <a:p>
            <a:pPr marL="457200" lvl="1" indent="0">
              <a:buNone/>
            </a:pPr>
            <a:endParaRPr lang="en-AU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3497612"/>
            <a:ext cx="380953" cy="38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2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thinking / analysis</a:t>
            </a:r>
            <a:br>
              <a:rPr lang="en-AU" dirty="0" smtClean="0"/>
            </a:br>
            <a:r>
              <a:rPr lang="en-AU" sz="1400" dirty="0"/>
              <a:t>Figure 1: Market share in the Australian ice cream industry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1173" y="2636912"/>
            <a:ext cx="9220200" cy="43211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800" b="1" kern="0" dirty="0" smtClean="0"/>
              <a:t>Compare: </a:t>
            </a:r>
          </a:p>
          <a:p>
            <a:pPr marL="0" indent="0">
              <a:buFontTx/>
              <a:buNone/>
            </a:pPr>
            <a:r>
              <a:rPr lang="en-AU" sz="1800" kern="0" dirty="0" smtClean="0"/>
              <a:t>We can see from Figure 1 that market share in the Australian ice cream industry is broken down as follows: Regal Cream holds 8.9%, Unilever holds 29%, Peters Food Group has 34.8% with the remaining 27.3% held by other companies.</a:t>
            </a:r>
          </a:p>
          <a:p>
            <a:pPr marL="0" indent="0">
              <a:buFontTx/>
              <a:buNone/>
            </a:pPr>
            <a:r>
              <a:rPr lang="en-AU" sz="1800" kern="0" dirty="0" smtClean="0"/>
              <a:t/>
            </a:r>
            <a:br>
              <a:rPr lang="en-AU" sz="1800" kern="0" dirty="0" smtClean="0"/>
            </a:br>
            <a:r>
              <a:rPr lang="en-AU" sz="1800" kern="0" dirty="0" smtClean="0"/>
              <a:t>We can see from Figure 1 that the Australian ice-cream market is dominated by three organisations (Regal Cream Products, Unilever, and Peters Food Group) who collectively hold almost 75% of market share. </a:t>
            </a:r>
          </a:p>
          <a:p>
            <a:pPr marL="0" indent="0">
              <a:buFontTx/>
              <a:buNone/>
            </a:pPr>
            <a:r>
              <a:rPr lang="en-AU" sz="1800" kern="0" dirty="0" smtClean="0"/>
              <a:t/>
            </a:r>
            <a:br>
              <a:rPr lang="en-AU" sz="1800" kern="0" dirty="0" smtClean="0"/>
            </a:br>
            <a:r>
              <a:rPr lang="en-AU" sz="1800" kern="0" dirty="0" smtClean="0"/>
              <a:t>We can see from Figure 1 that the Australian ice-cream market is dominated by three organisations (Regal Cream Products, Unilever, and Peters Food Group) who collectively hold almost 75% of market share. High market share concentration can be a barrier to entry for smaller, less established brands who do not benefit from economies of scale in production and marketing. </a:t>
            </a:r>
            <a:endParaRPr lang="en-AU" sz="1800" kern="0" dirty="0"/>
          </a:p>
        </p:txBody>
      </p:sp>
      <p:sp>
        <p:nvSpPr>
          <p:cNvPr id="5" name="Rectangle 4"/>
          <p:cNvSpPr/>
          <p:nvPr/>
        </p:nvSpPr>
        <p:spPr>
          <a:xfrm>
            <a:off x="138809" y="2419031"/>
            <a:ext cx="87811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000" dirty="0"/>
              <a:t>Little, S. (2016, April). </a:t>
            </a:r>
            <a:r>
              <a:rPr lang="en-AU" sz="1000" dirty="0" err="1"/>
              <a:t>IBISWorld</a:t>
            </a:r>
            <a:r>
              <a:rPr lang="en-AU" sz="1000" dirty="0"/>
              <a:t> Industry Report C1132: Ice Cream Manufacturing in Australia. [Major companies]. Retrieved from </a:t>
            </a:r>
            <a:r>
              <a:rPr lang="en-AU" sz="1000" dirty="0" err="1"/>
              <a:t>IBISWorld</a:t>
            </a:r>
            <a:r>
              <a:rPr lang="en-AU" sz="1000" dirty="0"/>
              <a:t> database.</a:t>
            </a:r>
          </a:p>
        </p:txBody>
      </p:sp>
      <p:pic>
        <p:nvPicPr>
          <p:cNvPr id="6" name="Picture 2" descr="https://lh4.googleusercontent.com/rDH_nKZLj2-eYekoMXhJ8piGjtXzDvtFmq74airKQtnDwqddlKXqfr6j5ePBJpiOzR7w6HBEKEU2wV5RY_36lqNtEU_UippeMUQWzef4_eD5M2wxPYAmQMM2fUalF_d4aIBZVA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39" y="937804"/>
            <a:ext cx="7814384" cy="146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rot="20700073">
            <a:off x="6398673" y="2897315"/>
            <a:ext cx="2088232" cy="576064"/>
            <a:chOff x="3491880" y="2492896"/>
            <a:chExt cx="2088232" cy="576064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491880" y="2492896"/>
              <a:ext cx="2088232" cy="576064"/>
            </a:xfrm>
            <a:prstGeom prst="roundRect">
              <a:avLst/>
            </a:prstGeom>
            <a:solidFill>
              <a:srgbClr val="FF33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91880" y="2550095"/>
              <a:ext cx="2088232" cy="461665"/>
            </a:xfrm>
            <a:prstGeom prst="rect">
              <a:avLst/>
            </a:prstGeom>
            <a:solidFill>
              <a:srgbClr val="FF33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/>
                <a:t>description</a:t>
              </a:r>
              <a:endParaRPr lang="en-AU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 rot="20700073">
            <a:off x="6699201" y="3994186"/>
            <a:ext cx="2088232" cy="576064"/>
            <a:chOff x="3491880" y="2492896"/>
            <a:chExt cx="2088232" cy="576064"/>
          </a:xfrm>
          <a:solidFill>
            <a:srgbClr val="FFC000"/>
          </a:solidFill>
        </p:grpSpPr>
        <p:sp>
          <p:nvSpPr>
            <p:cNvPr id="12" name="Rounded Rectangle 11"/>
            <p:cNvSpPr/>
            <p:nvPr/>
          </p:nvSpPr>
          <p:spPr bwMode="auto">
            <a:xfrm>
              <a:off x="3491880" y="2492896"/>
              <a:ext cx="2088232" cy="576064"/>
            </a:xfrm>
            <a:prstGeom prst="round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91880" y="2550095"/>
              <a:ext cx="208823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 smtClean="0"/>
                <a:t>analysis</a:t>
              </a:r>
              <a:endParaRPr lang="en-AU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574680" y="5237720"/>
            <a:ext cx="2369280" cy="1041519"/>
            <a:chOff x="6574680" y="5237720"/>
            <a:chExt cx="2369280" cy="1041519"/>
          </a:xfrm>
        </p:grpSpPr>
        <p:sp>
          <p:nvSpPr>
            <p:cNvPr id="15" name="Rounded Rectangle 14"/>
            <p:cNvSpPr/>
            <p:nvPr/>
          </p:nvSpPr>
          <p:spPr bwMode="auto">
            <a:xfrm rot="20700073">
              <a:off x="6574680" y="5237720"/>
              <a:ext cx="2369280" cy="1041519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20700073">
              <a:off x="6678577" y="5342979"/>
              <a:ext cx="2254359" cy="83099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/>
                <a:t>a</a:t>
              </a:r>
              <a:r>
                <a:rPr lang="en-AU" b="1" dirty="0" smtClean="0"/>
                <a:t>nalysis &amp; interpretation</a:t>
              </a:r>
              <a:endParaRPr lang="en-A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594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marL="0" indent="0">
              <a:buNone/>
            </a:pPr>
            <a:r>
              <a:rPr lang="en-AU" sz="2200" dirty="0"/>
              <a:t>Go to </a:t>
            </a:r>
            <a:r>
              <a:rPr lang="en-AU" sz="2200" dirty="0">
                <a:hlinkClick r:id="rId2"/>
              </a:rPr>
              <a:t>https://qp.e.unimelb.edu.au/burniem</a:t>
            </a:r>
            <a:r>
              <a:rPr lang="en-AU" sz="2200" dirty="0"/>
              <a:t> and select:</a:t>
            </a:r>
          </a:p>
          <a:p>
            <a:pPr marL="0" indent="0">
              <a:buNone/>
            </a:pPr>
            <a:endParaRPr lang="en-AU" sz="2200" dirty="0" smtClean="0"/>
          </a:p>
          <a:p>
            <a:pPr marL="457200" indent="-457200">
              <a:buFont typeface="+mj-lt"/>
              <a:buAutoNum type="alphaUcPeriod"/>
            </a:pPr>
            <a:r>
              <a:rPr lang="en-AU" sz="2200" dirty="0" smtClean="0"/>
              <a:t>Currently</a:t>
            </a:r>
            <a:r>
              <a:rPr lang="en-AU" sz="2200" dirty="0"/>
              <a:t>, the company relies disproportionately on North American markets for revenue (</a:t>
            </a:r>
            <a:r>
              <a:rPr lang="en-AU" sz="2200" dirty="0" err="1"/>
              <a:t>MarketLine</a:t>
            </a:r>
            <a:r>
              <a:rPr lang="en-AU" sz="2200" dirty="0"/>
              <a:t> Advantage, 2015), leaving it exposed to risks associated with political and economic fluctuations. </a:t>
            </a:r>
          </a:p>
          <a:p>
            <a:pPr marL="457200" indent="-457200">
              <a:buFont typeface="+mj-lt"/>
              <a:buAutoNum type="alphaUcPeriod"/>
            </a:pPr>
            <a:r>
              <a:rPr lang="en-AU" sz="2200" dirty="0"/>
              <a:t>The Walt Disney Company relies disproportionately on North American markets for revenue (</a:t>
            </a:r>
            <a:r>
              <a:rPr lang="en-AU" sz="2200" dirty="0" err="1"/>
              <a:t>MarketLine</a:t>
            </a:r>
            <a:r>
              <a:rPr lang="en-AU" sz="2200" dirty="0"/>
              <a:t> Advantage, 2015). </a:t>
            </a:r>
          </a:p>
          <a:p>
            <a:pPr marL="0" indent="0">
              <a:buNone/>
            </a:pPr>
            <a:r>
              <a:rPr lang="en-AU" sz="2200" dirty="0"/>
              <a:t/>
            </a:r>
            <a:br>
              <a:rPr lang="en-AU" sz="2200" dirty="0"/>
            </a:br>
            <a:endParaRPr lang="en-AU" sz="2200" dirty="0"/>
          </a:p>
        </p:txBody>
      </p:sp>
      <p:sp>
        <p:nvSpPr>
          <p:cNvPr id="4" name="Rectangle 3"/>
          <p:cNvSpPr/>
          <p:nvPr/>
        </p:nvSpPr>
        <p:spPr>
          <a:xfrm>
            <a:off x="623455" y="5316682"/>
            <a:ext cx="81187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800" i="1" dirty="0"/>
              <a:t>A</a:t>
            </a:r>
            <a:r>
              <a:rPr lang="en-AU" sz="1800" i="1" dirty="0" smtClean="0"/>
              <a:t>. </a:t>
            </a:r>
            <a:r>
              <a:rPr lang="en-AU" sz="1800" i="1" dirty="0"/>
              <a:t>Analyses the implication of being over-reliant on North American Markets: risks associated with political and economic fluctuations. </a:t>
            </a:r>
            <a:r>
              <a:rPr lang="en-AU" sz="1800" i="1" dirty="0" smtClean="0"/>
              <a:t>B </a:t>
            </a:r>
            <a:r>
              <a:rPr lang="en-AU" sz="1800" i="1" dirty="0"/>
              <a:t>does not explain the implication - it merely describes the fact. </a:t>
            </a:r>
            <a:endParaRPr lang="en-AU" sz="180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381000" y="1066800"/>
            <a:ext cx="83058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AU" b="1" dirty="0" smtClean="0"/>
              <a:t>Which sentence shows more analysis?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9298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Research / reading skills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i="1" dirty="0">
                <a:solidFill>
                  <a:schemeClr val="accent2"/>
                </a:solidFill>
              </a:rPr>
              <a:t>use information from diverse sources.</a:t>
            </a:r>
          </a:p>
          <a:p>
            <a:pPr marL="342900" lvl="1" indent="-342900">
              <a:buClr>
                <a:schemeClr val="accent5">
                  <a:lumMod val="50000"/>
                </a:schemeClr>
              </a:buClr>
              <a:buFontTx/>
              <a:buChar char="•"/>
            </a:pPr>
            <a:r>
              <a:rPr lang="en-AU" i="1" dirty="0" smtClean="0">
                <a:solidFill>
                  <a:schemeClr val="accent2"/>
                </a:solidFill>
              </a:rPr>
              <a:t>critically </a:t>
            </a:r>
            <a:r>
              <a:rPr lang="en-AU" i="1" dirty="0">
                <a:solidFill>
                  <a:schemeClr val="accent2"/>
                </a:solidFill>
              </a:rPr>
              <a:t>evaluate new ideas, research findings, methodologies and theoretical frameworks in a specialised field of study.</a:t>
            </a:r>
          </a:p>
          <a:p>
            <a:endParaRPr lang="en-AU" i="1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90" y="3614698"/>
            <a:ext cx="761905" cy="761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3641541"/>
            <a:ext cx="2623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AS Hub &gt; Research to Writing Process &gt; Research, Reading and Synthesising</a:t>
            </a:r>
          </a:p>
          <a:p>
            <a:endParaRPr lang="en-AU" sz="1800" dirty="0"/>
          </a:p>
          <a:p>
            <a:r>
              <a:rPr lang="en-AU" sz="1800" dirty="0" smtClean="0"/>
              <a:t>AS Hub &gt; Referencing and Using Sources</a:t>
            </a:r>
            <a:endParaRPr lang="en-AU" sz="1800" dirty="0"/>
          </a:p>
        </p:txBody>
      </p:sp>
      <p:pic>
        <p:nvPicPr>
          <p:cNvPr id="6" name="videoseries?list=PLJSPTc0K-PlSIdphOYXgg5kkQxjbhoWLA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37132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7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Communication skills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000" i="1" dirty="0">
                <a:solidFill>
                  <a:schemeClr val="accent2"/>
                </a:solidFill>
              </a:rPr>
              <a:t>C</a:t>
            </a:r>
            <a:r>
              <a:rPr lang="en-AU" sz="2000" i="1" dirty="0" smtClean="0">
                <a:solidFill>
                  <a:schemeClr val="accent2"/>
                </a:solidFill>
              </a:rPr>
              <a:t>ommunicate </a:t>
            </a:r>
            <a:r>
              <a:rPr lang="en-AU" sz="2000" i="1" dirty="0">
                <a:solidFill>
                  <a:schemeClr val="accent2"/>
                </a:solidFill>
              </a:rPr>
              <a:t>ideas effectively in both written and oral formats.</a:t>
            </a:r>
          </a:p>
          <a:p>
            <a:r>
              <a:rPr lang="en-AU" sz="2000" i="1" dirty="0">
                <a:solidFill>
                  <a:schemeClr val="accent2"/>
                </a:solidFill>
              </a:rPr>
              <a:t>O</a:t>
            </a:r>
            <a:r>
              <a:rPr lang="en-AU" sz="2000" i="1" dirty="0" smtClean="0">
                <a:solidFill>
                  <a:schemeClr val="accent2"/>
                </a:solidFill>
              </a:rPr>
              <a:t>perate </a:t>
            </a:r>
            <a:r>
              <a:rPr lang="en-AU" sz="2000" i="1" dirty="0">
                <a:solidFill>
                  <a:schemeClr val="accent2"/>
                </a:solidFill>
              </a:rPr>
              <a:t>effectively in multicultural and diverse environments</a:t>
            </a:r>
            <a:r>
              <a:rPr lang="en-AU" sz="2000" i="1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AU" sz="2000" i="1" dirty="0">
                <a:solidFill>
                  <a:schemeClr val="accent2"/>
                </a:solidFill>
              </a:rPr>
              <a:t>W</a:t>
            </a:r>
            <a:r>
              <a:rPr lang="en-AU" sz="2000" i="1" dirty="0" smtClean="0">
                <a:solidFill>
                  <a:schemeClr val="accent2"/>
                </a:solidFill>
              </a:rPr>
              <a:t>ork </a:t>
            </a:r>
            <a:r>
              <a:rPr lang="en-AU" sz="2000" i="1" dirty="0">
                <a:solidFill>
                  <a:schemeClr val="accent2"/>
                </a:solidFill>
              </a:rPr>
              <a:t>collaboratively and productively in groups.</a:t>
            </a:r>
          </a:p>
          <a:p>
            <a:pPr marL="0" indent="0">
              <a:buNone/>
            </a:pPr>
            <a:endParaRPr lang="en-AU" sz="2000" i="1" dirty="0" smtClean="0"/>
          </a:p>
          <a:p>
            <a:pPr marL="0" indent="0">
              <a:buNone/>
            </a:pPr>
            <a:r>
              <a:rPr lang="en-AU" sz="2000" b="1" dirty="0" smtClean="0"/>
              <a:t>Types of communication (genre)</a:t>
            </a:r>
            <a:endParaRPr lang="en-AU" sz="2000" b="1" dirty="0"/>
          </a:p>
          <a:p>
            <a:r>
              <a:rPr lang="en-AU" sz="2000" dirty="0" smtClean="0"/>
              <a:t>Essay </a:t>
            </a:r>
          </a:p>
          <a:p>
            <a:r>
              <a:rPr lang="en-AU" sz="2000" dirty="0" smtClean="0"/>
              <a:t>Case study</a:t>
            </a:r>
          </a:p>
          <a:p>
            <a:r>
              <a:rPr lang="en-AU" sz="2000" dirty="0" smtClean="0"/>
              <a:t>Report</a:t>
            </a:r>
          </a:p>
          <a:p>
            <a:r>
              <a:rPr lang="en-AU" sz="2000" dirty="0" smtClean="0"/>
              <a:t>Executive summary</a:t>
            </a:r>
          </a:p>
          <a:p>
            <a:r>
              <a:rPr lang="en-AU" sz="2000" dirty="0" smtClean="0"/>
              <a:t>Plans / Proposals</a:t>
            </a:r>
          </a:p>
          <a:p>
            <a:r>
              <a:rPr lang="en-AU" sz="2000" dirty="0" smtClean="0"/>
              <a:t>Oral presentation</a:t>
            </a:r>
          </a:p>
          <a:p>
            <a:r>
              <a:rPr lang="en-AU" sz="2000" dirty="0" smtClean="0"/>
              <a:t>Discussions (group work / meetings etc.)…</a:t>
            </a:r>
            <a:endParaRPr lang="en-AU" sz="2000" dirty="0"/>
          </a:p>
          <a:p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30145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Academic / Professional writing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Think about genre, aim and audience</a:t>
            </a:r>
          </a:p>
          <a:p>
            <a:r>
              <a:rPr lang="en-AU" dirty="0" smtClean="0"/>
              <a:t>Follow a writing process: step by step approach</a:t>
            </a:r>
          </a:p>
          <a:p>
            <a:r>
              <a:rPr lang="en-AU" dirty="0" smtClean="0"/>
              <a:t>Demonstrate your critical analysis</a:t>
            </a: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4" name="videoseries?list=PLJSPTc0K-PlTaEBbDi5e15O6a4AMQlqw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4908" y="2708356"/>
            <a:ext cx="3081405" cy="1733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3" y="4630361"/>
            <a:ext cx="761905" cy="7619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5" y="5497611"/>
            <a:ext cx="761905" cy="7619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51262" y="4657204"/>
            <a:ext cx="6092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AS Hub &gt; Research to Writing Process</a:t>
            </a:r>
          </a:p>
          <a:p>
            <a:r>
              <a:rPr lang="en-AU" sz="1800" dirty="0" smtClean="0"/>
              <a:t>AS Hub &gt; Critical Academic Writing</a:t>
            </a:r>
            <a:endParaRPr lang="en-AU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556235" y="5555397"/>
            <a:ext cx="262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Workshops</a:t>
            </a:r>
            <a:endParaRPr lang="en-AU" sz="1800" dirty="0"/>
          </a:p>
        </p:txBody>
      </p:sp>
      <p:pic>
        <p:nvPicPr>
          <p:cNvPr id="10" name="videoseries?list=PLJSPTc0K-PlSp3TxnJKpWpcDzJulGs5Ik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5410200" y="2708356"/>
            <a:ext cx="3081405" cy="173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Oral presentations/discussion</a:t>
            </a:r>
            <a:endParaRPr lang="en-AU" dirty="0"/>
          </a:p>
        </p:txBody>
      </p:sp>
      <p:pic>
        <p:nvPicPr>
          <p:cNvPr id="4" name="videoseries?list=PLJSPTc0K-PlRE8pw9-fmBd4v_Kw_R5vzd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838700" y="1219200"/>
            <a:ext cx="4038600" cy="22717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" y="4261029"/>
            <a:ext cx="761905" cy="7619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72" y="5370731"/>
            <a:ext cx="761905" cy="76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6571" y="4287872"/>
            <a:ext cx="3095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AS Hub &gt; Assessment tasks &gt; Oral presentations</a:t>
            </a:r>
          </a:p>
          <a:p>
            <a:r>
              <a:rPr lang="en-AU" sz="1800" dirty="0" smtClean="0"/>
              <a:t>AS Hub &gt; Study Skills </a:t>
            </a:r>
            <a:endParaRPr lang="en-A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1476571" y="5428517"/>
            <a:ext cx="262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Workshops</a:t>
            </a:r>
            <a:endParaRPr lang="en-AU" sz="1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85972" y="1143000"/>
            <a:ext cx="393362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AU" kern="0" dirty="0" smtClean="0"/>
              <a:t>Prepare and practice!</a:t>
            </a:r>
          </a:p>
          <a:p>
            <a:r>
              <a:rPr lang="en-AU" kern="0" dirty="0" smtClean="0"/>
              <a:t>Focus on:</a:t>
            </a:r>
          </a:p>
          <a:p>
            <a:pPr lvl="1"/>
            <a:r>
              <a:rPr lang="en-AU" kern="0" dirty="0" smtClean="0"/>
              <a:t>Your brief</a:t>
            </a:r>
          </a:p>
          <a:p>
            <a:pPr lvl="1"/>
            <a:r>
              <a:rPr lang="en-AU" kern="0" dirty="0" smtClean="0"/>
              <a:t>Your message</a:t>
            </a:r>
          </a:p>
          <a:p>
            <a:pPr lvl="1"/>
            <a:r>
              <a:rPr lang="en-AU" kern="0" dirty="0" smtClean="0"/>
              <a:t>How your visuals and voice support your message</a:t>
            </a:r>
            <a:endParaRPr lang="en-AU" kern="0" dirty="0"/>
          </a:p>
        </p:txBody>
      </p:sp>
      <p:pic>
        <p:nvPicPr>
          <p:cNvPr id="10" name="videoseries?list=PLJSPTc0K-PlRlz_HgJeIaqmtjMLjQt6UB"/>
          <p:cNvPicPr>
            <a:picLocks noRot="1" noChangeAspect="1"/>
          </p:cNvPicPr>
          <p:nvPr>
            <a:videoFile r:link="rId2"/>
          </p:nvPr>
        </p:nvPicPr>
        <p:blipFill>
          <a:blip r:embed="rId4"/>
          <a:stretch>
            <a:fillRect/>
          </a:stretch>
        </p:blipFill>
        <p:spPr>
          <a:xfrm>
            <a:off x="4838700" y="3887077"/>
            <a:ext cx="40386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34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Reflect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What worked in the past?</a:t>
            </a:r>
          </a:p>
          <a:p>
            <a:r>
              <a:rPr lang="en-AU" dirty="0" smtClean="0"/>
              <a:t>What are your strengths / weaknesses</a:t>
            </a:r>
          </a:p>
          <a:p>
            <a:r>
              <a:rPr lang="en-AU" dirty="0" smtClean="0"/>
              <a:t>Which strategies will you try?</a:t>
            </a:r>
          </a:p>
          <a:p>
            <a:r>
              <a:rPr lang="en-AU" dirty="0" smtClean="0"/>
              <a:t>How are you going to measure your progress and know you’re on track?</a:t>
            </a:r>
          </a:p>
          <a:p>
            <a:r>
              <a:rPr lang="en-AU" dirty="0" smtClean="0"/>
              <a:t>How will you be able to apply what you’re learning to your future careers? 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648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accent2"/>
                </a:solidFill>
              </a:rPr>
              <a:t>Good luck!</a:t>
            </a:r>
            <a:endParaRPr lang="en-AU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2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can Academic Skills help?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52041" y="3834331"/>
            <a:ext cx="2131825" cy="1188301"/>
            <a:chOff x="613199" y="3853824"/>
            <a:chExt cx="2131825" cy="1188301"/>
          </a:xfrm>
        </p:grpSpPr>
        <p:sp>
          <p:nvSpPr>
            <p:cNvPr id="22" name="Oval 21"/>
            <p:cNvSpPr/>
            <p:nvPr/>
          </p:nvSpPr>
          <p:spPr bwMode="auto">
            <a:xfrm>
              <a:off x="613199" y="38538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6912" y="4204182"/>
              <a:ext cx="1789527" cy="426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Writing skills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13919" y="3834331"/>
            <a:ext cx="2131825" cy="1188301"/>
            <a:chOff x="3285665" y="3884299"/>
            <a:chExt cx="2131825" cy="1188301"/>
          </a:xfrm>
        </p:grpSpPr>
        <p:sp>
          <p:nvSpPr>
            <p:cNvPr id="24" name="Oval 23"/>
            <p:cNvSpPr/>
            <p:nvPr/>
          </p:nvSpPr>
          <p:spPr bwMode="auto">
            <a:xfrm>
              <a:off x="3285665" y="3884299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58225" y="4067053"/>
              <a:ext cx="1789527" cy="76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Reading strategies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5797" y="3834331"/>
            <a:ext cx="2131825" cy="1188301"/>
            <a:chOff x="5958131" y="3853824"/>
            <a:chExt cx="2131825" cy="1188301"/>
          </a:xfrm>
        </p:grpSpPr>
        <p:sp>
          <p:nvSpPr>
            <p:cNvPr id="26" name="Oval 25"/>
            <p:cNvSpPr/>
            <p:nvPr/>
          </p:nvSpPr>
          <p:spPr bwMode="auto">
            <a:xfrm>
              <a:off x="5958131" y="38538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58131" y="4036578"/>
              <a:ext cx="2131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Presentation skills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77012" y="5090516"/>
            <a:ext cx="2131825" cy="1188301"/>
            <a:chOff x="4577012" y="5090516"/>
            <a:chExt cx="2131825" cy="1188301"/>
          </a:xfrm>
        </p:grpSpPr>
        <p:sp>
          <p:nvSpPr>
            <p:cNvPr id="28" name="Oval 27"/>
            <p:cNvSpPr/>
            <p:nvPr/>
          </p:nvSpPr>
          <p:spPr bwMode="auto">
            <a:xfrm>
              <a:off x="4577012" y="5090516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577012" y="5273270"/>
              <a:ext cx="2131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Exam preparation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325103" y="5110132"/>
            <a:ext cx="2131825" cy="1188301"/>
            <a:chOff x="2302540" y="5110132"/>
            <a:chExt cx="2131825" cy="1188301"/>
          </a:xfrm>
        </p:grpSpPr>
        <p:sp>
          <p:nvSpPr>
            <p:cNvPr id="30" name="Oval 29"/>
            <p:cNvSpPr/>
            <p:nvPr/>
          </p:nvSpPr>
          <p:spPr bwMode="auto">
            <a:xfrm>
              <a:off x="2302540" y="5110132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75100" y="5292886"/>
              <a:ext cx="1789527" cy="76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Listening &amp; note-taking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851484" y="5114924"/>
            <a:ext cx="2131825" cy="1188301"/>
            <a:chOff x="6851484" y="5114924"/>
            <a:chExt cx="2131825" cy="1188301"/>
          </a:xfrm>
        </p:grpSpPr>
        <p:sp>
          <p:nvSpPr>
            <p:cNvPr id="32" name="Oval 31"/>
            <p:cNvSpPr/>
            <p:nvPr/>
          </p:nvSpPr>
          <p:spPr bwMode="auto">
            <a:xfrm>
              <a:off x="6851484" y="51149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024044" y="5297678"/>
              <a:ext cx="1789527" cy="761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English Language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631" y="5114924"/>
            <a:ext cx="2131825" cy="1188301"/>
            <a:chOff x="28068" y="5114924"/>
            <a:chExt cx="2131825" cy="1188301"/>
          </a:xfrm>
        </p:grpSpPr>
        <p:sp>
          <p:nvSpPr>
            <p:cNvPr id="44" name="Oval 43"/>
            <p:cNvSpPr/>
            <p:nvPr/>
          </p:nvSpPr>
          <p:spPr bwMode="auto">
            <a:xfrm>
              <a:off x="28068" y="51149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0628" y="5297678"/>
              <a:ext cx="17895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Critical thinking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837676" y="3834331"/>
            <a:ext cx="2131825" cy="1188301"/>
            <a:chOff x="5958131" y="3853824"/>
            <a:chExt cx="2131825" cy="1188301"/>
          </a:xfrm>
        </p:grpSpPr>
        <p:sp>
          <p:nvSpPr>
            <p:cNvPr id="43" name="Oval 42"/>
            <p:cNvSpPr/>
            <p:nvPr/>
          </p:nvSpPr>
          <p:spPr bwMode="auto">
            <a:xfrm>
              <a:off x="5958131" y="3853824"/>
              <a:ext cx="2131825" cy="1188301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58131" y="4036578"/>
              <a:ext cx="21318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2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Time management</a:t>
              </a:r>
              <a:endParaRPr lang="en-AU" sz="22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228600" y="990600"/>
            <a:ext cx="2540000" cy="2659797"/>
            <a:chOff x="228600" y="990600"/>
            <a:chExt cx="2540000" cy="2659797"/>
          </a:xfrm>
        </p:grpSpPr>
        <p:sp>
          <p:nvSpPr>
            <p:cNvPr id="48" name="TextBox 47"/>
            <p:cNvSpPr txBox="1"/>
            <p:nvPr/>
          </p:nvSpPr>
          <p:spPr>
            <a:xfrm>
              <a:off x="603626" y="2819400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entury Gothic" panose="020B0502020202020204" pitchFamily="34" charset="0"/>
                </a:rPr>
                <a:t>Online resources</a:t>
              </a:r>
              <a:endParaRPr lang="en-AU" dirty="0">
                <a:latin typeface="Century Gothic" panose="020B0502020202020204" pitchFamily="34" charset="0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990600"/>
              <a:ext cx="2540000" cy="190500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/>
        </p:nvGrpSpPr>
        <p:grpSpPr>
          <a:xfrm>
            <a:off x="3333492" y="990600"/>
            <a:ext cx="2535381" cy="2659797"/>
            <a:chOff x="3333492" y="990600"/>
            <a:chExt cx="2535381" cy="2659797"/>
          </a:xfrm>
        </p:grpSpPr>
        <p:sp>
          <p:nvSpPr>
            <p:cNvPr id="51" name="TextBox 50"/>
            <p:cNvSpPr txBox="1"/>
            <p:nvPr/>
          </p:nvSpPr>
          <p:spPr>
            <a:xfrm>
              <a:off x="3724882" y="2819400"/>
              <a:ext cx="1752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entury Gothic" panose="020B0502020202020204" pitchFamily="34" charset="0"/>
                </a:rPr>
                <a:t>Workshops &amp; courses</a:t>
              </a:r>
              <a:endParaRPr lang="en-AU" dirty="0">
                <a:latin typeface="Century Gothic" panose="020B0502020202020204" pitchFamily="34" charset="0"/>
              </a:endParaRPr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492" y="990600"/>
              <a:ext cx="2535381" cy="190153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6398990" y="990600"/>
            <a:ext cx="2584319" cy="2650368"/>
            <a:chOff x="6398990" y="990600"/>
            <a:chExt cx="2584319" cy="2650368"/>
          </a:xfrm>
        </p:grpSpPr>
        <p:sp>
          <p:nvSpPr>
            <p:cNvPr id="54" name="TextBox 53"/>
            <p:cNvSpPr txBox="1"/>
            <p:nvPr/>
          </p:nvSpPr>
          <p:spPr>
            <a:xfrm>
              <a:off x="6553200" y="2809971"/>
              <a:ext cx="22603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 smtClean="0">
                  <a:latin typeface="Century Gothic" panose="020B0502020202020204" pitchFamily="34" charset="0"/>
                </a:rPr>
                <a:t>Individual appointments</a:t>
              </a:r>
              <a:endParaRPr lang="en-AU" dirty="0">
                <a:latin typeface="Century Gothic" panose="020B0502020202020204" pitchFamily="34" charset="0"/>
              </a:endParaRPr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990" y="990600"/>
              <a:ext cx="2584319" cy="19382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941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72400" cy="4876800"/>
          </a:xfrm>
        </p:spPr>
        <p:txBody>
          <a:bodyPr anchor="t"/>
          <a:lstStyle/>
          <a:p>
            <a:pPr marL="0" indent="0" algn="ctr">
              <a:buNone/>
            </a:pPr>
            <a:r>
              <a:rPr lang="en-AU" sz="4500" dirty="0" smtClean="0">
                <a:solidFill>
                  <a:schemeClr val="accent2"/>
                </a:solidFill>
              </a:rPr>
              <a:t>What are the key attributes and skills of Bachelor of Commerce students/ graduates? </a:t>
            </a:r>
            <a:endParaRPr lang="en-AU" sz="4500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419100" y="4136520"/>
            <a:ext cx="2413000" cy="96887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Self-direction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2298700" y="5279520"/>
            <a:ext cx="2413000" cy="96887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Knowledge &amp; thinking skills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178300" y="4136520"/>
            <a:ext cx="2413000" cy="968879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Research &amp; reading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6019800" y="5257800"/>
            <a:ext cx="2895600" cy="973282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Communication &amp; intercultural</a:t>
            </a:r>
            <a:r>
              <a:rPr kumimoji="0" lang="en-AU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skills</a:t>
            </a:r>
            <a:endParaRPr kumimoji="0" lang="en-AU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64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Online resources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838200"/>
            <a:ext cx="9144000" cy="2011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2638899"/>
            <a:ext cx="8867775" cy="39904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781801" y="78104"/>
            <a:ext cx="2362200" cy="2436496"/>
            <a:chOff x="6781801" y="666749"/>
            <a:chExt cx="2362200" cy="1771651"/>
          </a:xfrm>
          <a:solidFill>
            <a:schemeClr val="accent5">
              <a:lumMod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ounded Rectangular Callout 5"/>
            <p:cNvSpPr/>
            <p:nvPr/>
          </p:nvSpPr>
          <p:spPr bwMode="auto">
            <a:xfrm>
              <a:off x="6781801" y="666749"/>
              <a:ext cx="2362200" cy="1771651"/>
            </a:xfrm>
            <a:prstGeom prst="wedgeRoundRectCallout">
              <a:avLst>
                <a:gd name="adj1" fmla="val -65139"/>
                <a:gd name="adj2" fmla="val -22277"/>
                <a:gd name="adj3" fmla="val 16667"/>
              </a:avLst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58000" y="838200"/>
              <a:ext cx="2286000" cy="12678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AU" sz="1800" dirty="0" smtClean="0">
                  <a:latin typeface="Century Gothic" panose="020B0502020202020204" pitchFamily="34" charset="0"/>
                </a:rPr>
                <a:t>Access from the Academic Skills website, or look under the “My Communities” tab on the right in your LMS homepage</a:t>
              </a:r>
              <a:endParaRPr lang="en-AU" sz="1800" dirty="0"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41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Stay in touch</a:t>
            </a:r>
            <a:endParaRPr lang="en-AU" dirty="0"/>
          </a:p>
        </p:txBody>
      </p:sp>
      <p:pic>
        <p:nvPicPr>
          <p:cNvPr id="1026" name="Picture 2" descr="C:\Users\burniem\AppData\Local\Microsoft\Windows\Temporary Internet Files\Content.IE5\P4QLTDRT\icona-facebook-ic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26162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urniem\AppData\Local\Microsoft\Windows\Temporary Internet Files\Content.IE5\GPF7XCZQ\YouTube_logo_2013.svg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89219"/>
            <a:ext cx="2749033" cy="114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urniem\AppData\Local\Microsoft\Windows\Temporary Internet Files\Content.IE5\67K3J0DO\Twitter_bird_logo_2012.svg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892103"/>
            <a:ext cx="1695493" cy="137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419323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Century Gothic" panose="020B0502020202020204" pitchFamily="34" charset="0"/>
              </a:rPr>
              <a:t>Search for: Academic Skills, The University of Melbourne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1191" y="4934940"/>
            <a:ext cx="8209945" cy="1204311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0365" y="5301051"/>
            <a:ext cx="906779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AU" sz="27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http://services.unimelb.edu.au/academicskills</a:t>
            </a:r>
          </a:p>
        </p:txBody>
      </p:sp>
    </p:spTree>
    <p:extLst>
      <p:ext uri="{BB962C8B-B14F-4D97-AF65-F5344CB8AC3E}">
        <p14:creationId xmlns:p14="http://schemas.microsoft.com/office/powerpoint/2010/main" val="270956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4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Key attributes / skills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627" y="1066800"/>
            <a:ext cx="6812973" cy="457200"/>
          </a:xfrm>
        </p:spPr>
        <p:txBody>
          <a:bodyPr/>
          <a:lstStyle/>
          <a:p>
            <a:r>
              <a:rPr lang="en-AU" sz="1800" dirty="0">
                <a:solidFill>
                  <a:schemeClr val="accent2"/>
                </a:solidFill>
              </a:rPr>
              <a:t>engage confidently in self-directed study and research</a:t>
            </a:r>
            <a:r>
              <a:rPr lang="en-AU" sz="1800" dirty="0" smtClean="0">
                <a:solidFill>
                  <a:schemeClr val="accent2"/>
                </a:solidFill>
              </a:rPr>
              <a:t>.</a:t>
            </a:r>
          </a:p>
          <a:p>
            <a:endParaRPr lang="en-AU" sz="18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AU" sz="1800" dirty="0">
              <a:solidFill>
                <a:schemeClr val="accent2"/>
              </a:solidFill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076210" y="1066800"/>
            <a:ext cx="1905000" cy="4572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Self-direction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7076210" y="1676400"/>
            <a:ext cx="1905000" cy="7620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Knowledge &amp; thinking skills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062355" y="3352800"/>
            <a:ext cx="1905000" cy="7620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Research &amp; reading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086600" y="4797137"/>
            <a:ext cx="1905000" cy="990600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Communication &amp; intercultural</a:t>
            </a:r>
            <a:r>
              <a:rPr kumimoji="0" lang="en-AU" sz="1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 skills</a:t>
            </a: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73627" y="1524000"/>
            <a:ext cx="6812973" cy="160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AU" sz="1800" kern="0" dirty="0" smtClean="0"/>
              <a:t>use basic mathematical and statistical tools of analysis.</a:t>
            </a:r>
          </a:p>
          <a:p>
            <a:r>
              <a:rPr lang="en-AU" sz="1800" kern="0" dirty="0" smtClean="0"/>
              <a:t>recognise and understand the ethical responsibilities of individuals and organisations in society.</a:t>
            </a:r>
          </a:p>
          <a:p>
            <a:r>
              <a:rPr lang="en-AU" sz="1800" kern="0" dirty="0" smtClean="0"/>
              <a:t>apply critical and analytical skills and methods to the identification, evaluation and resolution of complex problems.</a:t>
            </a:r>
          </a:p>
          <a:p>
            <a:endParaRPr lang="en-AU" sz="1800" kern="0" dirty="0" smtClean="0">
              <a:solidFill>
                <a:schemeClr val="accent2"/>
              </a:solidFill>
            </a:endParaRPr>
          </a:p>
          <a:p>
            <a:endParaRPr lang="en-AU" sz="1800" kern="0" dirty="0">
              <a:solidFill>
                <a:schemeClr val="accent2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63237" y="3276600"/>
            <a:ext cx="681297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AU" sz="1800" kern="0" dirty="0" smtClean="0">
                <a:solidFill>
                  <a:schemeClr val="accent2"/>
                </a:solidFill>
              </a:rPr>
              <a:t>critically evaluate new ideas, research findings, methodologies and theoretical frameworks in a specialised field of study.</a:t>
            </a:r>
          </a:p>
          <a:p>
            <a:r>
              <a:rPr lang="en-AU" sz="1800" kern="0" dirty="0" smtClean="0">
                <a:solidFill>
                  <a:schemeClr val="accent2"/>
                </a:solidFill>
              </a:rPr>
              <a:t>use information from diverse sources.</a:t>
            </a:r>
          </a:p>
          <a:p>
            <a:pPr marL="0" indent="0">
              <a:buFontTx/>
              <a:buNone/>
            </a:pPr>
            <a:endParaRPr lang="en-AU" sz="1800" kern="0" dirty="0" smtClean="0">
              <a:solidFill>
                <a:schemeClr val="accent2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49382" y="4616384"/>
            <a:ext cx="681297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AU" sz="1800" kern="0" dirty="0" smtClean="0"/>
              <a:t>work collaboratively and productively in groups.</a:t>
            </a:r>
          </a:p>
          <a:p>
            <a:r>
              <a:rPr lang="en-AU" sz="1800" kern="0" dirty="0" smtClean="0"/>
              <a:t>communicate ideas effectively in both written and oral formats.</a:t>
            </a:r>
          </a:p>
          <a:p>
            <a:r>
              <a:rPr lang="en-AU" sz="1800" kern="0" dirty="0" smtClean="0"/>
              <a:t>operate effectively in multicultural and diverse environments</a:t>
            </a:r>
            <a:r>
              <a:rPr lang="en-AU" sz="1800" kern="0" dirty="0" smtClean="0">
                <a:solidFill>
                  <a:schemeClr val="accent2"/>
                </a:solidFill>
              </a:rPr>
              <a:t>.</a:t>
            </a:r>
          </a:p>
          <a:p>
            <a:endParaRPr lang="en-AU" sz="1800" kern="0" dirty="0" smtClean="0">
              <a:solidFill>
                <a:schemeClr val="accent2"/>
              </a:solidFill>
            </a:endParaRPr>
          </a:p>
          <a:p>
            <a:endParaRPr lang="en-AU" sz="1800" kern="0" dirty="0">
              <a:solidFill>
                <a:schemeClr val="accent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986495"/>
            <a:ext cx="813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/>
              <a:t>From: https</a:t>
            </a:r>
            <a:r>
              <a:rPr lang="en-AU" sz="1400" b="1" dirty="0"/>
              <a:t>://handbook.unimelb.edu.au/2017/courses/b-com/attributes-outcomes-skills</a:t>
            </a:r>
          </a:p>
        </p:txBody>
      </p:sp>
    </p:spTree>
    <p:extLst>
      <p:ext uri="{BB962C8B-B14F-4D97-AF65-F5344CB8AC3E}">
        <p14:creationId xmlns:p14="http://schemas.microsoft.com/office/powerpoint/2010/main" val="31980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Self-direction</a:t>
            </a:r>
            <a:endParaRPr lang="en-AU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1066800"/>
            <a:ext cx="8305800" cy="11430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AU" sz="2600" b="1" dirty="0"/>
              <a:t>Approximately how many hours should you </a:t>
            </a:r>
            <a:r>
              <a:rPr lang="en-AU" sz="2600" b="1" dirty="0" smtClean="0"/>
              <a:t>study </a:t>
            </a:r>
            <a:r>
              <a:rPr lang="en-AU" sz="2600" b="1" dirty="0"/>
              <a:t>each week?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Go to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qp.e.unimelb.edu.au/burniem</a:t>
            </a:r>
            <a:r>
              <a:rPr lang="en-AU" dirty="0" smtClean="0"/>
              <a:t> and select:</a:t>
            </a:r>
          </a:p>
          <a:p>
            <a:endParaRPr lang="en-AU" dirty="0"/>
          </a:p>
          <a:p>
            <a:pPr marL="457200" indent="-457200">
              <a:buFont typeface="+mj-lt"/>
              <a:buAutoNum type="alphaUcPeriod"/>
            </a:pPr>
            <a:r>
              <a:rPr lang="en-AU" dirty="0" smtClean="0"/>
              <a:t>15 hours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 smtClean="0"/>
              <a:t>20 hours</a:t>
            </a:r>
            <a:endParaRPr lang="en-AU" i="1" dirty="0" smtClean="0"/>
          </a:p>
          <a:p>
            <a:pPr marL="457200" indent="-457200">
              <a:buFont typeface="+mj-lt"/>
              <a:buAutoNum type="alphaUcPeriod"/>
            </a:pPr>
            <a:r>
              <a:rPr lang="en-AU" dirty="0" smtClean="0"/>
              <a:t>30 hours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 smtClean="0"/>
              <a:t>40 hours</a:t>
            </a:r>
          </a:p>
          <a:p>
            <a:pPr marL="457200" indent="-457200">
              <a:buFont typeface="+mj-lt"/>
              <a:buAutoNum type="alphaUcPeriod"/>
            </a:pPr>
            <a:r>
              <a:rPr lang="en-AU" dirty="0" smtClean="0"/>
              <a:t>50 hours</a:t>
            </a:r>
          </a:p>
          <a:p>
            <a:endParaRPr lang="en-AU" dirty="0"/>
          </a:p>
        </p:txBody>
      </p:sp>
      <p:sp>
        <p:nvSpPr>
          <p:cNvPr id="5" name="Oval 4"/>
          <p:cNvSpPr/>
          <p:nvPr/>
        </p:nvSpPr>
        <p:spPr bwMode="auto">
          <a:xfrm>
            <a:off x="5486400" y="4038600"/>
            <a:ext cx="1905000" cy="1371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40h</a:t>
            </a:r>
            <a:endParaRPr kumimoji="0" lang="en-AU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540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Self-direction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876800"/>
          </a:xfrm>
        </p:spPr>
        <p:txBody>
          <a:bodyPr/>
          <a:lstStyle/>
          <a:p>
            <a:r>
              <a:rPr lang="en-AU" sz="2200" i="1" dirty="0">
                <a:solidFill>
                  <a:schemeClr val="accent2"/>
                </a:solidFill>
              </a:rPr>
              <a:t>Engage confidently in self-directed study and research.</a:t>
            </a:r>
            <a:endParaRPr lang="en-AU" sz="2200" dirty="0"/>
          </a:p>
          <a:p>
            <a:endParaRPr lang="en-AU" sz="2200" dirty="0" smtClean="0"/>
          </a:p>
          <a:p>
            <a:r>
              <a:rPr lang="en-AU" sz="2200" dirty="0" smtClean="0"/>
              <a:t>Time is </a:t>
            </a:r>
            <a:r>
              <a:rPr lang="en-AU" sz="2200" b="1" dirty="0" smtClean="0"/>
              <a:t>less structured</a:t>
            </a:r>
            <a:r>
              <a:rPr lang="en-AU" sz="2200" dirty="0" smtClean="0"/>
              <a:t>, with less face-to-face time and more self-study hours. </a:t>
            </a:r>
          </a:p>
          <a:p>
            <a:r>
              <a:rPr lang="en-AU" sz="2200" dirty="0" smtClean="0"/>
              <a:t>You need to </a:t>
            </a:r>
            <a:r>
              <a:rPr lang="en-AU" sz="2200" b="1" dirty="0" smtClean="0"/>
              <a:t>balance</a:t>
            </a:r>
            <a:r>
              <a:rPr lang="en-AU" sz="2200" dirty="0" smtClean="0"/>
              <a:t> </a:t>
            </a:r>
            <a:r>
              <a:rPr lang="en-AU" sz="2200" b="1" dirty="0" smtClean="0"/>
              <a:t>all your commitments</a:t>
            </a:r>
            <a:r>
              <a:rPr lang="en-AU" sz="2200" dirty="0" smtClean="0"/>
              <a:t>: study, sports, socialising, family, job etc. </a:t>
            </a:r>
          </a:p>
          <a:p>
            <a:endParaRPr lang="en-AU" sz="2200" dirty="0"/>
          </a:p>
          <a:p>
            <a:pPr marL="0" indent="0">
              <a:buNone/>
            </a:pPr>
            <a:r>
              <a:rPr lang="en-AU" sz="2200" b="1" dirty="0" smtClean="0"/>
              <a:t>Strategies</a:t>
            </a:r>
          </a:p>
          <a:p>
            <a:r>
              <a:rPr lang="en-AU" sz="2200" b="1" dirty="0" smtClean="0"/>
              <a:t>Spread your workload over the semester: </a:t>
            </a:r>
            <a:r>
              <a:rPr lang="en-AU" sz="2200" dirty="0" smtClean="0"/>
              <a:t>be a snack, not a binge worker.</a:t>
            </a:r>
          </a:p>
          <a:p>
            <a:r>
              <a:rPr lang="en-AU" sz="2200" b="1" dirty="0" smtClean="0"/>
              <a:t>Use planners: </a:t>
            </a:r>
            <a:r>
              <a:rPr lang="en-AU" sz="2200" dirty="0" smtClean="0"/>
              <a:t>work out what time you have. </a:t>
            </a:r>
          </a:p>
          <a:p>
            <a:r>
              <a:rPr lang="en-AU" sz="2200" b="1" dirty="0" smtClean="0"/>
              <a:t>Set goals: </a:t>
            </a:r>
            <a:r>
              <a:rPr lang="en-AU" sz="2200" dirty="0" smtClean="0"/>
              <a:t>know what you want to achieve.</a:t>
            </a:r>
          </a:p>
          <a:p>
            <a:r>
              <a:rPr lang="en-AU" sz="2200" b="1" dirty="0" smtClean="0"/>
              <a:t>Form study groups: </a:t>
            </a:r>
            <a:r>
              <a:rPr lang="en-AU" sz="2200" dirty="0" smtClean="0"/>
              <a:t>share workload and support each other.</a:t>
            </a:r>
          </a:p>
        </p:txBody>
      </p:sp>
    </p:spTree>
    <p:extLst>
      <p:ext uri="{BB962C8B-B14F-4D97-AF65-F5344CB8AC3E}">
        <p14:creationId xmlns:p14="http://schemas.microsoft.com/office/powerpoint/2010/main" val="118161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pic>
        <p:nvPicPr>
          <p:cNvPr id="4" name="videoseries?list=PLJSPTc0K-PlQyg5WxZpCyQDb7ydrYrRm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33528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143" y="1492945"/>
            <a:ext cx="3977483" cy="2777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799" y="1939805"/>
            <a:ext cx="3977483" cy="24830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590800"/>
            <a:ext cx="3977483" cy="2667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14698"/>
            <a:ext cx="761905" cy="7619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24400"/>
            <a:ext cx="761905" cy="76190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47799" y="3641541"/>
            <a:ext cx="2623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AS Hub &gt; Study Skills &gt; Time management</a:t>
            </a:r>
            <a:endParaRPr lang="en-AU" sz="1800" dirty="0"/>
          </a:p>
        </p:txBody>
      </p:sp>
      <p:sp>
        <p:nvSpPr>
          <p:cNvPr id="13" name="TextBox 12"/>
          <p:cNvSpPr txBox="1"/>
          <p:nvPr/>
        </p:nvSpPr>
        <p:spPr>
          <a:xfrm>
            <a:off x="1447799" y="4782186"/>
            <a:ext cx="2623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Workshops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27651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Knowledge &amp; thinking skills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5257800"/>
          </a:xfrm>
        </p:spPr>
        <p:txBody>
          <a:bodyPr/>
          <a:lstStyle/>
          <a:p>
            <a:r>
              <a:rPr lang="en-AU" sz="2200" i="1" dirty="0">
                <a:solidFill>
                  <a:schemeClr val="accent2"/>
                </a:solidFill>
              </a:rPr>
              <a:t>U</a:t>
            </a:r>
            <a:r>
              <a:rPr lang="en-AU" sz="2200" i="1" dirty="0" smtClean="0">
                <a:solidFill>
                  <a:schemeClr val="accent2"/>
                </a:solidFill>
              </a:rPr>
              <a:t>se </a:t>
            </a:r>
            <a:r>
              <a:rPr lang="en-AU" sz="2200" i="1" dirty="0">
                <a:solidFill>
                  <a:schemeClr val="accent2"/>
                </a:solidFill>
              </a:rPr>
              <a:t>basic mathematical and statistical tools of analysis</a:t>
            </a:r>
            <a:r>
              <a:rPr lang="en-AU" sz="2200" i="1" dirty="0" smtClean="0">
                <a:solidFill>
                  <a:schemeClr val="accent2"/>
                </a:solidFill>
              </a:rPr>
              <a:t>.</a:t>
            </a:r>
          </a:p>
          <a:p>
            <a:r>
              <a:rPr lang="en-AU" sz="2200" i="1" dirty="0">
                <a:solidFill>
                  <a:schemeClr val="accent2"/>
                </a:solidFill>
              </a:rPr>
              <a:t>R</a:t>
            </a:r>
            <a:r>
              <a:rPr lang="en-AU" sz="2200" i="1" dirty="0" smtClean="0">
                <a:solidFill>
                  <a:schemeClr val="accent2"/>
                </a:solidFill>
              </a:rPr>
              <a:t>ecognise </a:t>
            </a:r>
            <a:r>
              <a:rPr lang="en-AU" sz="2200" i="1" dirty="0">
                <a:solidFill>
                  <a:schemeClr val="accent2"/>
                </a:solidFill>
              </a:rPr>
              <a:t>and understand the ethical responsibilities of individuals and organisations in society.</a:t>
            </a:r>
          </a:p>
          <a:p>
            <a:r>
              <a:rPr lang="en-AU" sz="2200" i="1" dirty="0">
                <a:solidFill>
                  <a:schemeClr val="accent2"/>
                </a:solidFill>
              </a:rPr>
              <a:t>A</a:t>
            </a:r>
            <a:r>
              <a:rPr lang="en-AU" sz="2200" i="1" dirty="0" smtClean="0">
                <a:solidFill>
                  <a:schemeClr val="accent2"/>
                </a:solidFill>
              </a:rPr>
              <a:t>pply </a:t>
            </a:r>
            <a:r>
              <a:rPr lang="en-AU" sz="2200" i="1" dirty="0">
                <a:solidFill>
                  <a:schemeClr val="accent2"/>
                </a:solidFill>
              </a:rPr>
              <a:t>critical and analytical skills and methods to the identification, evaluation and resolution of complex problems</a:t>
            </a:r>
            <a:r>
              <a:rPr lang="en-AU" sz="2200" i="1" dirty="0" smtClean="0">
                <a:solidFill>
                  <a:schemeClr val="accent2"/>
                </a:solidFill>
              </a:rPr>
              <a:t>.</a:t>
            </a:r>
          </a:p>
          <a:p>
            <a:pPr lvl="1"/>
            <a:endParaRPr lang="en-AU" sz="2200" i="1" dirty="0"/>
          </a:p>
          <a:p>
            <a:pPr marL="0" indent="0">
              <a:buNone/>
            </a:pPr>
            <a:r>
              <a:rPr lang="en-AU" sz="2200" b="1" i="1" dirty="0" smtClean="0"/>
              <a:t>Try to be:</a:t>
            </a:r>
            <a:endParaRPr lang="en-AU" sz="2200" b="1" i="1" dirty="0"/>
          </a:p>
          <a:p>
            <a:r>
              <a:rPr lang="en-AU" sz="2200" b="1" i="1" dirty="0"/>
              <a:t>c</a:t>
            </a:r>
            <a:r>
              <a:rPr lang="en-AU" sz="2200" b="1" i="1" dirty="0" smtClean="0"/>
              <a:t>reative</a:t>
            </a:r>
            <a:r>
              <a:rPr lang="en-AU" sz="2200" i="1" dirty="0" smtClean="0"/>
              <a:t>: use your imagination </a:t>
            </a:r>
          </a:p>
          <a:p>
            <a:r>
              <a:rPr lang="en-AU" sz="2200" b="1" i="1" dirty="0"/>
              <a:t>r</a:t>
            </a:r>
            <a:r>
              <a:rPr lang="en-AU" sz="2200" b="1" i="1" dirty="0" smtClean="0"/>
              <a:t>eflective</a:t>
            </a:r>
            <a:r>
              <a:rPr lang="en-AU" sz="2200" i="1" dirty="0" smtClean="0"/>
              <a:t>: think about how you learn – what works? </a:t>
            </a:r>
          </a:p>
          <a:p>
            <a:r>
              <a:rPr lang="en-AU" sz="2200" b="1" i="1" dirty="0"/>
              <a:t>e</a:t>
            </a:r>
            <a:r>
              <a:rPr lang="en-AU" sz="2200" b="1" i="1" dirty="0" smtClean="0"/>
              <a:t>ffective</a:t>
            </a:r>
            <a:r>
              <a:rPr lang="en-AU" sz="2200" i="1" dirty="0" smtClean="0"/>
              <a:t>: organise your time, space and priorities</a:t>
            </a:r>
          </a:p>
          <a:p>
            <a:r>
              <a:rPr lang="en-AU" sz="2200" b="1" i="1" dirty="0"/>
              <a:t>a</a:t>
            </a:r>
            <a:r>
              <a:rPr lang="en-AU" sz="2200" b="1" i="1" dirty="0" smtClean="0"/>
              <a:t>ctive: </a:t>
            </a:r>
            <a:r>
              <a:rPr lang="en-AU" sz="2200" i="1" dirty="0" smtClean="0"/>
              <a:t>do something with the material</a:t>
            </a:r>
          </a:p>
          <a:p>
            <a:r>
              <a:rPr lang="en-AU" sz="2200" b="1" i="1" dirty="0"/>
              <a:t>m</a:t>
            </a:r>
            <a:r>
              <a:rPr lang="en-AU" sz="2200" b="1" i="1" dirty="0" smtClean="0"/>
              <a:t>otivated</a:t>
            </a:r>
            <a:r>
              <a:rPr lang="en-AU" sz="2200" i="1" dirty="0" smtClean="0"/>
              <a:t>: set goals, reward yourself, be realistic</a:t>
            </a:r>
            <a:endParaRPr lang="en-AU" sz="2200" i="1" dirty="0"/>
          </a:p>
          <a:p>
            <a:endParaRPr lang="en-AU" sz="220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685800" y="5486400"/>
            <a:ext cx="106680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9042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Active learning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200" b="1" dirty="0"/>
              <a:t>Active learning strategies </a:t>
            </a:r>
            <a:r>
              <a:rPr lang="en-AU" sz="2200" dirty="0"/>
              <a:t>help you maximise your study time and enhance your </a:t>
            </a:r>
            <a:r>
              <a:rPr lang="en-AU" sz="2200" dirty="0" smtClean="0"/>
              <a:t>memory and understanding. </a:t>
            </a:r>
          </a:p>
          <a:p>
            <a:endParaRPr lang="en-AU" sz="2200" dirty="0"/>
          </a:p>
          <a:p>
            <a:r>
              <a:rPr lang="en-AU" sz="2200" dirty="0" smtClean="0"/>
              <a:t>It involves engaging with what you are learning – </a:t>
            </a:r>
            <a:r>
              <a:rPr lang="en-AU" sz="2200" b="1" dirty="0" smtClean="0"/>
              <a:t>doing</a:t>
            </a:r>
            <a:r>
              <a:rPr lang="en-AU" sz="2200" dirty="0" smtClean="0"/>
              <a:t> </a:t>
            </a:r>
            <a:r>
              <a:rPr lang="en-AU" sz="2200" b="1" dirty="0" smtClean="0"/>
              <a:t>something</a:t>
            </a:r>
            <a:r>
              <a:rPr lang="en-AU" sz="2200" dirty="0" smtClean="0"/>
              <a:t> with the information.  </a:t>
            </a:r>
          </a:p>
          <a:p>
            <a:pPr lvl="1"/>
            <a:r>
              <a:rPr lang="en-AU" sz="2200" dirty="0" smtClean="0">
                <a:solidFill>
                  <a:schemeClr val="accent1">
                    <a:lumMod val="50000"/>
                  </a:schemeClr>
                </a:solidFill>
              </a:rPr>
              <a:t>Mental transformation and manipulation of the material</a:t>
            </a:r>
          </a:p>
          <a:p>
            <a:pPr lvl="2"/>
            <a:r>
              <a:rPr lang="en-AU" sz="2200" i="1" dirty="0" smtClean="0"/>
              <a:t>e.g. summarising a theory in your own words</a:t>
            </a:r>
          </a:p>
          <a:p>
            <a:pPr lvl="1"/>
            <a:r>
              <a:rPr lang="en-AU" sz="2200" dirty="0" smtClean="0">
                <a:solidFill>
                  <a:schemeClr val="accent1">
                    <a:lumMod val="50000"/>
                  </a:schemeClr>
                </a:solidFill>
              </a:rPr>
              <a:t>Matching the strategy to the material being learned </a:t>
            </a:r>
          </a:p>
          <a:p>
            <a:pPr lvl="2"/>
            <a:r>
              <a:rPr lang="en-AU" sz="2200" i="1" dirty="0" smtClean="0"/>
              <a:t>e.g. Flashcards for memorising definitions and examples, but drawing flowcharts to remember steps in a process. </a:t>
            </a:r>
          </a:p>
          <a:p>
            <a:pPr lvl="1"/>
            <a:r>
              <a:rPr lang="en-AU" sz="2200" dirty="0" smtClean="0">
                <a:solidFill>
                  <a:schemeClr val="accent1">
                    <a:lumMod val="50000"/>
                  </a:schemeClr>
                </a:solidFill>
              </a:rPr>
              <a:t>Staying motivated</a:t>
            </a:r>
            <a:endParaRPr lang="en-A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8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Active or passive strategies?</a:t>
            </a:r>
            <a:endParaRPr lang="en-AU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81000" y="1066800"/>
            <a:ext cx="8305800" cy="685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AU" b="1" dirty="0"/>
              <a:t>Which 2 strategies are the (passive) time-wasters?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828800"/>
            <a:ext cx="8305800" cy="2895600"/>
          </a:xfrm>
          <a:ln>
            <a:solidFill>
              <a:schemeClr val="accent1">
                <a:lumMod val="90000"/>
              </a:schemeClr>
            </a:solidFill>
          </a:ln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Explain and debate issues with a peer / study group.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Copy </a:t>
            </a:r>
            <a:r>
              <a:rPr lang="en-AU" sz="2000" dirty="0"/>
              <a:t>out </a:t>
            </a:r>
            <a:r>
              <a:rPr lang="en-AU" sz="2000" dirty="0" smtClean="0"/>
              <a:t>and memorise sections </a:t>
            </a:r>
            <a:r>
              <a:rPr lang="en-AU" sz="2000" dirty="0"/>
              <a:t>of </a:t>
            </a:r>
            <a:r>
              <a:rPr lang="en-AU" sz="2000" dirty="0" smtClean="0"/>
              <a:t>readings.</a:t>
            </a:r>
            <a:endParaRPr lang="en-AU" sz="2000" dirty="0"/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Change paragraphs into charts or vice versa.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Regularly test understanding using information gaps, mnemonic devices or flashcards.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Listen to lecture recordings over and over to understand every word.</a:t>
            </a:r>
          </a:p>
          <a:p>
            <a:pPr marL="457200" indent="-457200">
              <a:buFont typeface="+mj-lt"/>
              <a:buAutoNum type="arabicPeriod"/>
            </a:pPr>
            <a:r>
              <a:rPr lang="en-AU" sz="2000" dirty="0" smtClean="0"/>
              <a:t>Use knowledge </a:t>
            </a:r>
            <a:r>
              <a:rPr lang="en-AU" sz="2000" dirty="0"/>
              <a:t>to </a:t>
            </a:r>
            <a:r>
              <a:rPr lang="en-AU" sz="2000" dirty="0" smtClean="0"/>
              <a:t>solve problems </a:t>
            </a:r>
            <a:r>
              <a:rPr lang="en-AU" sz="2000" dirty="0"/>
              <a:t>/ </a:t>
            </a:r>
            <a:r>
              <a:rPr lang="en-AU" sz="2000" dirty="0" smtClean="0"/>
              <a:t>answer questions.</a:t>
            </a:r>
          </a:p>
          <a:p>
            <a:pPr marL="457200" indent="-457200">
              <a:buFont typeface="+mj-lt"/>
              <a:buAutoNum type="alphaUcPeriod"/>
            </a:pPr>
            <a:endParaRPr lang="en-AU" sz="2000" dirty="0" smtClean="0"/>
          </a:p>
          <a:p>
            <a:pPr marL="457200" indent="-457200">
              <a:buFont typeface="+mj-lt"/>
              <a:buAutoNum type="alphaUcPeriod"/>
            </a:pPr>
            <a:endParaRPr lang="en-A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4854" y="4876800"/>
            <a:ext cx="8291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/>
              <a:t>Go to </a:t>
            </a:r>
            <a:r>
              <a:rPr lang="en-AU" sz="2000" dirty="0">
                <a:hlinkClick r:id="rId2"/>
              </a:rPr>
              <a:t>https://qp.e.unimelb.edu.au/burniem</a:t>
            </a:r>
            <a:r>
              <a:rPr lang="en-AU" sz="2000" dirty="0"/>
              <a:t> and select:</a:t>
            </a:r>
          </a:p>
          <a:p>
            <a:r>
              <a:rPr lang="en-AU" sz="2000" dirty="0"/>
              <a:t>A</a:t>
            </a:r>
            <a:r>
              <a:rPr lang="en-AU" sz="2000" dirty="0" smtClean="0"/>
              <a:t>: 1 </a:t>
            </a:r>
            <a:r>
              <a:rPr lang="en-AU" sz="2000" dirty="0"/>
              <a:t>&amp; 2</a:t>
            </a:r>
          </a:p>
          <a:p>
            <a:r>
              <a:rPr lang="en-AU" sz="2000" dirty="0" smtClean="0"/>
              <a:t>B: </a:t>
            </a:r>
            <a:r>
              <a:rPr lang="en-AU" sz="2000" dirty="0"/>
              <a:t>2 &amp; 5</a:t>
            </a:r>
          </a:p>
          <a:p>
            <a:r>
              <a:rPr lang="en-AU" sz="2000" dirty="0" smtClean="0"/>
              <a:t>C: 2 &amp; 3 </a:t>
            </a:r>
            <a:endParaRPr lang="en-AU" sz="2000" dirty="0"/>
          </a:p>
        </p:txBody>
      </p:sp>
      <p:sp>
        <p:nvSpPr>
          <p:cNvPr id="3" name="Oval 2"/>
          <p:cNvSpPr/>
          <p:nvPr/>
        </p:nvSpPr>
        <p:spPr bwMode="auto">
          <a:xfrm>
            <a:off x="5562600" y="5410200"/>
            <a:ext cx="1828800" cy="790039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-107" charset="0"/>
                <a:ea typeface="ＭＳ Ｐゴシック" pitchFamily="-107" charset="-128"/>
                <a:cs typeface="ＭＳ Ｐゴシック" pitchFamily="-107" charset="-128"/>
              </a:rPr>
              <a:t>B: 2 &amp; 5</a:t>
            </a: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1059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FFFFFF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7" charset="0"/>
            <a:ea typeface="ＭＳ Ｐゴシック" pitchFamily="-107" charset="-128"/>
            <a:cs typeface="ＭＳ Ｐゴシック" pitchFamily="-107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</TotalTime>
  <Words>1145</Words>
  <Application>Microsoft Office PowerPoint</Application>
  <PresentationFormat>On-screen Show (4:3)</PresentationFormat>
  <Paragraphs>186</Paragraphs>
  <Slides>22</Slides>
  <Notes>5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Century Gothic</vt:lpstr>
      <vt:lpstr>Blank Presentation</vt:lpstr>
      <vt:lpstr> Getting ready for studying Commerce </vt:lpstr>
      <vt:lpstr>PowerPoint Presentation</vt:lpstr>
      <vt:lpstr>Key attributes / skills</vt:lpstr>
      <vt:lpstr>Self-direction</vt:lpstr>
      <vt:lpstr>Self-direction</vt:lpstr>
      <vt:lpstr>Resources</vt:lpstr>
      <vt:lpstr>Knowledge &amp; thinking skills</vt:lpstr>
      <vt:lpstr>Active learning</vt:lpstr>
      <vt:lpstr>Active or passive strategies?</vt:lpstr>
      <vt:lpstr>Active strategies</vt:lpstr>
      <vt:lpstr>Active learning: lectures</vt:lpstr>
      <vt:lpstr>Critical thinking / analysis Figure 1: Market share in the Australian ice cream industry </vt:lpstr>
      <vt:lpstr>Critical analysis</vt:lpstr>
      <vt:lpstr>Research / reading skills</vt:lpstr>
      <vt:lpstr>Communication skills</vt:lpstr>
      <vt:lpstr>Academic / Professional writing</vt:lpstr>
      <vt:lpstr>Oral presentations/discussion</vt:lpstr>
      <vt:lpstr>Reflect</vt:lpstr>
      <vt:lpstr>How can Academic Skills help?</vt:lpstr>
      <vt:lpstr>Online resources</vt:lpstr>
      <vt:lpstr>Stay in touch</vt:lpstr>
      <vt:lpstr>PowerPoint Presentation</vt:lpstr>
    </vt:vector>
  </TitlesOfParts>
  <Company>UHJ Di Marca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the lit revieww (ALL)</dc:title>
  <dc:creator>Cara Penry Williams</dc:creator>
  <cp:lastModifiedBy>Vesna Trajcevska</cp:lastModifiedBy>
  <cp:revision>312</cp:revision>
  <dcterms:created xsi:type="dcterms:W3CDTF">2011-07-18T01:25:54Z</dcterms:created>
  <dcterms:modified xsi:type="dcterms:W3CDTF">2017-07-14T02:35:31Z</dcterms:modified>
</cp:coreProperties>
</file>