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0" r:id="rId4"/>
    <p:sldId id="258" r:id="rId5"/>
    <p:sldId id="286" r:id="rId6"/>
    <p:sldId id="260" r:id="rId7"/>
    <p:sldId id="261" r:id="rId8"/>
    <p:sldId id="279" r:id="rId9"/>
    <p:sldId id="262" r:id="rId10"/>
    <p:sldId id="287" r:id="rId11"/>
    <p:sldId id="266" r:id="rId12"/>
    <p:sldId id="268" r:id="rId13"/>
    <p:sldId id="285" r:id="rId14"/>
    <p:sldId id="269" r:id="rId15"/>
    <p:sldId id="288" r:id="rId16"/>
    <p:sldId id="267" r:id="rId17"/>
    <p:sldId id="275" r:id="rId18"/>
    <p:sldId id="274" r:id="rId19"/>
    <p:sldId id="283" r:id="rId20"/>
    <p:sldId id="284" r:id="rId21"/>
    <p:sldId id="292" r:id="rId22"/>
    <p:sldId id="273" r:id="rId23"/>
    <p:sldId id="263" r:id="rId24"/>
    <p:sldId id="291" r:id="rId25"/>
    <p:sldId id="289" r:id="rId26"/>
  </p:sldIdLst>
  <p:sldSz cx="9144000" cy="5143500" type="screen16x9"/>
  <p:notesSz cx="6669088" cy="97536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38">
          <p15:clr>
            <a:srgbClr val="A4A3A4"/>
          </p15:clr>
        </p15:guide>
        <p15:guide id="2" orient="horz" pos="463">
          <p15:clr>
            <a:srgbClr val="A4A3A4"/>
          </p15:clr>
        </p15:guide>
        <p15:guide id="3" orient="horz" pos="176">
          <p15:clr>
            <a:srgbClr val="A4A3A4"/>
          </p15:clr>
        </p15:guide>
        <p15:guide id="4" pos="5565">
          <p15:clr>
            <a:srgbClr val="A4A3A4"/>
          </p15:clr>
        </p15:guide>
        <p15:guide id="5" pos="204">
          <p15:clr>
            <a:srgbClr val="A4A3A4"/>
          </p15:clr>
        </p15:guide>
        <p15:guide id="6" pos="4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A"/>
    <a:srgbClr val="00456B"/>
    <a:srgbClr val="C2C2C2"/>
    <a:srgbClr val="414042"/>
    <a:srgbClr val="272727"/>
    <a:srgbClr val="007698"/>
    <a:srgbClr val="00446A"/>
    <a:srgbClr val="31859C"/>
    <a:srgbClr val="002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62516" autoAdjust="0"/>
  </p:normalViewPr>
  <p:slideViewPr>
    <p:cSldViewPr>
      <p:cViewPr>
        <p:scale>
          <a:sx n="53" d="100"/>
          <a:sy n="53" d="100"/>
        </p:scale>
        <p:origin x="-108" y="-132"/>
      </p:cViewPr>
      <p:guideLst>
        <p:guide orient="horz" pos="3038"/>
        <p:guide orient="horz" pos="463"/>
        <p:guide orient="horz" pos="176"/>
        <p:guide pos="5565"/>
        <p:guide pos="204"/>
        <p:guide pos="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Title of pie chart (20pt) </a:t>
            </a:r>
          </a:p>
        </c:rich>
      </c:tx>
      <c:layout>
        <c:manualLayout>
          <c:xMode val="edge"/>
          <c:yMode val="edge"/>
          <c:x val="9.0206458120167497E-3"/>
          <c:y val="2.04778156996586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618631176231901E-3"/>
          <c:y val="0.17465346268576501"/>
          <c:w val="0.91307997283098097"/>
          <c:h val="0.58022412727419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53BBD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55-4939-A92B-3AD4B82DAC46}"/>
              </c:ext>
            </c:extLst>
          </c:dPt>
          <c:dPt>
            <c:idx val="1"/>
            <c:invertIfNegative val="0"/>
            <c:bubble3D val="0"/>
            <c:spPr>
              <a:solidFill>
                <a:srgbClr val="7F004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55-4939-A92B-3AD4B82DAC46}"/>
              </c:ext>
            </c:extLst>
          </c:dPt>
          <c:dPt>
            <c:idx val="2"/>
            <c:invertIfNegative val="0"/>
            <c:bubble3D val="0"/>
            <c:spPr>
              <a:solidFill>
                <a:srgbClr val="E03C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55-4939-A92B-3AD4B82DAC46}"/>
              </c:ext>
            </c:extLst>
          </c:dPt>
          <c:dPt>
            <c:idx val="3"/>
            <c:invertIfNegative val="0"/>
            <c:bubble3D val="0"/>
            <c:spPr>
              <a:solidFill>
                <a:srgbClr val="DE7C1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55-4939-A92B-3AD4B82DAC46}"/>
              </c:ext>
            </c:extLst>
          </c:dPt>
          <c:dPt>
            <c:idx val="4"/>
            <c:invertIfNegative val="0"/>
            <c:bubble3D val="0"/>
            <c:spPr>
              <a:solidFill>
                <a:srgbClr val="00758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55-4939-A92B-3AD4B82DAC46}"/>
              </c:ext>
            </c:extLst>
          </c:dPt>
          <c:dPt>
            <c:idx val="5"/>
            <c:invertIfNegative val="0"/>
            <c:bubble3D val="0"/>
            <c:spPr>
              <a:solidFill>
                <a:srgbClr val="00B74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55-4939-A92B-3AD4B82DAC46}"/>
              </c:ext>
            </c:extLst>
          </c:dPt>
          <c:dPt>
            <c:idx val="6"/>
            <c:invertIfNegative val="0"/>
            <c:bubble3D val="0"/>
            <c:spPr>
              <a:solidFill>
                <a:srgbClr val="0066A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55-4939-A92B-3AD4B82DAC46}"/>
              </c:ext>
            </c:extLst>
          </c:dPt>
          <c:cat>
            <c:strRef>
              <c:f>Sheet1!$A$2:$A$8</c:f>
              <c:strCache>
                <c:ptCount val="7"/>
                <c:pt idx="0">
                  <c:v>cagegory 1</c:v>
                </c:pt>
                <c:pt idx="1">
                  <c:v>cagegory 2</c:v>
                </c:pt>
                <c:pt idx="2">
                  <c:v>cagegory 3</c:v>
                </c:pt>
                <c:pt idx="3">
                  <c:v>cagegory 4</c:v>
                </c:pt>
                <c:pt idx="4">
                  <c:v>cagegory 5</c:v>
                </c:pt>
                <c:pt idx="5">
                  <c:v>cagegory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30</c:v>
                </c:pt>
                <c:pt idx="2">
                  <c:v>40</c:v>
                </c:pt>
                <c:pt idx="3">
                  <c:v>25</c:v>
                </c:pt>
                <c:pt idx="4">
                  <c:v>15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C55-4939-A92B-3AD4B82DA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9110528"/>
        <c:axId val="169108992"/>
      </c:barChart>
      <c:valAx>
        <c:axId val="1691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0528"/>
        <c:crosses val="autoZero"/>
        <c:crossBetween val="between"/>
      </c:valAx>
      <c:catAx>
        <c:axId val="1691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08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9778810943732597E-2"/>
          <c:y val="3.7542662116041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6A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F1-40D4-ACE0-3CB35F7CF8A6}"/>
              </c:ext>
            </c:extLst>
          </c:dPt>
          <c:dPt>
            <c:idx val="1"/>
            <c:bubble3D val="0"/>
            <c:spPr>
              <a:solidFill>
                <a:srgbClr val="00B74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F1-40D4-ACE0-3CB35F7CF8A6}"/>
              </c:ext>
            </c:extLst>
          </c:dPt>
          <c:dPt>
            <c:idx val="2"/>
            <c:bubble3D val="0"/>
            <c:spPr>
              <a:solidFill>
                <a:srgbClr val="7F004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F1-40D4-ACE0-3CB35F7CF8A6}"/>
              </c:ext>
            </c:extLst>
          </c:dPt>
          <c:dPt>
            <c:idx val="3"/>
            <c:bubble3D val="0"/>
            <c:spPr>
              <a:solidFill>
                <a:srgbClr val="E03C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F1-40D4-ACE0-3CB35F7CF8A6}"/>
              </c:ext>
            </c:extLst>
          </c:dPt>
          <c:dPt>
            <c:idx val="4"/>
            <c:bubble3D val="0"/>
            <c:spPr>
              <a:solidFill>
                <a:srgbClr val="753BB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F1-40D4-ACE0-3CB35F7CF8A6}"/>
              </c:ext>
            </c:extLst>
          </c:dPt>
          <c:dPt>
            <c:idx val="5"/>
            <c:bubble3D val="0"/>
            <c:spPr>
              <a:solidFill>
                <a:srgbClr val="DE7C1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F1-40D4-ACE0-3CB35F7CF8A6}"/>
              </c:ext>
            </c:extLst>
          </c:dPt>
          <c:dPt>
            <c:idx val="6"/>
            <c:bubble3D val="0"/>
            <c:spPr>
              <a:solidFill>
                <a:srgbClr val="00758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5F1-40D4-ACE0-3CB35F7CF8A6}"/>
              </c:ext>
            </c:extLst>
          </c:dPt>
          <c:cat>
            <c:strRef>
              <c:f>Sheet1!$A$2:$A$8</c:f>
              <c:strCache>
                <c:ptCount val="7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80</c:v>
                </c:pt>
                <c:pt idx="1">
                  <c:v>120</c:v>
                </c:pt>
                <c:pt idx="2">
                  <c:v>50</c:v>
                </c:pt>
                <c:pt idx="3">
                  <c:v>10</c:v>
                </c:pt>
                <c:pt idx="4">
                  <c:v>65</c:v>
                </c:pt>
                <c:pt idx="5">
                  <c:v>25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5F1-40D4-ACE0-3CB35F7C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72E6E50C-42F6-44F9-849C-F9C68685802B}" type="datetimeFigureOut">
              <a:rPr lang="en-AU" smtClean="0"/>
              <a:pPr/>
              <a:t>04/02/24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263893"/>
            <a:ext cx="2890665" cy="48814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B7FADA25-FF6D-423F-A80B-443D05D8B91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81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6BCAF0-30A3-4E26-855A-16D175EBDECD}" type="datetime1">
              <a:rPr lang="en-AU"/>
              <a:pPr/>
              <a:t>04/02/24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7680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C436C-5653-4517-9B94-0BB68ACE245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3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72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42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27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66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48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270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46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52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54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9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7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90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76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95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C436C-5653-4517-9B94-0BB68ACE245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93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3850" y="734616"/>
            <a:ext cx="8510588" cy="4088209"/>
          </a:xfrm>
          <a:prstGeom prst="rect">
            <a:avLst/>
          </a:prstGeom>
          <a:solidFill>
            <a:srgbClr val="0066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1" descr="RBA_Horizontal_Blac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292" y="27704"/>
            <a:ext cx="3511296" cy="8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564272"/>
            <a:ext cx="7772400" cy="60756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2212345"/>
            <a:ext cx="7776864" cy="959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17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95535" y="771550"/>
            <a:ext cx="2232249" cy="1512168"/>
          </a:xfrm>
          <a:prstGeom prst="rect">
            <a:avLst/>
          </a:prstGeom>
          <a:solidFill>
            <a:srgbClr val="0066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699469" y="771550"/>
            <a:ext cx="2232249" cy="1512168"/>
          </a:xfrm>
          <a:prstGeom prst="rect">
            <a:avLst/>
          </a:prstGeom>
          <a:solidFill>
            <a:srgbClr val="1118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003403" y="771550"/>
            <a:ext cx="223224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95535" y="2351236"/>
            <a:ext cx="2232249" cy="406284"/>
          </a:xfrm>
          <a:prstGeom prst="rect">
            <a:avLst/>
          </a:prstGeom>
          <a:solidFill>
            <a:srgbClr val="0066A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699469" y="2351236"/>
            <a:ext cx="2232249" cy="406284"/>
          </a:xfrm>
          <a:prstGeom prst="rect">
            <a:avLst/>
          </a:prstGeom>
          <a:solidFill>
            <a:srgbClr val="11182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95535" y="2832654"/>
            <a:ext cx="2232249" cy="406284"/>
          </a:xfrm>
          <a:prstGeom prst="rect">
            <a:avLst/>
          </a:prstGeom>
          <a:solidFill>
            <a:srgbClr val="0066A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699469" y="2832654"/>
            <a:ext cx="2232249" cy="406284"/>
          </a:xfrm>
          <a:prstGeom prst="rect">
            <a:avLst/>
          </a:prstGeom>
          <a:solidFill>
            <a:srgbClr val="11182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95535" y="3314583"/>
            <a:ext cx="2232249" cy="406284"/>
          </a:xfrm>
          <a:prstGeom prst="rect">
            <a:avLst/>
          </a:prstGeom>
          <a:solidFill>
            <a:srgbClr val="0066A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99469" y="3314583"/>
            <a:ext cx="2232249" cy="406284"/>
          </a:xfrm>
          <a:prstGeom prst="rect">
            <a:avLst/>
          </a:prstGeom>
          <a:solidFill>
            <a:srgbClr val="11182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95535" y="3796512"/>
            <a:ext cx="2232249" cy="406284"/>
          </a:xfrm>
          <a:prstGeom prst="rect">
            <a:avLst/>
          </a:prstGeom>
          <a:solidFill>
            <a:srgbClr val="006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699469" y="3796512"/>
            <a:ext cx="2232249" cy="406284"/>
          </a:xfrm>
          <a:prstGeom prst="rect">
            <a:avLst/>
          </a:prstGeom>
          <a:solidFill>
            <a:srgbClr val="11182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77652" y="1592753"/>
            <a:ext cx="221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dirty="0">
                <a:solidFill>
                  <a:schemeClr val="bg1"/>
                </a:solidFill>
              </a:rPr>
              <a:t>Blue </a:t>
            </a:r>
          </a:p>
          <a:p>
            <a:pPr indent="-114300"/>
            <a:r>
              <a:rPr lang="en-US" dirty="0">
                <a:solidFill>
                  <a:schemeClr val="bg1"/>
                </a:solidFill>
              </a:rPr>
              <a:t>(R0 G102 B170)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663651" y="1629260"/>
            <a:ext cx="2268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dirty="0">
                <a:solidFill>
                  <a:schemeClr val="bg1"/>
                </a:solidFill>
              </a:rPr>
              <a:t>Black </a:t>
            </a:r>
          </a:p>
          <a:p>
            <a:pPr indent="-114300"/>
            <a:r>
              <a:rPr lang="en-US" dirty="0">
                <a:solidFill>
                  <a:schemeClr val="bg1"/>
                </a:solidFill>
              </a:rPr>
              <a:t>(R17 G24 B32)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011674" y="1637387"/>
            <a:ext cx="2223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/>
              <a:t>White</a:t>
            </a:r>
          </a:p>
          <a:p>
            <a:pPr indent="-114300"/>
            <a:r>
              <a:rPr lang="en-US" dirty="0"/>
              <a:t>(R255 G255 B255)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2712293" y="2382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712293" y="2890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2712293" y="335571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2712293" y="384678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/>
              <a:t>20%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470007" y="2382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470007" y="28900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470007" y="335571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70007" y="384678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14300"/>
            <a:r>
              <a:rPr lang="en-US" sz="1600" dirty="0"/>
              <a:t>20%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19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35630" y="771524"/>
            <a:ext cx="1357169" cy="1490477"/>
          </a:xfrm>
          <a:prstGeom prst="rect">
            <a:avLst/>
          </a:prstGeom>
          <a:solidFill>
            <a:srgbClr val="DE7C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782000" y="771524"/>
            <a:ext cx="1357169" cy="1490477"/>
          </a:xfrm>
          <a:prstGeom prst="rect">
            <a:avLst/>
          </a:prstGeom>
          <a:solidFill>
            <a:srgbClr val="E03C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630179" y="771524"/>
            <a:ext cx="1357169" cy="1490477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057251" y="771524"/>
            <a:ext cx="1357169" cy="1490477"/>
          </a:xfrm>
          <a:prstGeom prst="rect">
            <a:avLst/>
          </a:prstGeom>
          <a:solidFill>
            <a:srgbClr val="0075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7487935" y="771523"/>
            <a:ext cx="1357169" cy="1490477"/>
          </a:xfrm>
          <a:prstGeom prst="rect">
            <a:avLst/>
          </a:prstGeom>
          <a:solidFill>
            <a:srgbClr val="00B7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35630" y="2374310"/>
            <a:ext cx="1357169" cy="432047"/>
          </a:xfrm>
          <a:prstGeom prst="rect">
            <a:avLst/>
          </a:prstGeom>
          <a:solidFill>
            <a:srgbClr val="DE7C1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82000" y="2374310"/>
            <a:ext cx="1357169" cy="432047"/>
          </a:xfrm>
          <a:prstGeom prst="rect">
            <a:avLst/>
          </a:prstGeom>
          <a:solidFill>
            <a:srgbClr val="E03C3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630179" y="2374310"/>
            <a:ext cx="1357169" cy="432047"/>
          </a:xfrm>
          <a:prstGeom prst="rect">
            <a:avLst/>
          </a:prstGeom>
          <a:solidFill>
            <a:srgbClr val="753BB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57251" y="2374310"/>
            <a:ext cx="1357169" cy="432047"/>
          </a:xfrm>
          <a:prstGeom prst="rect">
            <a:avLst/>
          </a:prstGeom>
          <a:solidFill>
            <a:srgbClr val="00758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487935" y="2374309"/>
            <a:ext cx="1357169" cy="432047"/>
          </a:xfrm>
          <a:prstGeom prst="rect">
            <a:avLst/>
          </a:prstGeom>
          <a:solidFill>
            <a:srgbClr val="00B74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35630" y="2918665"/>
            <a:ext cx="1357169" cy="432047"/>
          </a:xfrm>
          <a:prstGeom prst="rect">
            <a:avLst/>
          </a:prstGeom>
          <a:solidFill>
            <a:srgbClr val="DE7C13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782000" y="2918665"/>
            <a:ext cx="1357169" cy="432047"/>
          </a:xfrm>
          <a:prstGeom prst="rect">
            <a:avLst/>
          </a:prstGeom>
          <a:solidFill>
            <a:srgbClr val="E03C31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630179" y="2918665"/>
            <a:ext cx="1357169" cy="432047"/>
          </a:xfrm>
          <a:prstGeom prst="rect">
            <a:avLst/>
          </a:prstGeom>
          <a:solidFill>
            <a:srgbClr val="753BB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057251" y="2918665"/>
            <a:ext cx="1357169" cy="432047"/>
          </a:xfrm>
          <a:prstGeom prst="rect">
            <a:avLst/>
          </a:prstGeom>
          <a:solidFill>
            <a:srgbClr val="00758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487935" y="2918664"/>
            <a:ext cx="1357169" cy="432047"/>
          </a:xfrm>
          <a:prstGeom prst="rect">
            <a:avLst/>
          </a:prstGeom>
          <a:solidFill>
            <a:srgbClr val="00B74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335630" y="3448575"/>
            <a:ext cx="1357169" cy="432047"/>
          </a:xfrm>
          <a:prstGeom prst="rect">
            <a:avLst/>
          </a:prstGeom>
          <a:solidFill>
            <a:srgbClr val="DE7C1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1782000" y="3448575"/>
            <a:ext cx="1357169" cy="432047"/>
          </a:xfrm>
          <a:prstGeom prst="rect">
            <a:avLst/>
          </a:prstGeom>
          <a:solidFill>
            <a:srgbClr val="E03C3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4630179" y="3448575"/>
            <a:ext cx="1357169" cy="432047"/>
          </a:xfrm>
          <a:prstGeom prst="rect">
            <a:avLst/>
          </a:prstGeom>
          <a:solidFill>
            <a:srgbClr val="753BB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057251" y="3448575"/>
            <a:ext cx="1357169" cy="432047"/>
          </a:xfrm>
          <a:prstGeom prst="rect">
            <a:avLst/>
          </a:prstGeom>
          <a:solidFill>
            <a:srgbClr val="007582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7487935" y="3448574"/>
            <a:ext cx="1357169" cy="432047"/>
          </a:xfrm>
          <a:prstGeom prst="rect">
            <a:avLst/>
          </a:prstGeom>
          <a:solidFill>
            <a:srgbClr val="00B74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335630" y="3990441"/>
            <a:ext cx="1357169" cy="432047"/>
          </a:xfrm>
          <a:prstGeom prst="rect">
            <a:avLst/>
          </a:prstGeom>
          <a:solidFill>
            <a:srgbClr val="DE7C1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782000" y="3990441"/>
            <a:ext cx="1357169" cy="432047"/>
          </a:xfrm>
          <a:prstGeom prst="rect">
            <a:avLst/>
          </a:prstGeom>
          <a:solidFill>
            <a:srgbClr val="E03C3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4630179" y="3990441"/>
            <a:ext cx="1357169" cy="432047"/>
          </a:xfrm>
          <a:prstGeom prst="rect">
            <a:avLst/>
          </a:prstGeom>
          <a:solidFill>
            <a:srgbClr val="753BBD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6049204" y="3990441"/>
            <a:ext cx="1357169" cy="432047"/>
          </a:xfrm>
          <a:prstGeom prst="rect">
            <a:avLst/>
          </a:prstGeom>
          <a:solidFill>
            <a:srgbClr val="007582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479888" y="3990440"/>
            <a:ext cx="1357169" cy="432047"/>
          </a:xfrm>
          <a:prstGeom prst="rect">
            <a:avLst/>
          </a:prstGeom>
          <a:solidFill>
            <a:srgbClr val="00B74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23221" y="1335621"/>
            <a:ext cx="13392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Orange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R222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G124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B19</a:t>
            </a:r>
          </a:p>
          <a:p>
            <a:pPr indent="-11430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731675" y="1316036"/>
            <a:ext cx="1385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Red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R224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G60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B49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602266" y="1316036"/>
            <a:ext cx="1397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Purple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R117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G59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B189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6021832" y="1316036"/>
            <a:ext cx="1349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Teal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G117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B130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7471429" y="1325828"/>
            <a:ext cx="1285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Green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G183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B79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348102" y="2498579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348102" y="3046322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348102" y="3572844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348102" y="4114710"/>
            <a:ext cx="917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1769786" y="2498579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1769786" y="3046322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1769786" y="3572844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1769786" y="4114710"/>
            <a:ext cx="889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4606487" y="2498579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4606487" y="3046322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4606487" y="3572844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4606487" y="4114710"/>
            <a:ext cx="906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6011517" y="2498579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6011517" y="3046322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011517" y="3572844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21088" y="4114710"/>
            <a:ext cx="88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7475862" y="2498579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7475862" y="3046322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7475862" y="3572844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7467815" y="4114710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3214217" y="771523"/>
            <a:ext cx="1357169" cy="1490477"/>
          </a:xfrm>
          <a:prstGeom prst="rect">
            <a:avLst/>
          </a:prstGeom>
          <a:solidFill>
            <a:srgbClr val="7F00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3214217" y="2374309"/>
            <a:ext cx="1357169" cy="432047"/>
          </a:xfrm>
          <a:prstGeom prst="rect">
            <a:avLst/>
          </a:prstGeom>
          <a:solidFill>
            <a:srgbClr val="7F00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3214217" y="2918664"/>
            <a:ext cx="1357169" cy="432047"/>
          </a:xfrm>
          <a:prstGeom prst="rect">
            <a:avLst/>
          </a:prstGeom>
          <a:solidFill>
            <a:srgbClr val="7F004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3214217" y="3448574"/>
            <a:ext cx="1357169" cy="432047"/>
          </a:xfrm>
          <a:prstGeom prst="rect">
            <a:avLst/>
          </a:prstGeom>
          <a:solidFill>
            <a:srgbClr val="7F004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3214217" y="3990440"/>
            <a:ext cx="1357169" cy="432047"/>
          </a:xfrm>
          <a:prstGeom prst="rect">
            <a:avLst/>
          </a:prstGeom>
          <a:solidFill>
            <a:srgbClr val="7F004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3214217" y="1325828"/>
            <a:ext cx="12858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Plum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R127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G0 </a:t>
            </a:r>
          </a:p>
          <a:p>
            <a:pPr indent="-114300"/>
            <a:r>
              <a:rPr lang="en-US" sz="1400" dirty="0">
                <a:solidFill>
                  <a:schemeClr val="bg1"/>
                </a:solidFill>
              </a:rPr>
              <a:t>B78</a:t>
            </a:r>
          </a:p>
          <a:p>
            <a:pPr indent="-11430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218650" y="2498579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69" name="Rectangle 68"/>
          <p:cNvSpPr/>
          <p:nvPr userDrawn="1"/>
        </p:nvSpPr>
        <p:spPr>
          <a:xfrm>
            <a:off x="3218650" y="3046322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3218650" y="3572844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71" name="Rectangle 70"/>
          <p:cNvSpPr/>
          <p:nvPr userDrawn="1"/>
        </p:nvSpPr>
        <p:spPr>
          <a:xfrm>
            <a:off x="3218650" y="4114710"/>
            <a:ext cx="88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400" dirty="0"/>
              <a:t>20%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4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81940780"/>
              </p:ext>
            </p:extLst>
          </p:nvPr>
        </p:nvGraphicFramePr>
        <p:xfrm>
          <a:off x="4938183" y="771525"/>
          <a:ext cx="3896255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76595074"/>
              </p:ext>
            </p:extLst>
          </p:nvPr>
        </p:nvGraphicFramePr>
        <p:xfrm>
          <a:off x="323850" y="771525"/>
          <a:ext cx="3816102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2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08"/>
            <a:ext cx="6444207" cy="475643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893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7141" r="8763"/>
          <a:stretch/>
        </p:blipFill>
        <p:spPr>
          <a:xfrm>
            <a:off x="323850" y="771525"/>
            <a:ext cx="8494713" cy="37449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31" descr="RBA_Horizontal_Blac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292" y="27704"/>
            <a:ext cx="3511296" cy="8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890826"/>
            <a:ext cx="7772400" cy="60756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538899"/>
            <a:ext cx="7776864" cy="959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38" y="140494"/>
            <a:ext cx="8499500" cy="54054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20342"/>
            <a:ext cx="8510588" cy="367188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0495"/>
            <a:ext cx="8510588" cy="54054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66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184" y="820589"/>
            <a:ext cx="4174149" cy="36716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974" y="820342"/>
            <a:ext cx="4176464" cy="367188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1480"/>
            <a:ext cx="8510588" cy="53955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820341"/>
            <a:ext cx="4176142" cy="48605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383618"/>
            <a:ext cx="4176142" cy="310861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454" y="820341"/>
            <a:ext cx="4167268" cy="48605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667" y="1383619"/>
            <a:ext cx="4177770" cy="310861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843558"/>
            <a:ext cx="2700000" cy="6300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635646"/>
            <a:ext cx="2700000" cy="293397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3848" y="843558"/>
            <a:ext cx="2700000" cy="6300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27132" y="1635646"/>
            <a:ext cx="2700000" cy="293397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31802" y="843558"/>
            <a:ext cx="2700000" cy="6300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131802" y="1635646"/>
            <a:ext cx="2700000" cy="2949314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41480"/>
            <a:ext cx="8510588" cy="53955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1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4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izes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6700" y="146200"/>
            <a:ext cx="8610600" cy="4851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23850" y="140493"/>
            <a:ext cx="8510588" cy="542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323850" y="771550"/>
            <a:ext cx="8510588" cy="372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4659982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A09C5C50-442C-4270-89D8-174894833343}" type="datetime1">
              <a:rPr lang="en-AU" smtClean="0"/>
              <a:t>04/02/24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4659982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8324" y="465998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96969"/>
                </a:solidFill>
                <a:latin typeface="Calibri" panose="020F0502020204030204" pitchFamily="34" charset="0"/>
              </a:defRPr>
            </a:lvl1pPr>
          </a:lstStyle>
          <a:p>
            <a:fld id="{5F017B42-91F6-4C88-92FE-4A2259424B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72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496944" cy="364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23528" y="140494"/>
            <a:ext cx="8496944" cy="541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52" r:id="rId3"/>
    <p:sldLayoutId id="2147483654" r:id="rId4"/>
    <p:sldLayoutId id="2147483655" r:id="rId5"/>
    <p:sldLayoutId id="2147483670" r:id="rId6"/>
    <p:sldLayoutId id="2147483669" r:id="rId7"/>
    <p:sldLayoutId id="2147483672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aseline="0">
          <a:solidFill>
            <a:srgbClr val="0066AA"/>
          </a:solidFill>
          <a:latin typeface="+mj-lt"/>
          <a:ea typeface="ＭＳ Ｐゴシック" charset="-128"/>
          <a:cs typeface="Tahom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Tahom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-128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Cash Rate Pass-through to Outstanding Mortgage 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913" y="2571750"/>
            <a:ext cx="7776864" cy="959481"/>
          </a:xfrm>
        </p:spPr>
        <p:txBody>
          <a:bodyPr/>
          <a:lstStyle/>
          <a:p>
            <a:r>
              <a:rPr lang="en-US" dirty="0"/>
              <a:t>Benjamin Ung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96913" y="3651870"/>
            <a:ext cx="315500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n-lt"/>
                <a:cs typeface="Tahoma"/>
              </a:rPr>
              <a:t>Melbourne Money and Finance Conference</a:t>
            </a:r>
          </a:p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n-lt"/>
                <a:cs typeface="Tahoma"/>
              </a:rPr>
              <a:t>February 2024</a:t>
            </a:r>
            <a:r>
              <a:rPr lang="en-US" sz="1200" baseline="30000" dirty="0">
                <a:solidFill>
                  <a:schemeClr val="bg1"/>
                </a:solidFill>
                <a:latin typeface="+mn-lt"/>
                <a:cs typeface="Tahoma"/>
              </a:rPr>
              <a:t/>
            </a:r>
            <a:br>
              <a:rPr lang="en-US" sz="1200" baseline="30000" dirty="0">
                <a:solidFill>
                  <a:schemeClr val="bg1"/>
                </a:solidFill>
                <a:latin typeface="+mn-lt"/>
                <a:cs typeface="Tahoma"/>
              </a:rPr>
            </a:br>
            <a:endParaRPr lang="en-AU" sz="1200" dirty="0">
              <a:solidFill>
                <a:schemeClr val="bg1"/>
              </a:solidFill>
              <a:latin typeface="+mn-lt"/>
              <a:cs typeface="Tahoma"/>
            </a:endParaRPr>
          </a:p>
          <a:p>
            <a:pPr algn="r" eaLnBrk="0" hangingPunct="0"/>
            <a:endParaRPr lang="en-US" sz="1200" dirty="0">
              <a:solidFill>
                <a:schemeClr val="bg1"/>
              </a:solidFill>
              <a:latin typeface="+mn-lt"/>
              <a:cs typeface="Tahoma"/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975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49AE9-57A2-FF52-F8AA-5A25AE58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6FFAA-C3CF-6BEE-998B-B53411DE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29" y="843558"/>
            <a:ext cx="8510588" cy="3671888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Fixed-rate loans have slowed the pass-through to outstanding mortgage rates. </a:t>
            </a:r>
          </a:p>
          <a:p>
            <a:endParaRPr lang="en-AU" dirty="0"/>
          </a:p>
          <a:p>
            <a:r>
              <a:rPr lang="en-AU" dirty="0"/>
              <a:t>Lending competition has also dampened pass-through to outstanding variable rates. </a:t>
            </a:r>
          </a:p>
          <a:p>
            <a:endParaRPr lang="en-AU" dirty="0"/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Pass-through to housing mortgage rates has still been an effective transmission channel for monetary policy.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97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F3FF40-F7A0-0D0B-E1FF-EA12B7048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918369" y="51393"/>
            <a:ext cx="5307262" cy="504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1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D0D0BB9-5844-CB1C-6858-6781BB1888D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992511" y="123478"/>
            <a:ext cx="5158978" cy="4727700"/>
          </a:xfrm>
        </p:spPr>
      </p:pic>
    </p:spTree>
    <p:extLst>
      <p:ext uri="{BB962C8B-B14F-4D97-AF65-F5344CB8AC3E}">
        <p14:creationId xmlns:p14="http://schemas.microsoft.com/office/powerpoint/2010/main" val="87296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022C75CC-4754-D488-2BB1-9C3BE8F4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32857" y="0"/>
            <a:ext cx="58782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887F3A11-4B80-97DB-799D-121B134DA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41174" y="0"/>
            <a:ext cx="626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49AE9-57A2-FF52-F8AA-5A25AE58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6FFAA-C3CF-6BEE-998B-B53411DE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29" y="843558"/>
            <a:ext cx="8510588" cy="3671888"/>
          </a:xfrm>
        </p:spPr>
        <p:txBody>
          <a:bodyPr/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Fixed-rate loans have slowed the pass-through to outstanding mortgage rates. </a:t>
            </a:r>
          </a:p>
          <a:p>
            <a:endParaRPr lang="en-AU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Lending competition has also dampened pass-through to outstanding variable rates. </a:t>
            </a:r>
          </a:p>
          <a:p>
            <a:endParaRPr lang="en-AU" dirty="0"/>
          </a:p>
          <a:p>
            <a:r>
              <a:rPr lang="en-AU" dirty="0"/>
              <a:t>Pass-through to housing mortgage rates has still been an effective transmission channel for monetary policy.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15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D2BE37D6-8913-A04B-3432-22FA5E017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48117" y="0"/>
            <a:ext cx="5647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CEA57-51FF-DD3A-DBE2-1B2C7095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45EEF-137E-CB70-D00C-FBBE7BBD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Slower pass-through to outstanding mortgage rates</a:t>
            </a:r>
          </a:p>
          <a:p>
            <a:pPr lvl="1"/>
            <a:r>
              <a:rPr lang="en-AU" dirty="0"/>
              <a:t>Outstanding fixed-rate loans</a:t>
            </a:r>
          </a:p>
          <a:p>
            <a:pPr lvl="1"/>
            <a:r>
              <a:rPr lang="en-AU" dirty="0"/>
              <a:t>Effect of lending mortgage competition</a:t>
            </a:r>
          </a:p>
          <a:p>
            <a:pPr lvl="1"/>
            <a:endParaRPr lang="en-AU" dirty="0"/>
          </a:p>
          <a:p>
            <a:r>
              <a:rPr lang="en-AU" dirty="0"/>
              <a:t>Pass-through to outstanding mortgage rates is still expected to reach similar proportions as prior hiking phases by end-2024.</a:t>
            </a:r>
          </a:p>
          <a:p>
            <a:endParaRPr lang="en-AU" dirty="0"/>
          </a:p>
          <a:p>
            <a:r>
              <a:rPr lang="en-AU" dirty="0"/>
              <a:t>The cash flow channel has still been strong over the current hiking phase. 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71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B77D9-E4BE-AE28-008D-BDDA536CB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813A69-3791-0344-7DE5-0FAC76198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52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AACEC20-427B-8D03-58E0-FDD4EC268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5534" y="0"/>
            <a:ext cx="55929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9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5233C2E-9A22-9474-DD73-8602A0B6A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>
          <a:xfrm>
            <a:off x="1503018" y="50800"/>
            <a:ext cx="6137965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9F0905F-0088-6C3D-E647-E2BB3D9A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95514" y="0"/>
            <a:ext cx="6152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8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2AFA13B7-5F3E-DCEF-6366-3665A8FA8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77166" y="0"/>
            <a:ext cx="5789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65D9AEAE-9918-4555-5599-53E083CF9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80160" y="0"/>
            <a:ext cx="6583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7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790A8807-A8BC-4975-B9E6-78E537D45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06769" y="0"/>
            <a:ext cx="63304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17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xmlns="" id="{0815154A-0336-FCFB-80D5-56F390962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8210" y="50800"/>
            <a:ext cx="604758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5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673074FD-7DC9-B06D-8B0A-B6CE5DBFA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64468" y="0"/>
            <a:ext cx="62150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49AE9-57A2-FF52-F8AA-5A25AE58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6FFAA-C3CF-6BEE-998B-B53411DE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29" y="843558"/>
            <a:ext cx="8510588" cy="3671888"/>
          </a:xfrm>
        </p:spPr>
        <p:txBody>
          <a:bodyPr/>
          <a:lstStyle/>
          <a:p>
            <a:r>
              <a:rPr lang="en-AU" dirty="0"/>
              <a:t>Fixed-rate loans have slowed the pass-through to outstanding mortgage rates. </a:t>
            </a:r>
          </a:p>
          <a:p>
            <a:endParaRPr lang="en-AU" dirty="0"/>
          </a:p>
          <a:p>
            <a:r>
              <a:rPr lang="en-AU" dirty="0"/>
              <a:t>Lending competition has also dampened pass-through to outstanding variable rates. </a:t>
            </a:r>
          </a:p>
          <a:p>
            <a:endParaRPr lang="en-AU" dirty="0"/>
          </a:p>
          <a:p>
            <a:r>
              <a:rPr lang="en-AU" dirty="0"/>
              <a:t>Pass-through to housing mortgage rates has still been an effective transmission channel for monetary policy.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26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1A581AAA-F9FF-5B13-7783-BDEE8812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71700" y="88438"/>
            <a:ext cx="5400600" cy="49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49AE9-57A2-FF52-F8AA-5A25AE58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6FFAA-C3CF-6BEE-998B-B53411DE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29" y="843558"/>
            <a:ext cx="8510588" cy="3671888"/>
          </a:xfrm>
        </p:spPr>
        <p:txBody>
          <a:bodyPr/>
          <a:lstStyle/>
          <a:p>
            <a:r>
              <a:rPr lang="en-AU" dirty="0"/>
              <a:t>Fixed-rate loans have slowed the pass-through to outstanding mortgage rates. </a:t>
            </a:r>
          </a:p>
          <a:p>
            <a:endParaRPr lang="en-AU" dirty="0"/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Lending competition has also dampened pass-through to outstanding variable rates. </a:t>
            </a:r>
          </a:p>
          <a:p>
            <a:endParaRPr lang="en-AU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Pass-through to housing mortgage rates has still been an effective transmission channel for monetary policy.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745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39326A5-7C23-2E36-5D7D-45E7F33FB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59632" y="133747"/>
            <a:ext cx="6241288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A69130C-12AD-E4CA-4B90-FD878E72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7504" y="493787"/>
            <a:ext cx="4546654" cy="41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8C8BA32-3CFC-832A-1C1E-F773FBB0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9992" y="492001"/>
            <a:ext cx="4502672" cy="41559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A69130C-12AD-E4CA-4B90-FD878E727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7504" y="493787"/>
            <a:ext cx="4546654" cy="41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5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BE43D143-E217-B046-1007-C43E5CD2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75526" y="0"/>
            <a:ext cx="5992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38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BA Basic 16x9.potx" id="{32501539-E30A-4C9A-BB21-A50A8C4782FF}" vid="{124C491D-F25F-4D40-99CF-A7B46B27C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RBA Basic 16x9</Template>
  <TotalTime>5149</TotalTime>
  <Words>237</Words>
  <Application>Microsoft Office PowerPoint</Application>
  <PresentationFormat>On-screen Show (16:9)</PresentationFormat>
  <Paragraphs>58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1_Custom Design</vt:lpstr>
      <vt:lpstr>Cash Rate Pass-through to Outstanding Mortgage Rates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Takeaways</vt:lpstr>
      <vt:lpstr>Spares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Reserve Bank of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rate pass-through to outstanding mortgage rates</dc:title>
  <dc:subject>Monetary Policy</dc:subject>
  <dc:creator>UNG, Benjamin</dc:creator>
  <cp:keywords>monetary policy</cp:keywords>
  <cp:lastModifiedBy>Frieda</cp:lastModifiedBy>
  <cp:revision>41</cp:revision>
  <cp:lastPrinted>2024-01-25T04:32:46Z</cp:lastPrinted>
  <dcterms:created xsi:type="dcterms:W3CDTF">2024-01-22T22:34:43Z</dcterms:created>
  <dcterms:modified xsi:type="dcterms:W3CDTF">2024-02-04T04:32:41Z</dcterms:modified>
</cp:coreProperties>
</file>