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7" r:id="rId5"/>
    <p:sldId id="327" r:id="rId6"/>
    <p:sldId id="335" r:id="rId7"/>
    <p:sldId id="265" r:id="rId8"/>
    <p:sldId id="304" r:id="rId9"/>
    <p:sldId id="313" r:id="rId10"/>
    <p:sldId id="315" r:id="rId11"/>
    <p:sldId id="316" r:id="rId12"/>
    <p:sldId id="334" r:id="rId13"/>
    <p:sldId id="331" r:id="rId14"/>
    <p:sldId id="333" r:id="rId15"/>
    <p:sldId id="329" r:id="rId16"/>
    <p:sldId id="318" r:id="rId17"/>
    <p:sldId id="336" r:id="rId18"/>
    <p:sldId id="266" r:id="rId19"/>
    <p:sldId id="311" r:id="rId20"/>
    <p:sldId id="320" r:id="rId21"/>
    <p:sldId id="306" r:id="rId22"/>
    <p:sldId id="326" r:id="rId23"/>
    <p:sldId id="319" r:id="rId24"/>
    <p:sldId id="264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408F"/>
    <a:srgbClr val="D5A32A"/>
    <a:srgbClr val="87C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D97D6-E93A-4687-BAFF-7F961B24A5A4}" v="1" dt="2024-02-12T00:09:28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552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ttl\OneDrive%20-%20Per%20Capita%20Australia\Centre%20for%20Equitable%20Housing\bank%20of%20mum%20and%20dad%20paper\housing%20welath%20gap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percapita-my.sharepoint.com/personal/m_lloyd-cape_percapita_org_au/Documents/Centre%20for%20Equitable%20Housing/bank%20of%20mum%20and%20dad%20paper/3101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Sheet1!$A$1:$A$6</c:f>
              <c:strCache>
                <c:ptCount val="6"/>
                <c:pt idx="0">
                  <c:v>Guarantor</c:v>
                </c:pt>
                <c:pt idx="1">
                  <c:v>0-20k</c:v>
                </c:pt>
                <c:pt idx="2">
                  <c:v>20-50k</c:v>
                </c:pt>
                <c:pt idx="3">
                  <c:v>50-100k</c:v>
                </c:pt>
                <c:pt idx="4">
                  <c:v>100-200k</c:v>
                </c:pt>
                <c:pt idx="5">
                  <c:v>200k+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33.262135922330003</c:v>
                </c:pt>
                <c:pt idx="1">
                  <c:v>18.524271844660099</c:v>
                </c:pt>
                <c:pt idx="2">
                  <c:v>19.223300970873701</c:v>
                </c:pt>
                <c:pt idx="3">
                  <c:v>17.300970873786401</c:v>
                </c:pt>
                <c:pt idx="4">
                  <c:v>7.2815533980582501</c:v>
                </c:pt>
                <c:pt idx="5">
                  <c:v>4.3689320388349397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2-4645-B4F2-94061D79F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724288"/>
        <c:axId val="181725824"/>
      </c:barChart>
      <c:catAx>
        <c:axId val="1817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25824"/>
        <c:crosses val="autoZero"/>
        <c:auto val="1"/>
        <c:lblAlgn val="ctr"/>
        <c:lblOffset val="100"/>
        <c:noMultiLvlLbl val="0"/>
      </c:catAx>
      <c:valAx>
        <c:axId val="18172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'[310101.xlsx]Data1'!$K$1</c:f>
              <c:strCache>
                <c:ptCount val="1"/>
                <c:pt idx="0">
                  <c:v>Net Overseas Migration ;  Australia ;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'[310101.xlsx]Data1'!$A$11:$A$179</c:f>
              <c:numCache>
                <c:formatCode>mmm\-yyyy</c:formatCode>
                <c:ptCount val="169"/>
                <c:pt idx="0">
                  <c:v>29738</c:v>
                </c:pt>
                <c:pt idx="1">
                  <c:v>29830</c:v>
                </c:pt>
                <c:pt idx="2">
                  <c:v>29921</c:v>
                </c:pt>
                <c:pt idx="3">
                  <c:v>30011</c:v>
                </c:pt>
                <c:pt idx="4">
                  <c:v>30103</c:v>
                </c:pt>
                <c:pt idx="5">
                  <c:v>30195</c:v>
                </c:pt>
                <c:pt idx="6">
                  <c:v>30286</c:v>
                </c:pt>
                <c:pt idx="7">
                  <c:v>30376</c:v>
                </c:pt>
                <c:pt idx="8">
                  <c:v>30468</c:v>
                </c:pt>
                <c:pt idx="9">
                  <c:v>30560</c:v>
                </c:pt>
                <c:pt idx="10">
                  <c:v>30651</c:v>
                </c:pt>
                <c:pt idx="11">
                  <c:v>30742</c:v>
                </c:pt>
                <c:pt idx="12">
                  <c:v>30834</c:v>
                </c:pt>
                <c:pt idx="13">
                  <c:v>30926</c:v>
                </c:pt>
                <c:pt idx="14">
                  <c:v>31017</c:v>
                </c:pt>
                <c:pt idx="15">
                  <c:v>31107</c:v>
                </c:pt>
                <c:pt idx="16">
                  <c:v>31199</c:v>
                </c:pt>
                <c:pt idx="17">
                  <c:v>31291</c:v>
                </c:pt>
                <c:pt idx="18">
                  <c:v>31382</c:v>
                </c:pt>
                <c:pt idx="19">
                  <c:v>31472</c:v>
                </c:pt>
                <c:pt idx="20">
                  <c:v>31564</c:v>
                </c:pt>
                <c:pt idx="21">
                  <c:v>31656</c:v>
                </c:pt>
                <c:pt idx="22">
                  <c:v>31747</c:v>
                </c:pt>
                <c:pt idx="23">
                  <c:v>31837</c:v>
                </c:pt>
                <c:pt idx="24">
                  <c:v>31929</c:v>
                </c:pt>
                <c:pt idx="25">
                  <c:v>32021</c:v>
                </c:pt>
                <c:pt idx="26">
                  <c:v>32112</c:v>
                </c:pt>
                <c:pt idx="27">
                  <c:v>32203</c:v>
                </c:pt>
                <c:pt idx="28">
                  <c:v>32295</c:v>
                </c:pt>
                <c:pt idx="29">
                  <c:v>32387</c:v>
                </c:pt>
                <c:pt idx="30">
                  <c:v>32478</c:v>
                </c:pt>
                <c:pt idx="31">
                  <c:v>32568</c:v>
                </c:pt>
                <c:pt idx="32">
                  <c:v>32660</c:v>
                </c:pt>
                <c:pt idx="33">
                  <c:v>32752</c:v>
                </c:pt>
                <c:pt idx="34">
                  <c:v>32843</c:v>
                </c:pt>
                <c:pt idx="35">
                  <c:v>32933</c:v>
                </c:pt>
                <c:pt idx="36">
                  <c:v>33025</c:v>
                </c:pt>
                <c:pt idx="37">
                  <c:v>33117</c:v>
                </c:pt>
                <c:pt idx="38">
                  <c:v>33208</c:v>
                </c:pt>
                <c:pt idx="39">
                  <c:v>33298</c:v>
                </c:pt>
                <c:pt idx="40">
                  <c:v>33390</c:v>
                </c:pt>
                <c:pt idx="41">
                  <c:v>33482</c:v>
                </c:pt>
                <c:pt idx="42">
                  <c:v>33573</c:v>
                </c:pt>
                <c:pt idx="43">
                  <c:v>33664</c:v>
                </c:pt>
                <c:pt idx="44">
                  <c:v>33756</c:v>
                </c:pt>
                <c:pt idx="45">
                  <c:v>33848</c:v>
                </c:pt>
                <c:pt idx="46">
                  <c:v>33939</c:v>
                </c:pt>
                <c:pt idx="47">
                  <c:v>34029</c:v>
                </c:pt>
                <c:pt idx="48">
                  <c:v>34121</c:v>
                </c:pt>
                <c:pt idx="49">
                  <c:v>34213</c:v>
                </c:pt>
                <c:pt idx="50">
                  <c:v>34304</c:v>
                </c:pt>
                <c:pt idx="51">
                  <c:v>34394</c:v>
                </c:pt>
                <c:pt idx="52">
                  <c:v>34486</c:v>
                </c:pt>
                <c:pt idx="53">
                  <c:v>34578</c:v>
                </c:pt>
                <c:pt idx="54">
                  <c:v>34669</c:v>
                </c:pt>
                <c:pt idx="55">
                  <c:v>34759</c:v>
                </c:pt>
                <c:pt idx="56">
                  <c:v>34851</c:v>
                </c:pt>
                <c:pt idx="57">
                  <c:v>34943</c:v>
                </c:pt>
                <c:pt idx="58">
                  <c:v>35034</c:v>
                </c:pt>
                <c:pt idx="59">
                  <c:v>35125</c:v>
                </c:pt>
                <c:pt idx="60">
                  <c:v>35217</c:v>
                </c:pt>
                <c:pt idx="61">
                  <c:v>35309</c:v>
                </c:pt>
                <c:pt idx="62">
                  <c:v>35400</c:v>
                </c:pt>
                <c:pt idx="63">
                  <c:v>35490</c:v>
                </c:pt>
                <c:pt idx="64">
                  <c:v>35582</c:v>
                </c:pt>
                <c:pt idx="65">
                  <c:v>35674</c:v>
                </c:pt>
                <c:pt idx="66">
                  <c:v>35765</c:v>
                </c:pt>
                <c:pt idx="67">
                  <c:v>35855</c:v>
                </c:pt>
                <c:pt idx="68">
                  <c:v>35947</c:v>
                </c:pt>
                <c:pt idx="69">
                  <c:v>36039</c:v>
                </c:pt>
                <c:pt idx="70">
                  <c:v>36130</c:v>
                </c:pt>
                <c:pt idx="71">
                  <c:v>36220</c:v>
                </c:pt>
                <c:pt idx="72">
                  <c:v>36312</c:v>
                </c:pt>
                <c:pt idx="73">
                  <c:v>36404</c:v>
                </c:pt>
                <c:pt idx="74">
                  <c:v>36495</c:v>
                </c:pt>
                <c:pt idx="75">
                  <c:v>36586</c:v>
                </c:pt>
                <c:pt idx="76">
                  <c:v>36678</c:v>
                </c:pt>
                <c:pt idx="77">
                  <c:v>36770</c:v>
                </c:pt>
                <c:pt idx="78">
                  <c:v>36861</c:v>
                </c:pt>
                <c:pt idx="79">
                  <c:v>36951</c:v>
                </c:pt>
                <c:pt idx="80">
                  <c:v>37043</c:v>
                </c:pt>
                <c:pt idx="81">
                  <c:v>37135</c:v>
                </c:pt>
                <c:pt idx="82">
                  <c:v>37226</c:v>
                </c:pt>
                <c:pt idx="83">
                  <c:v>37316</c:v>
                </c:pt>
                <c:pt idx="84">
                  <c:v>37408</c:v>
                </c:pt>
                <c:pt idx="85">
                  <c:v>37500</c:v>
                </c:pt>
                <c:pt idx="86">
                  <c:v>37591</c:v>
                </c:pt>
                <c:pt idx="87">
                  <c:v>37681</c:v>
                </c:pt>
                <c:pt idx="88">
                  <c:v>37773</c:v>
                </c:pt>
                <c:pt idx="89">
                  <c:v>37865</c:v>
                </c:pt>
                <c:pt idx="90">
                  <c:v>37956</c:v>
                </c:pt>
                <c:pt idx="91">
                  <c:v>38047</c:v>
                </c:pt>
                <c:pt idx="92">
                  <c:v>38139</c:v>
                </c:pt>
                <c:pt idx="93">
                  <c:v>38231</c:v>
                </c:pt>
                <c:pt idx="94">
                  <c:v>38322</c:v>
                </c:pt>
                <c:pt idx="95">
                  <c:v>38412</c:v>
                </c:pt>
                <c:pt idx="96">
                  <c:v>38504</c:v>
                </c:pt>
                <c:pt idx="97">
                  <c:v>38596</c:v>
                </c:pt>
                <c:pt idx="98">
                  <c:v>38687</c:v>
                </c:pt>
                <c:pt idx="99">
                  <c:v>38777</c:v>
                </c:pt>
                <c:pt idx="100">
                  <c:v>38869</c:v>
                </c:pt>
                <c:pt idx="101">
                  <c:v>38961</c:v>
                </c:pt>
                <c:pt idx="102">
                  <c:v>39052</c:v>
                </c:pt>
                <c:pt idx="103">
                  <c:v>39142</c:v>
                </c:pt>
                <c:pt idx="104">
                  <c:v>39234</c:v>
                </c:pt>
                <c:pt idx="105">
                  <c:v>39326</c:v>
                </c:pt>
                <c:pt idx="106">
                  <c:v>39417</c:v>
                </c:pt>
                <c:pt idx="107">
                  <c:v>39508</c:v>
                </c:pt>
                <c:pt idx="108">
                  <c:v>39600</c:v>
                </c:pt>
                <c:pt idx="109">
                  <c:v>39692</c:v>
                </c:pt>
                <c:pt idx="110">
                  <c:v>39783</c:v>
                </c:pt>
                <c:pt idx="111">
                  <c:v>39873</c:v>
                </c:pt>
                <c:pt idx="112">
                  <c:v>39965</c:v>
                </c:pt>
                <c:pt idx="113">
                  <c:v>40057</c:v>
                </c:pt>
                <c:pt idx="114">
                  <c:v>40148</c:v>
                </c:pt>
                <c:pt idx="115">
                  <c:v>40238</c:v>
                </c:pt>
                <c:pt idx="116">
                  <c:v>40330</c:v>
                </c:pt>
                <c:pt idx="117">
                  <c:v>40422</c:v>
                </c:pt>
                <c:pt idx="118">
                  <c:v>40513</c:v>
                </c:pt>
                <c:pt idx="119">
                  <c:v>40603</c:v>
                </c:pt>
                <c:pt idx="120">
                  <c:v>40695</c:v>
                </c:pt>
                <c:pt idx="121">
                  <c:v>40787</c:v>
                </c:pt>
                <c:pt idx="122">
                  <c:v>40878</c:v>
                </c:pt>
                <c:pt idx="123">
                  <c:v>40969</c:v>
                </c:pt>
                <c:pt idx="124">
                  <c:v>41061</c:v>
                </c:pt>
                <c:pt idx="125">
                  <c:v>41153</c:v>
                </c:pt>
                <c:pt idx="126">
                  <c:v>41244</c:v>
                </c:pt>
                <c:pt idx="127">
                  <c:v>41334</c:v>
                </c:pt>
                <c:pt idx="128">
                  <c:v>41426</c:v>
                </c:pt>
                <c:pt idx="129">
                  <c:v>41518</c:v>
                </c:pt>
                <c:pt idx="130">
                  <c:v>41609</c:v>
                </c:pt>
                <c:pt idx="131">
                  <c:v>41699</c:v>
                </c:pt>
                <c:pt idx="132">
                  <c:v>41791</c:v>
                </c:pt>
                <c:pt idx="133">
                  <c:v>41883</c:v>
                </c:pt>
                <c:pt idx="134">
                  <c:v>41974</c:v>
                </c:pt>
                <c:pt idx="135">
                  <c:v>42064</c:v>
                </c:pt>
                <c:pt idx="136">
                  <c:v>42156</c:v>
                </c:pt>
                <c:pt idx="137">
                  <c:v>42248</c:v>
                </c:pt>
                <c:pt idx="138">
                  <c:v>42339</c:v>
                </c:pt>
                <c:pt idx="139">
                  <c:v>42430</c:v>
                </c:pt>
                <c:pt idx="140">
                  <c:v>42522</c:v>
                </c:pt>
                <c:pt idx="141">
                  <c:v>42614</c:v>
                </c:pt>
                <c:pt idx="142">
                  <c:v>42705</c:v>
                </c:pt>
                <c:pt idx="143">
                  <c:v>42795</c:v>
                </c:pt>
                <c:pt idx="144">
                  <c:v>42887</c:v>
                </c:pt>
                <c:pt idx="145">
                  <c:v>42979</c:v>
                </c:pt>
                <c:pt idx="146">
                  <c:v>43070</c:v>
                </c:pt>
                <c:pt idx="147">
                  <c:v>43160</c:v>
                </c:pt>
                <c:pt idx="148">
                  <c:v>43252</c:v>
                </c:pt>
                <c:pt idx="149">
                  <c:v>43344</c:v>
                </c:pt>
                <c:pt idx="150">
                  <c:v>43435</c:v>
                </c:pt>
                <c:pt idx="151">
                  <c:v>43525</c:v>
                </c:pt>
                <c:pt idx="152">
                  <c:v>43617</c:v>
                </c:pt>
                <c:pt idx="153">
                  <c:v>43709</c:v>
                </c:pt>
                <c:pt idx="154">
                  <c:v>43800</c:v>
                </c:pt>
                <c:pt idx="155">
                  <c:v>43891</c:v>
                </c:pt>
                <c:pt idx="156">
                  <c:v>43983</c:v>
                </c:pt>
                <c:pt idx="157">
                  <c:v>44075</c:v>
                </c:pt>
                <c:pt idx="158">
                  <c:v>44166</c:v>
                </c:pt>
                <c:pt idx="159">
                  <c:v>44256</c:v>
                </c:pt>
                <c:pt idx="160">
                  <c:v>44348</c:v>
                </c:pt>
                <c:pt idx="161">
                  <c:v>44440</c:v>
                </c:pt>
                <c:pt idx="162">
                  <c:v>44531</c:v>
                </c:pt>
                <c:pt idx="163">
                  <c:v>44621</c:v>
                </c:pt>
                <c:pt idx="164">
                  <c:v>44713</c:v>
                </c:pt>
                <c:pt idx="165">
                  <c:v>44805</c:v>
                </c:pt>
                <c:pt idx="166">
                  <c:v>44896</c:v>
                </c:pt>
                <c:pt idx="167">
                  <c:v>44986</c:v>
                </c:pt>
                <c:pt idx="168">
                  <c:v>45078</c:v>
                </c:pt>
              </c:numCache>
            </c:numRef>
          </c:cat>
          <c:val>
            <c:numRef>
              <c:f>'[310101.xlsx]Data1'!$K$11:$K$179</c:f>
              <c:numCache>
                <c:formatCode>0.0;\-0.0;0.0;@</c:formatCode>
                <c:ptCount val="169"/>
                <c:pt idx="0">
                  <c:v>25.6</c:v>
                </c:pt>
                <c:pt idx="1">
                  <c:v>34.1</c:v>
                </c:pt>
                <c:pt idx="2">
                  <c:v>34.5</c:v>
                </c:pt>
                <c:pt idx="3">
                  <c:v>31.4</c:v>
                </c:pt>
                <c:pt idx="4">
                  <c:v>28.1</c:v>
                </c:pt>
                <c:pt idx="5">
                  <c:v>26.9</c:v>
                </c:pt>
                <c:pt idx="6">
                  <c:v>16.3</c:v>
                </c:pt>
                <c:pt idx="7">
                  <c:v>19.2</c:v>
                </c:pt>
                <c:pt idx="8">
                  <c:v>10.9</c:v>
                </c:pt>
                <c:pt idx="9">
                  <c:v>13.6</c:v>
                </c:pt>
                <c:pt idx="10">
                  <c:v>11.3</c:v>
                </c:pt>
                <c:pt idx="11">
                  <c:v>11</c:v>
                </c:pt>
                <c:pt idx="12">
                  <c:v>13.2</c:v>
                </c:pt>
                <c:pt idx="13">
                  <c:v>18.5</c:v>
                </c:pt>
                <c:pt idx="14">
                  <c:v>17.2</c:v>
                </c:pt>
                <c:pt idx="15">
                  <c:v>21.9</c:v>
                </c:pt>
                <c:pt idx="16">
                  <c:v>16.2</c:v>
                </c:pt>
                <c:pt idx="17">
                  <c:v>23.6</c:v>
                </c:pt>
                <c:pt idx="18">
                  <c:v>27.7</c:v>
                </c:pt>
                <c:pt idx="19">
                  <c:v>25.8</c:v>
                </c:pt>
                <c:pt idx="20">
                  <c:v>23.4</c:v>
                </c:pt>
                <c:pt idx="21">
                  <c:v>29.6</c:v>
                </c:pt>
                <c:pt idx="22">
                  <c:v>32</c:v>
                </c:pt>
                <c:pt idx="23">
                  <c:v>35.1</c:v>
                </c:pt>
                <c:pt idx="24">
                  <c:v>29.1</c:v>
                </c:pt>
                <c:pt idx="25">
                  <c:v>37.4</c:v>
                </c:pt>
                <c:pt idx="26">
                  <c:v>34.5</c:v>
                </c:pt>
                <c:pt idx="27">
                  <c:v>47.3</c:v>
                </c:pt>
                <c:pt idx="28">
                  <c:v>30.2</c:v>
                </c:pt>
                <c:pt idx="29">
                  <c:v>53.6</c:v>
                </c:pt>
                <c:pt idx="30">
                  <c:v>41.8</c:v>
                </c:pt>
                <c:pt idx="31">
                  <c:v>43</c:v>
                </c:pt>
                <c:pt idx="32">
                  <c:v>19.100000000000001</c:v>
                </c:pt>
                <c:pt idx="33">
                  <c:v>34.200000000000003</c:v>
                </c:pt>
                <c:pt idx="34">
                  <c:v>33.200000000000003</c:v>
                </c:pt>
                <c:pt idx="35">
                  <c:v>34.700000000000003</c:v>
                </c:pt>
                <c:pt idx="36">
                  <c:v>22.6</c:v>
                </c:pt>
                <c:pt idx="37">
                  <c:v>24.9</c:v>
                </c:pt>
                <c:pt idx="38">
                  <c:v>15</c:v>
                </c:pt>
                <c:pt idx="39">
                  <c:v>33.1</c:v>
                </c:pt>
                <c:pt idx="40">
                  <c:v>13.5</c:v>
                </c:pt>
                <c:pt idx="41">
                  <c:v>25.8</c:v>
                </c:pt>
                <c:pt idx="42">
                  <c:v>9.3000000000000007</c:v>
                </c:pt>
                <c:pt idx="43">
                  <c:v>27.1</c:v>
                </c:pt>
                <c:pt idx="44">
                  <c:v>6.4</c:v>
                </c:pt>
                <c:pt idx="45">
                  <c:v>15.1</c:v>
                </c:pt>
                <c:pt idx="46">
                  <c:v>2.8</c:v>
                </c:pt>
                <c:pt idx="47">
                  <c:v>18.5</c:v>
                </c:pt>
                <c:pt idx="48">
                  <c:v>-6.3</c:v>
                </c:pt>
                <c:pt idx="49">
                  <c:v>17.8</c:v>
                </c:pt>
                <c:pt idx="50">
                  <c:v>4.9000000000000004</c:v>
                </c:pt>
                <c:pt idx="51">
                  <c:v>19.5</c:v>
                </c:pt>
                <c:pt idx="52">
                  <c:v>4.4000000000000004</c:v>
                </c:pt>
                <c:pt idx="53">
                  <c:v>27.8</c:v>
                </c:pt>
                <c:pt idx="54">
                  <c:v>3.9</c:v>
                </c:pt>
                <c:pt idx="55">
                  <c:v>24.7</c:v>
                </c:pt>
                <c:pt idx="56">
                  <c:v>23.8</c:v>
                </c:pt>
                <c:pt idx="57">
                  <c:v>29.1</c:v>
                </c:pt>
                <c:pt idx="58">
                  <c:v>29.2</c:v>
                </c:pt>
                <c:pt idx="59">
                  <c:v>25.1</c:v>
                </c:pt>
                <c:pt idx="60">
                  <c:v>20.6</c:v>
                </c:pt>
                <c:pt idx="61">
                  <c:v>32.299999999999997</c:v>
                </c:pt>
                <c:pt idx="62">
                  <c:v>19.399999999999999</c:v>
                </c:pt>
                <c:pt idx="63">
                  <c:v>29.4</c:v>
                </c:pt>
                <c:pt idx="64">
                  <c:v>6.1</c:v>
                </c:pt>
                <c:pt idx="65">
                  <c:v>22.9</c:v>
                </c:pt>
                <c:pt idx="66">
                  <c:v>14</c:v>
                </c:pt>
                <c:pt idx="67">
                  <c:v>33.700000000000003</c:v>
                </c:pt>
                <c:pt idx="68">
                  <c:v>8.5</c:v>
                </c:pt>
                <c:pt idx="69">
                  <c:v>26.5</c:v>
                </c:pt>
                <c:pt idx="70">
                  <c:v>20.100000000000001</c:v>
                </c:pt>
                <c:pt idx="71">
                  <c:v>35.1</c:v>
                </c:pt>
                <c:pt idx="72">
                  <c:v>14.8</c:v>
                </c:pt>
                <c:pt idx="73">
                  <c:v>29.7</c:v>
                </c:pt>
                <c:pt idx="74">
                  <c:v>24.6</c:v>
                </c:pt>
                <c:pt idx="75">
                  <c:v>37.4</c:v>
                </c:pt>
                <c:pt idx="76">
                  <c:v>15.5</c:v>
                </c:pt>
                <c:pt idx="77">
                  <c:v>31.9</c:v>
                </c:pt>
                <c:pt idx="78">
                  <c:v>26.6</c:v>
                </c:pt>
                <c:pt idx="79">
                  <c:v>54.8</c:v>
                </c:pt>
                <c:pt idx="80">
                  <c:v>22.4</c:v>
                </c:pt>
                <c:pt idx="81">
                  <c:v>27.7</c:v>
                </c:pt>
                <c:pt idx="82">
                  <c:v>31.2</c:v>
                </c:pt>
                <c:pt idx="83">
                  <c:v>36.4</c:v>
                </c:pt>
                <c:pt idx="84">
                  <c:v>15.3</c:v>
                </c:pt>
                <c:pt idx="85">
                  <c:v>29.9</c:v>
                </c:pt>
                <c:pt idx="86">
                  <c:v>28.9</c:v>
                </c:pt>
                <c:pt idx="87">
                  <c:v>41.6</c:v>
                </c:pt>
                <c:pt idx="88">
                  <c:v>16.100000000000001</c:v>
                </c:pt>
                <c:pt idx="89">
                  <c:v>27.2</c:v>
                </c:pt>
                <c:pt idx="90">
                  <c:v>25.2</c:v>
                </c:pt>
                <c:pt idx="91">
                  <c:v>35.5</c:v>
                </c:pt>
                <c:pt idx="92">
                  <c:v>12.1</c:v>
                </c:pt>
                <c:pt idx="93">
                  <c:v>30.4</c:v>
                </c:pt>
                <c:pt idx="94">
                  <c:v>28.5</c:v>
                </c:pt>
                <c:pt idx="95">
                  <c:v>47.1</c:v>
                </c:pt>
                <c:pt idx="96">
                  <c:v>17.8</c:v>
                </c:pt>
                <c:pt idx="97">
                  <c:v>37.4</c:v>
                </c:pt>
                <c:pt idx="98">
                  <c:v>34.700000000000003</c:v>
                </c:pt>
                <c:pt idx="99">
                  <c:v>53.2</c:v>
                </c:pt>
                <c:pt idx="100">
                  <c:v>21.4</c:v>
                </c:pt>
                <c:pt idx="101">
                  <c:v>56.9</c:v>
                </c:pt>
                <c:pt idx="102">
                  <c:v>50.6</c:v>
                </c:pt>
                <c:pt idx="103">
                  <c:v>76</c:v>
                </c:pt>
                <c:pt idx="104">
                  <c:v>49.2</c:v>
                </c:pt>
                <c:pt idx="105">
                  <c:v>62.8</c:v>
                </c:pt>
                <c:pt idx="106">
                  <c:v>56</c:v>
                </c:pt>
                <c:pt idx="107">
                  <c:v>93.5</c:v>
                </c:pt>
                <c:pt idx="108">
                  <c:v>65.099999999999994</c:v>
                </c:pt>
                <c:pt idx="109">
                  <c:v>84.1</c:v>
                </c:pt>
                <c:pt idx="110">
                  <c:v>73</c:v>
                </c:pt>
                <c:pt idx="111">
                  <c:v>88.7</c:v>
                </c:pt>
                <c:pt idx="112">
                  <c:v>54</c:v>
                </c:pt>
                <c:pt idx="113">
                  <c:v>62.5</c:v>
                </c:pt>
                <c:pt idx="114">
                  <c:v>41.7</c:v>
                </c:pt>
                <c:pt idx="115">
                  <c:v>59.9</c:v>
                </c:pt>
                <c:pt idx="116">
                  <c:v>32</c:v>
                </c:pt>
                <c:pt idx="117">
                  <c:v>41.8</c:v>
                </c:pt>
                <c:pt idx="118">
                  <c:v>38.4</c:v>
                </c:pt>
                <c:pt idx="119">
                  <c:v>61</c:v>
                </c:pt>
                <c:pt idx="120">
                  <c:v>39.200000000000003</c:v>
                </c:pt>
                <c:pt idx="121">
                  <c:v>55.4</c:v>
                </c:pt>
                <c:pt idx="122">
                  <c:v>50.6</c:v>
                </c:pt>
                <c:pt idx="123">
                  <c:v>74</c:v>
                </c:pt>
                <c:pt idx="124">
                  <c:v>51.9</c:v>
                </c:pt>
                <c:pt idx="125">
                  <c:v>63.3</c:v>
                </c:pt>
                <c:pt idx="126">
                  <c:v>51</c:v>
                </c:pt>
                <c:pt idx="127">
                  <c:v>71.2</c:v>
                </c:pt>
                <c:pt idx="128">
                  <c:v>44.8</c:v>
                </c:pt>
                <c:pt idx="129">
                  <c:v>54.2</c:v>
                </c:pt>
                <c:pt idx="130">
                  <c:v>38.200000000000003</c:v>
                </c:pt>
                <c:pt idx="131">
                  <c:v>65</c:v>
                </c:pt>
                <c:pt idx="132">
                  <c:v>30.4</c:v>
                </c:pt>
                <c:pt idx="133">
                  <c:v>50.2</c:v>
                </c:pt>
                <c:pt idx="134">
                  <c:v>36.799999999999997</c:v>
                </c:pt>
                <c:pt idx="135">
                  <c:v>63.8</c:v>
                </c:pt>
                <c:pt idx="136">
                  <c:v>33.299999999999997</c:v>
                </c:pt>
                <c:pt idx="137">
                  <c:v>50.4</c:v>
                </c:pt>
                <c:pt idx="138">
                  <c:v>39.299999999999997</c:v>
                </c:pt>
                <c:pt idx="139">
                  <c:v>73</c:v>
                </c:pt>
                <c:pt idx="140">
                  <c:v>43.6</c:v>
                </c:pt>
                <c:pt idx="141">
                  <c:v>73.7</c:v>
                </c:pt>
                <c:pt idx="142">
                  <c:v>53.6</c:v>
                </c:pt>
                <c:pt idx="143">
                  <c:v>88.8</c:v>
                </c:pt>
                <c:pt idx="144">
                  <c:v>47.3</c:v>
                </c:pt>
                <c:pt idx="145">
                  <c:v>69.7</c:v>
                </c:pt>
                <c:pt idx="146">
                  <c:v>35.799999999999997</c:v>
                </c:pt>
                <c:pt idx="147">
                  <c:v>85.1</c:v>
                </c:pt>
                <c:pt idx="148">
                  <c:v>47.6</c:v>
                </c:pt>
                <c:pt idx="149">
                  <c:v>73.8</c:v>
                </c:pt>
                <c:pt idx="150">
                  <c:v>45.7</c:v>
                </c:pt>
                <c:pt idx="151">
                  <c:v>83.6</c:v>
                </c:pt>
                <c:pt idx="152">
                  <c:v>38.200000000000003</c:v>
                </c:pt>
                <c:pt idx="153">
                  <c:v>74.5</c:v>
                </c:pt>
                <c:pt idx="154">
                  <c:v>51.3</c:v>
                </c:pt>
                <c:pt idx="155">
                  <c:v>75.2</c:v>
                </c:pt>
                <c:pt idx="156">
                  <c:v>-8.3000000000000007</c:v>
                </c:pt>
                <c:pt idx="157">
                  <c:v>-42.6</c:v>
                </c:pt>
                <c:pt idx="158">
                  <c:v>-29.3</c:v>
                </c:pt>
                <c:pt idx="159">
                  <c:v>-14.2</c:v>
                </c:pt>
                <c:pt idx="160">
                  <c:v>1.1000000000000001</c:v>
                </c:pt>
                <c:pt idx="161">
                  <c:v>-13.8</c:v>
                </c:pt>
                <c:pt idx="162">
                  <c:v>33.700000000000003</c:v>
                </c:pt>
                <c:pt idx="163">
                  <c:v>106.8</c:v>
                </c:pt>
                <c:pt idx="164">
                  <c:v>76.8</c:v>
                </c:pt>
                <c:pt idx="165">
                  <c:v>124.1</c:v>
                </c:pt>
                <c:pt idx="166">
                  <c:v>114.5</c:v>
                </c:pt>
                <c:pt idx="167">
                  <c:v>157.69999999999999</c:v>
                </c:pt>
                <c:pt idx="168">
                  <c:v>121.8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47-4373-8E32-89C32EE82942}"/>
            </c:ext>
          </c:extLst>
        </c:ser>
        <c:ser>
          <c:idx val="2"/>
          <c:order val="1"/>
          <c:tx>
            <c:strRef>
              <c:f>'[310101.xlsx]Data1'!$D$1</c:f>
              <c:strCache>
                <c:ptCount val="1"/>
                <c:pt idx="0">
                  <c:v>Natural Increase ;  Australia ;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'[310101.xlsx]Data1'!$D$11:$D$179</c:f>
              <c:numCache>
                <c:formatCode>0.0;\-0.0;0.0;@</c:formatCode>
                <c:ptCount val="169"/>
                <c:pt idx="0">
                  <c:v>33.6</c:v>
                </c:pt>
                <c:pt idx="1">
                  <c:v>29.6</c:v>
                </c:pt>
                <c:pt idx="2">
                  <c:v>29.3</c:v>
                </c:pt>
                <c:pt idx="3">
                  <c:v>34.5</c:v>
                </c:pt>
                <c:pt idx="4">
                  <c:v>32.700000000000003</c:v>
                </c:pt>
                <c:pt idx="5">
                  <c:v>26.4</c:v>
                </c:pt>
                <c:pt idx="6">
                  <c:v>31.5</c:v>
                </c:pt>
                <c:pt idx="7">
                  <c:v>36.4</c:v>
                </c:pt>
                <c:pt idx="8">
                  <c:v>34.6</c:v>
                </c:pt>
                <c:pt idx="9">
                  <c:v>30.1</c:v>
                </c:pt>
                <c:pt idx="10">
                  <c:v>31.4</c:v>
                </c:pt>
                <c:pt idx="11">
                  <c:v>35.200000000000003</c:v>
                </c:pt>
                <c:pt idx="12">
                  <c:v>32.9</c:v>
                </c:pt>
                <c:pt idx="13">
                  <c:v>28.8</c:v>
                </c:pt>
                <c:pt idx="14">
                  <c:v>29.7</c:v>
                </c:pt>
                <c:pt idx="15">
                  <c:v>35.6</c:v>
                </c:pt>
                <c:pt idx="16">
                  <c:v>33.5</c:v>
                </c:pt>
                <c:pt idx="17">
                  <c:v>25.8</c:v>
                </c:pt>
                <c:pt idx="18">
                  <c:v>31.1</c:v>
                </c:pt>
                <c:pt idx="19">
                  <c:v>33.1</c:v>
                </c:pt>
                <c:pt idx="20">
                  <c:v>33</c:v>
                </c:pt>
                <c:pt idx="21">
                  <c:v>28.8</c:v>
                </c:pt>
                <c:pt idx="22">
                  <c:v>33.5</c:v>
                </c:pt>
                <c:pt idx="23">
                  <c:v>31.9</c:v>
                </c:pt>
                <c:pt idx="24">
                  <c:v>32.4</c:v>
                </c:pt>
                <c:pt idx="25">
                  <c:v>29.3</c:v>
                </c:pt>
                <c:pt idx="26">
                  <c:v>33</c:v>
                </c:pt>
                <c:pt idx="27">
                  <c:v>31.6</c:v>
                </c:pt>
                <c:pt idx="28">
                  <c:v>31.9</c:v>
                </c:pt>
                <c:pt idx="29">
                  <c:v>28.5</c:v>
                </c:pt>
                <c:pt idx="30">
                  <c:v>34.299999999999997</c:v>
                </c:pt>
                <c:pt idx="31">
                  <c:v>35.6</c:v>
                </c:pt>
                <c:pt idx="32">
                  <c:v>32.9</c:v>
                </c:pt>
                <c:pt idx="33">
                  <c:v>25</c:v>
                </c:pt>
                <c:pt idx="34">
                  <c:v>33.1</c:v>
                </c:pt>
                <c:pt idx="35">
                  <c:v>35.799999999999997</c:v>
                </c:pt>
                <c:pt idx="36">
                  <c:v>38.5</c:v>
                </c:pt>
                <c:pt idx="37">
                  <c:v>32.9</c:v>
                </c:pt>
                <c:pt idx="38">
                  <c:v>35.4</c:v>
                </c:pt>
                <c:pt idx="39">
                  <c:v>36.299999999999997</c:v>
                </c:pt>
                <c:pt idx="40">
                  <c:v>37</c:v>
                </c:pt>
                <c:pt idx="41">
                  <c:v>32.200000000000003</c:v>
                </c:pt>
                <c:pt idx="42">
                  <c:v>34</c:v>
                </c:pt>
                <c:pt idx="43">
                  <c:v>38.4</c:v>
                </c:pt>
                <c:pt idx="44">
                  <c:v>34.1</c:v>
                </c:pt>
                <c:pt idx="45">
                  <c:v>32.799999999999997</c:v>
                </c:pt>
                <c:pt idx="46">
                  <c:v>34.299999999999997</c:v>
                </c:pt>
                <c:pt idx="47">
                  <c:v>37.200000000000003</c:v>
                </c:pt>
                <c:pt idx="48">
                  <c:v>34.9</c:v>
                </c:pt>
                <c:pt idx="49">
                  <c:v>32.5</c:v>
                </c:pt>
                <c:pt idx="50">
                  <c:v>33.799999999999997</c:v>
                </c:pt>
                <c:pt idx="51">
                  <c:v>36.700000000000003</c:v>
                </c:pt>
                <c:pt idx="52">
                  <c:v>32.299999999999997</c:v>
                </c:pt>
                <c:pt idx="53">
                  <c:v>29.3</c:v>
                </c:pt>
                <c:pt idx="54">
                  <c:v>33.6</c:v>
                </c:pt>
                <c:pt idx="55">
                  <c:v>36.700000000000003</c:v>
                </c:pt>
                <c:pt idx="56">
                  <c:v>32.799999999999997</c:v>
                </c:pt>
                <c:pt idx="57">
                  <c:v>30.3</c:v>
                </c:pt>
                <c:pt idx="58">
                  <c:v>30.4</c:v>
                </c:pt>
                <c:pt idx="59">
                  <c:v>33.4</c:v>
                </c:pt>
                <c:pt idx="60">
                  <c:v>30.3</c:v>
                </c:pt>
                <c:pt idx="61">
                  <c:v>28.2</c:v>
                </c:pt>
                <c:pt idx="62">
                  <c:v>33.299999999999997</c:v>
                </c:pt>
                <c:pt idx="63">
                  <c:v>33.200000000000003</c:v>
                </c:pt>
                <c:pt idx="64">
                  <c:v>32.200000000000003</c:v>
                </c:pt>
                <c:pt idx="65">
                  <c:v>26.5</c:v>
                </c:pt>
                <c:pt idx="66">
                  <c:v>31</c:v>
                </c:pt>
                <c:pt idx="67">
                  <c:v>32.5</c:v>
                </c:pt>
                <c:pt idx="68">
                  <c:v>30.5</c:v>
                </c:pt>
                <c:pt idx="69">
                  <c:v>27.8</c:v>
                </c:pt>
                <c:pt idx="70">
                  <c:v>30.7</c:v>
                </c:pt>
                <c:pt idx="71">
                  <c:v>33.4</c:v>
                </c:pt>
                <c:pt idx="72">
                  <c:v>30.5</c:v>
                </c:pt>
                <c:pt idx="73">
                  <c:v>28.9</c:v>
                </c:pt>
                <c:pt idx="74">
                  <c:v>30.1</c:v>
                </c:pt>
                <c:pt idx="75">
                  <c:v>33.299999999999997</c:v>
                </c:pt>
                <c:pt idx="76">
                  <c:v>29.8</c:v>
                </c:pt>
                <c:pt idx="77">
                  <c:v>27.9</c:v>
                </c:pt>
                <c:pt idx="78">
                  <c:v>30.9</c:v>
                </c:pt>
                <c:pt idx="79">
                  <c:v>31.9</c:v>
                </c:pt>
                <c:pt idx="80">
                  <c:v>29.7</c:v>
                </c:pt>
                <c:pt idx="81">
                  <c:v>29</c:v>
                </c:pt>
                <c:pt idx="82">
                  <c:v>28.5</c:v>
                </c:pt>
                <c:pt idx="83">
                  <c:v>32.799999999999997</c:v>
                </c:pt>
                <c:pt idx="84">
                  <c:v>28.9</c:v>
                </c:pt>
                <c:pt idx="85">
                  <c:v>25.7</c:v>
                </c:pt>
                <c:pt idx="86">
                  <c:v>29.6</c:v>
                </c:pt>
                <c:pt idx="87">
                  <c:v>31.6</c:v>
                </c:pt>
                <c:pt idx="88">
                  <c:v>30</c:v>
                </c:pt>
                <c:pt idx="89">
                  <c:v>27.2</c:v>
                </c:pt>
                <c:pt idx="90">
                  <c:v>30.2</c:v>
                </c:pt>
                <c:pt idx="91">
                  <c:v>33.200000000000003</c:v>
                </c:pt>
                <c:pt idx="92">
                  <c:v>28.2</c:v>
                </c:pt>
                <c:pt idx="93">
                  <c:v>28.2</c:v>
                </c:pt>
                <c:pt idx="94">
                  <c:v>29.5</c:v>
                </c:pt>
                <c:pt idx="95">
                  <c:v>35.1</c:v>
                </c:pt>
                <c:pt idx="96">
                  <c:v>34.1</c:v>
                </c:pt>
                <c:pt idx="97">
                  <c:v>31.6</c:v>
                </c:pt>
                <c:pt idx="98">
                  <c:v>33.299999999999997</c:v>
                </c:pt>
                <c:pt idx="99">
                  <c:v>34.5</c:v>
                </c:pt>
                <c:pt idx="100">
                  <c:v>32.6</c:v>
                </c:pt>
                <c:pt idx="101">
                  <c:v>36.200000000000003</c:v>
                </c:pt>
                <c:pt idx="102">
                  <c:v>36.5</c:v>
                </c:pt>
                <c:pt idx="103">
                  <c:v>41.1</c:v>
                </c:pt>
                <c:pt idx="104">
                  <c:v>37.5</c:v>
                </c:pt>
                <c:pt idx="105">
                  <c:v>36.299999999999997</c:v>
                </c:pt>
                <c:pt idx="106">
                  <c:v>38.5</c:v>
                </c:pt>
                <c:pt idx="107">
                  <c:v>41.9</c:v>
                </c:pt>
                <c:pt idx="108">
                  <c:v>37.700000000000003</c:v>
                </c:pt>
                <c:pt idx="109">
                  <c:v>36.200000000000003</c:v>
                </c:pt>
                <c:pt idx="110">
                  <c:v>40</c:v>
                </c:pt>
                <c:pt idx="111">
                  <c:v>40.799999999999997</c:v>
                </c:pt>
                <c:pt idx="112">
                  <c:v>39.4</c:v>
                </c:pt>
                <c:pt idx="113">
                  <c:v>38.5</c:v>
                </c:pt>
                <c:pt idx="114">
                  <c:v>40.5</c:v>
                </c:pt>
                <c:pt idx="115">
                  <c:v>43.2</c:v>
                </c:pt>
                <c:pt idx="116">
                  <c:v>40.299999999999997</c:v>
                </c:pt>
                <c:pt idx="117">
                  <c:v>37.799999999999997</c:v>
                </c:pt>
                <c:pt idx="118">
                  <c:v>36.6</c:v>
                </c:pt>
                <c:pt idx="119">
                  <c:v>42.3</c:v>
                </c:pt>
                <c:pt idx="120">
                  <c:v>39</c:v>
                </c:pt>
                <c:pt idx="121">
                  <c:v>36.6</c:v>
                </c:pt>
                <c:pt idx="122">
                  <c:v>38.200000000000003</c:v>
                </c:pt>
                <c:pt idx="123">
                  <c:v>44.1</c:v>
                </c:pt>
                <c:pt idx="124">
                  <c:v>40</c:v>
                </c:pt>
                <c:pt idx="125">
                  <c:v>36.5</c:v>
                </c:pt>
                <c:pt idx="126">
                  <c:v>42.5</c:v>
                </c:pt>
                <c:pt idx="127">
                  <c:v>43.2</c:v>
                </c:pt>
                <c:pt idx="128">
                  <c:v>39.799999999999997</c:v>
                </c:pt>
                <c:pt idx="129">
                  <c:v>37.200000000000003</c:v>
                </c:pt>
                <c:pt idx="130">
                  <c:v>38.700000000000003</c:v>
                </c:pt>
                <c:pt idx="131">
                  <c:v>42.7</c:v>
                </c:pt>
                <c:pt idx="132">
                  <c:v>38.4</c:v>
                </c:pt>
                <c:pt idx="133">
                  <c:v>35.9</c:v>
                </c:pt>
                <c:pt idx="134">
                  <c:v>39.5</c:v>
                </c:pt>
                <c:pt idx="135">
                  <c:v>40.4</c:v>
                </c:pt>
                <c:pt idx="136">
                  <c:v>35.9</c:v>
                </c:pt>
                <c:pt idx="137">
                  <c:v>34.799999999999997</c:v>
                </c:pt>
                <c:pt idx="138">
                  <c:v>37.9</c:v>
                </c:pt>
                <c:pt idx="139">
                  <c:v>42.7</c:v>
                </c:pt>
                <c:pt idx="140">
                  <c:v>39</c:v>
                </c:pt>
                <c:pt idx="141">
                  <c:v>35.299999999999997</c:v>
                </c:pt>
                <c:pt idx="142">
                  <c:v>36.200000000000003</c:v>
                </c:pt>
                <c:pt idx="143">
                  <c:v>39.9</c:v>
                </c:pt>
                <c:pt idx="144">
                  <c:v>36.200000000000003</c:v>
                </c:pt>
                <c:pt idx="145">
                  <c:v>30.3</c:v>
                </c:pt>
                <c:pt idx="146">
                  <c:v>35.6</c:v>
                </c:pt>
                <c:pt idx="147">
                  <c:v>40.200000000000003</c:v>
                </c:pt>
                <c:pt idx="148">
                  <c:v>36.5</c:v>
                </c:pt>
                <c:pt idx="149">
                  <c:v>33.200000000000003</c:v>
                </c:pt>
                <c:pt idx="150">
                  <c:v>35.9</c:v>
                </c:pt>
                <c:pt idx="151">
                  <c:v>38.1</c:v>
                </c:pt>
                <c:pt idx="152">
                  <c:v>34.6</c:v>
                </c:pt>
                <c:pt idx="153">
                  <c:v>32</c:v>
                </c:pt>
                <c:pt idx="154">
                  <c:v>34.299999999999997</c:v>
                </c:pt>
                <c:pt idx="155">
                  <c:v>35.6</c:v>
                </c:pt>
                <c:pt idx="156">
                  <c:v>32.9</c:v>
                </c:pt>
                <c:pt idx="157">
                  <c:v>31.2</c:v>
                </c:pt>
                <c:pt idx="158">
                  <c:v>31.2</c:v>
                </c:pt>
                <c:pt idx="159">
                  <c:v>41.1</c:v>
                </c:pt>
                <c:pt idx="160">
                  <c:v>35.9</c:v>
                </c:pt>
                <c:pt idx="161">
                  <c:v>32.4</c:v>
                </c:pt>
                <c:pt idx="162">
                  <c:v>33.6</c:v>
                </c:pt>
                <c:pt idx="163">
                  <c:v>31.7</c:v>
                </c:pt>
                <c:pt idx="164">
                  <c:v>27.8</c:v>
                </c:pt>
                <c:pt idx="165">
                  <c:v>22.5</c:v>
                </c:pt>
                <c:pt idx="166">
                  <c:v>29.2</c:v>
                </c:pt>
                <c:pt idx="167">
                  <c:v>29.4</c:v>
                </c:pt>
                <c:pt idx="168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47-4373-8E32-89C32EE82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69888"/>
        <c:axId val="208957824"/>
      </c:lineChart>
      <c:dateAx>
        <c:axId val="20766988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7824"/>
        <c:crosses val="autoZero"/>
        <c:auto val="1"/>
        <c:lblOffset val="100"/>
        <c:baseTimeUnit val="months"/>
      </c:dateAx>
      <c:valAx>
        <c:axId val="208957824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6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5F71C-A38F-489F-954E-1505EE3FDB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D2046D8-2501-446E-B24B-274C9CCEB0C1}">
      <dgm:prSet custT="1"/>
      <dgm:spPr/>
      <dgm:t>
        <a:bodyPr/>
        <a:lstStyle/>
        <a:p>
          <a:r>
            <a:rPr lang="en-AU" sz="1400"/>
            <a:t>www.housingmonitor.org.au</a:t>
          </a:r>
        </a:p>
        <a:p>
          <a:r>
            <a:rPr lang="en-AU" sz="1400"/>
            <a:t>www.Centreforequitablehousing.org.au </a:t>
          </a:r>
        </a:p>
      </dgm:t>
    </dgm:pt>
    <dgm:pt modelId="{97252657-E16B-409C-B69D-B01A2B90B77E}" type="parTrans" cxnId="{8CCB88BD-24EC-49BF-AA02-D2E78C9DE9FC}">
      <dgm:prSet/>
      <dgm:spPr/>
      <dgm:t>
        <a:bodyPr/>
        <a:lstStyle/>
        <a:p>
          <a:endParaRPr lang="en-AU"/>
        </a:p>
      </dgm:t>
    </dgm:pt>
    <dgm:pt modelId="{E77128AE-B245-4680-B9F2-19A36697010F}" type="sibTrans" cxnId="{8CCB88BD-24EC-49BF-AA02-D2E78C9DE9FC}">
      <dgm:prSet/>
      <dgm:spPr/>
      <dgm:t>
        <a:bodyPr/>
        <a:lstStyle/>
        <a:p>
          <a:endParaRPr lang="en-AU"/>
        </a:p>
      </dgm:t>
    </dgm:pt>
    <dgm:pt modelId="{EEB123AC-3933-499B-A5AB-CDBB76915B96}" type="pres">
      <dgm:prSet presAssocID="{1C05F71C-A38F-489F-954E-1505EE3FD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B6469B0-A8E7-4180-ACF1-41E1CD101D61}" type="pres">
      <dgm:prSet presAssocID="{3D2046D8-2501-446E-B24B-274C9CCEB0C1}" presName="parentText" presStyleLbl="node1" presStyleIdx="0" presStyleCnt="1" custScaleY="182895" custLinFactNeighborX="-58633" custLinFactNeighborY="-1448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2978936-2AED-4590-B976-3880656A466D}" type="presOf" srcId="{1C05F71C-A38F-489F-954E-1505EE3FDBA0}" destId="{EEB123AC-3933-499B-A5AB-CDBB76915B96}" srcOrd="0" destOrd="0" presId="urn:microsoft.com/office/officeart/2005/8/layout/vList2"/>
    <dgm:cxn modelId="{B3D32FAF-E92E-4276-9BC6-7096265A480D}" type="presOf" srcId="{3D2046D8-2501-446E-B24B-274C9CCEB0C1}" destId="{EB6469B0-A8E7-4180-ACF1-41E1CD101D61}" srcOrd="0" destOrd="0" presId="urn:microsoft.com/office/officeart/2005/8/layout/vList2"/>
    <dgm:cxn modelId="{8CCB88BD-24EC-49BF-AA02-D2E78C9DE9FC}" srcId="{1C05F71C-A38F-489F-954E-1505EE3FDBA0}" destId="{3D2046D8-2501-446E-B24B-274C9CCEB0C1}" srcOrd="0" destOrd="0" parTransId="{97252657-E16B-409C-B69D-B01A2B90B77E}" sibTransId="{E77128AE-B245-4680-B9F2-19A36697010F}"/>
    <dgm:cxn modelId="{AFC4433B-ECA7-4981-934E-7A86B1592042}" type="presParOf" srcId="{EEB123AC-3933-499B-A5AB-CDBB76915B96}" destId="{EB6469B0-A8E7-4180-ACF1-41E1CD101D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5F71C-A38F-489F-954E-1505EE3FDB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D2046D8-2501-446E-B24B-274C9CCEB0C1}">
      <dgm:prSet custT="1"/>
      <dgm:spPr/>
      <dgm:t>
        <a:bodyPr/>
        <a:lstStyle/>
        <a:p>
          <a:r>
            <a:rPr lang="en-AU" sz="1400"/>
            <a:t>www.housingmonitor.org.au</a:t>
          </a:r>
        </a:p>
        <a:p>
          <a:r>
            <a:rPr lang="en-AU" sz="1400"/>
            <a:t>www.Centreforequitablehousing.org.au </a:t>
          </a:r>
        </a:p>
      </dgm:t>
    </dgm:pt>
    <dgm:pt modelId="{97252657-E16B-409C-B69D-B01A2B90B77E}" type="parTrans" cxnId="{8CCB88BD-24EC-49BF-AA02-D2E78C9DE9FC}">
      <dgm:prSet/>
      <dgm:spPr/>
      <dgm:t>
        <a:bodyPr/>
        <a:lstStyle/>
        <a:p>
          <a:endParaRPr lang="en-AU"/>
        </a:p>
      </dgm:t>
    </dgm:pt>
    <dgm:pt modelId="{E77128AE-B245-4680-B9F2-19A36697010F}" type="sibTrans" cxnId="{8CCB88BD-24EC-49BF-AA02-D2E78C9DE9FC}">
      <dgm:prSet/>
      <dgm:spPr/>
      <dgm:t>
        <a:bodyPr/>
        <a:lstStyle/>
        <a:p>
          <a:endParaRPr lang="en-AU"/>
        </a:p>
      </dgm:t>
    </dgm:pt>
    <dgm:pt modelId="{EEB123AC-3933-499B-A5AB-CDBB76915B96}" type="pres">
      <dgm:prSet presAssocID="{1C05F71C-A38F-489F-954E-1505EE3FD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B6469B0-A8E7-4180-ACF1-41E1CD101D61}" type="pres">
      <dgm:prSet presAssocID="{3D2046D8-2501-446E-B24B-274C9CCEB0C1}" presName="parentText" presStyleLbl="node1" presStyleIdx="0" presStyleCnt="1" custScaleY="182895" custLinFactNeighborX="-58633" custLinFactNeighborY="-1448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2978936-2AED-4590-B976-3880656A466D}" type="presOf" srcId="{1C05F71C-A38F-489F-954E-1505EE3FDBA0}" destId="{EEB123AC-3933-499B-A5AB-CDBB76915B96}" srcOrd="0" destOrd="0" presId="urn:microsoft.com/office/officeart/2005/8/layout/vList2"/>
    <dgm:cxn modelId="{B3D32FAF-E92E-4276-9BC6-7096265A480D}" type="presOf" srcId="{3D2046D8-2501-446E-B24B-274C9CCEB0C1}" destId="{EB6469B0-A8E7-4180-ACF1-41E1CD101D61}" srcOrd="0" destOrd="0" presId="urn:microsoft.com/office/officeart/2005/8/layout/vList2"/>
    <dgm:cxn modelId="{8CCB88BD-24EC-49BF-AA02-D2E78C9DE9FC}" srcId="{1C05F71C-A38F-489F-954E-1505EE3FDBA0}" destId="{3D2046D8-2501-446E-B24B-274C9CCEB0C1}" srcOrd="0" destOrd="0" parTransId="{97252657-E16B-409C-B69D-B01A2B90B77E}" sibTransId="{E77128AE-B245-4680-B9F2-19A36697010F}"/>
    <dgm:cxn modelId="{AFC4433B-ECA7-4981-934E-7A86B1592042}" type="presParOf" srcId="{EEB123AC-3933-499B-A5AB-CDBB76915B96}" destId="{EB6469B0-A8E7-4180-ACF1-41E1CD101D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7914E-89A2-474B-B535-A5E8996E2AC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395B75-C54A-478D-B93B-6868D5EB591E}">
      <dgm:prSet phldrT="[Text]"/>
      <dgm:spPr/>
      <dgm:t>
        <a:bodyPr/>
        <a:lstStyle/>
        <a:p>
          <a:r>
            <a:rPr lang="en-AU"/>
            <a:t>Rising house prices</a:t>
          </a:r>
        </a:p>
      </dgm:t>
    </dgm:pt>
    <dgm:pt modelId="{C4619424-8397-4C17-8CEC-B92B88391BB7}" type="parTrans" cxnId="{EDD478FB-A1FE-425A-BE9F-5B4BCFC54109}">
      <dgm:prSet/>
      <dgm:spPr/>
      <dgm:t>
        <a:bodyPr/>
        <a:lstStyle/>
        <a:p>
          <a:endParaRPr lang="en-AU"/>
        </a:p>
      </dgm:t>
    </dgm:pt>
    <dgm:pt modelId="{FFA83DDC-B04B-4CA0-B47A-4744668D10C1}" type="sibTrans" cxnId="{EDD478FB-A1FE-425A-BE9F-5B4BCFC54109}">
      <dgm:prSet/>
      <dgm:spPr/>
      <dgm:t>
        <a:bodyPr/>
        <a:lstStyle/>
        <a:p>
          <a:endParaRPr lang="en-AU"/>
        </a:p>
      </dgm:t>
    </dgm:pt>
    <dgm:pt modelId="{E5F321F1-06AE-4063-93F3-239A1D88180D}">
      <dgm:prSet phldrT="[Text]"/>
      <dgm:spPr/>
      <dgm:t>
        <a:bodyPr/>
        <a:lstStyle/>
        <a:p>
          <a:r>
            <a:rPr lang="en-AU"/>
            <a:t>Rising housing wealth inequality</a:t>
          </a:r>
        </a:p>
      </dgm:t>
    </dgm:pt>
    <dgm:pt modelId="{C26E3B63-CC1A-4C37-8E0E-879488191571}" type="parTrans" cxnId="{376D810B-B430-4D95-BDCA-045FD8AB3DBB}">
      <dgm:prSet/>
      <dgm:spPr/>
      <dgm:t>
        <a:bodyPr/>
        <a:lstStyle/>
        <a:p>
          <a:endParaRPr lang="en-AU"/>
        </a:p>
      </dgm:t>
    </dgm:pt>
    <dgm:pt modelId="{03CEF5CE-56C4-402E-9FB9-6044772A0C63}" type="sibTrans" cxnId="{376D810B-B430-4D95-BDCA-045FD8AB3DBB}">
      <dgm:prSet/>
      <dgm:spPr/>
      <dgm:t>
        <a:bodyPr/>
        <a:lstStyle/>
        <a:p>
          <a:endParaRPr lang="en-AU"/>
        </a:p>
      </dgm:t>
    </dgm:pt>
    <dgm:pt modelId="{A3FB48EC-E9C5-4F77-B125-DFA4F7DA0931}">
      <dgm:prSet phldrT="[Text]"/>
      <dgm:spPr/>
      <dgm:t>
        <a:bodyPr/>
        <a:lstStyle/>
        <a:p>
          <a:r>
            <a:rPr lang="en-AU"/>
            <a:t>Growth in need for and capacity of BOMAD</a:t>
          </a:r>
        </a:p>
      </dgm:t>
    </dgm:pt>
    <dgm:pt modelId="{2A390108-34B6-4A38-81CF-528D2528483A}" type="parTrans" cxnId="{9E8FA35E-B664-4BA1-8286-059593A1223C}">
      <dgm:prSet/>
      <dgm:spPr/>
      <dgm:t>
        <a:bodyPr/>
        <a:lstStyle/>
        <a:p>
          <a:endParaRPr lang="en-AU"/>
        </a:p>
      </dgm:t>
    </dgm:pt>
    <dgm:pt modelId="{E0ED09EA-9B8E-428E-ADD7-175D87A7FEDA}" type="sibTrans" cxnId="{9E8FA35E-B664-4BA1-8286-059593A1223C}">
      <dgm:prSet/>
      <dgm:spPr/>
      <dgm:t>
        <a:bodyPr/>
        <a:lstStyle/>
        <a:p>
          <a:endParaRPr lang="en-AU"/>
        </a:p>
      </dgm:t>
    </dgm:pt>
    <dgm:pt modelId="{C578401A-39FE-4E7E-9A48-70405CE6522B}" type="pres">
      <dgm:prSet presAssocID="{73A7914E-89A2-474B-B535-A5E8996E2AC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BC663D6A-2001-48F4-88EB-4FB7BA31A147}" type="pres">
      <dgm:prSet presAssocID="{5B395B75-C54A-478D-B93B-6868D5EB591E}" presName="Accent1" presStyleCnt="0"/>
      <dgm:spPr/>
    </dgm:pt>
    <dgm:pt modelId="{8913C46C-9A85-4525-8641-849FF4AD7FEB}" type="pres">
      <dgm:prSet presAssocID="{5B395B75-C54A-478D-B93B-6868D5EB591E}" presName="Accent" presStyleLbl="node1" presStyleIdx="0" presStyleCnt="3"/>
      <dgm:spPr/>
    </dgm:pt>
    <dgm:pt modelId="{9B79904A-F41F-4FA3-9F18-5D8D6B1B9DD5}" type="pres">
      <dgm:prSet presAssocID="{5B395B75-C54A-478D-B93B-6868D5EB59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09EBC92-09DB-4190-A56C-07FCA31D52FA}" type="pres">
      <dgm:prSet presAssocID="{E5F321F1-06AE-4063-93F3-239A1D88180D}" presName="Accent2" presStyleCnt="0"/>
      <dgm:spPr/>
    </dgm:pt>
    <dgm:pt modelId="{6575C1CE-9379-4F39-841B-3BCD83AE8924}" type="pres">
      <dgm:prSet presAssocID="{E5F321F1-06AE-4063-93F3-239A1D88180D}" presName="Accent" presStyleLbl="node1" presStyleIdx="1" presStyleCnt="3"/>
      <dgm:spPr/>
    </dgm:pt>
    <dgm:pt modelId="{944DF02C-1ABB-4612-8ACD-D683C812CC0B}" type="pres">
      <dgm:prSet presAssocID="{E5F321F1-06AE-4063-93F3-239A1D88180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DEE1BF-894C-44E5-81FB-395100CC2365}" type="pres">
      <dgm:prSet presAssocID="{A3FB48EC-E9C5-4F77-B125-DFA4F7DA0931}" presName="Accent3" presStyleCnt="0"/>
      <dgm:spPr/>
    </dgm:pt>
    <dgm:pt modelId="{A13A1E74-AF2B-4436-AB3E-17D537443B67}" type="pres">
      <dgm:prSet presAssocID="{A3FB48EC-E9C5-4F77-B125-DFA4F7DA0931}" presName="Accent" presStyleLbl="node1" presStyleIdx="2" presStyleCnt="3"/>
      <dgm:spPr/>
    </dgm:pt>
    <dgm:pt modelId="{27BA9141-34DA-4029-A78B-656A931AC41B}" type="pres">
      <dgm:prSet presAssocID="{A3FB48EC-E9C5-4F77-B125-DFA4F7DA093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BDBFB91-CA1F-42A6-BE23-BB30CE46FD65}" type="presOf" srcId="{E5F321F1-06AE-4063-93F3-239A1D88180D}" destId="{944DF02C-1ABB-4612-8ACD-D683C812CC0B}" srcOrd="0" destOrd="0" presId="urn:microsoft.com/office/officeart/2009/layout/CircleArrowProcess"/>
    <dgm:cxn modelId="{376D810B-B430-4D95-BDCA-045FD8AB3DBB}" srcId="{73A7914E-89A2-474B-B535-A5E8996E2AC5}" destId="{E5F321F1-06AE-4063-93F3-239A1D88180D}" srcOrd="1" destOrd="0" parTransId="{C26E3B63-CC1A-4C37-8E0E-879488191571}" sibTransId="{03CEF5CE-56C4-402E-9FB9-6044772A0C63}"/>
    <dgm:cxn modelId="{78FF3D9B-C488-4EC2-9D04-D174665D8D42}" type="presOf" srcId="{73A7914E-89A2-474B-B535-A5E8996E2AC5}" destId="{C578401A-39FE-4E7E-9A48-70405CE6522B}" srcOrd="0" destOrd="0" presId="urn:microsoft.com/office/officeart/2009/layout/CircleArrowProcess"/>
    <dgm:cxn modelId="{F54BAC4E-3744-49B6-B3D9-7E55FB096D95}" type="presOf" srcId="{5B395B75-C54A-478D-B93B-6868D5EB591E}" destId="{9B79904A-F41F-4FA3-9F18-5D8D6B1B9DD5}" srcOrd="0" destOrd="0" presId="urn:microsoft.com/office/officeart/2009/layout/CircleArrowProcess"/>
    <dgm:cxn modelId="{A560C4DC-95B3-4386-B25C-93E645872B6B}" type="presOf" srcId="{A3FB48EC-E9C5-4F77-B125-DFA4F7DA0931}" destId="{27BA9141-34DA-4029-A78B-656A931AC41B}" srcOrd="0" destOrd="0" presId="urn:microsoft.com/office/officeart/2009/layout/CircleArrowProcess"/>
    <dgm:cxn modelId="{9E8FA35E-B664-4BA1-8286-059593A1223C}" srcId="{73A7914E-89A2-474B-B535-A5E8996E2AC5}" destId="{A3FB48EC-E9C5-4F77-B125-DFA4F7DA0931}" srcOrd="2" destOrd="0" parTransId="{2A390108-34B6-4A38-81CF-528D2528483A}" sibTransId="{E0ED09EA-9B8E-428E-ADD7-175D87A7FEDA}"/>
    <dgm:cxn modelId="{EDD478FB-A1FE-425A-BE9F-5B4BCFC54109}" srcId="{73A7914E-89A2-474B-B535-A5E8996E2AC5}" destId="{5B395B75-C54A-478D-B93B-6868D5EB591E}" srcOrd="0" destOrd="0" parTransId="{C4619424-8397-4C17-8CEC-B92B88391BB7}" sibTransId="{FFA83DDC-B04B-4CA0-B47A-4744668D10C1}"/>
    <dgm:cxn modelId="{617EDD4B-BE59-4FA9-AAA6-5BE371CAE3FF}" type="presParOf" srcId="{C578401A-39FE-4E7E-9A48-70405CE6522B}" destId="{BC663D6A-2001-48F4-88EB-4FB7BA31A147}" srcOrd="0" destOrd="0" presId="urn:microsoft.com/office/officeart/2009/layout/CircleArrowProcess"/>
    <dgm:cxn modelId="{F6AC1A5C-40F5-43DC-BB33-1AA394261C8E}" type="presParOf" srcId="{BC663D6A-2001-48F4-88EB-4FB7BA31A147}" destId="{8913C46C-9A85-4525-8641-849FF4AD7FEB}" srcOrd="0" destOrd="0" presId="urn:microsoft.com/office/officeart/2009/layout/CircleArrowProcess"/>
    <dgm:cxn modelId="{FD087317-68EF-41B5-B34F-450D52206CEC}" type="presParOf" srcId="{C578401A-39FE-4E7E-9A48-70405CE6522B}" destId="{9B79904A-F41F-4FA3-9F18-5D8D6B1B9DD5}" srcOrd="1" destOrd="0" presId="urn:microsoft.com/office/officeart/2009/layout/CircleArrowProcess"/>
    <dgm:cxn modelId="{4D968B79-2834-427B-B9DF-2D51E901B828}" type="presParOf" srcId="{C578401A-39FE-4E7E-9A48-70405CE6522B}" destId="{309EBC92-09DB-4190-A56C-07FCA31D52FA}" srcOrd="2" destOrd="0" presId="urn:microsoft.com/office/officeart/2009/layout/CircleArrowProcess"/>
    <dgm:cxn modelId="{1F1F14F8-3320-47F7-BC9D-360AA96E0809}" type="presParOf" srcId="{309EBC92-09DB-4190-A56C-07FCA31D52FA}" destId="{6575C1CE-9379-4F39-841B-3BCD83AE8924}" srcOrd="0" destOrd="0" presId="urn:microsoft.com/office/officeart/2009/layout/CircleArrowProcess"/>
    <dgm:cxn modelId="{2CF228D5-764D-4FF6-A3BF-7F104F6DCB5E}" type="presParOf" srcId="{C578401A-39FE-4E7E-9A48-70405CE6522B}" destId="{944DF02C-1ABB-4612-8ACD-D683C812CC0B}" srcOrd="3" destOrd="0" presId="urn:microsoft.com/office/officeart/2009/layout/CircleArrowProcess"/>
    <dgm:cxn modelId="{00CC5935-1E1B-4866-8F3B-7B08FB8C3B47}" type="presParOf" srcId="{C578401A-39FE-4E7E-9A48-70405CE6522B}" destId="{C2DEE1BF-894C-44E5-81FB-395100CC2365}" srcOrd="4" destOrd="0" presId="urn:microsoft.com/office/officeart/2009/layout/CircleArrowProcess"/>
    <dgm:cxn modelId="{A433FD4F-59C0-4314-9CAF-FA7396EB1586}" type="presParOf" srcId="{C2DEE1BF-894C-44E5-81FB-395100CC2365}" destId="{A13A1E74-AF2B-4436-AB3E-17D537443B67}" srcOrd="0" destOrd="0" presId="urn:microsoft.com/office/officeart/2009/layout/CircleArrowProcess"/>
    <dgm:cxn modelId="{BAF97339-5B92-43F3-BB3F-6A102D8E5C12}" type="presParOf" srcId="{C578401A-39FE-4E7E-9A48-70405CE6522B}" destId="{27BA9141-34DA-4029-A78B-656A931AC41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69B0-A8E7-4180-ACF1-41E1CD101D61}">
      <dsp:nvSpPr>
        <dsp:cNvPr id="0" name=""/>
        <dsp:cNvSpPr/>
      </dsp:nvSpPr>
      <dsp:spPr>
        <a:xfrm>
          <a:off x="0" y="0"/>
          <a:ext cx="3832698" cy="55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/>
            <a:t>www.housingmonitor.org.au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/>
            <a:t>www.Centreforequitablehousing.org.au </a:t>
          </a:r>
        </a:p>
      </dsp:txBody>
      <dsp:txXfrm>
        <a:off x="27107" y="27107"/>
        <a:ext cx="3778484" cy="501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69B0-A8E7-4180-ACF1-41E1CD101D61}">
      <dsp:nvSpPr>
        <dsp:cNvPr id="0" name=""/>
        <dsp:cNvSpPr/>
      </dsp:nvSpPr>
      <dsp:spPr>
        <a:xfrm>
          <a:off x="0" y="0"/>
          <a:ext cx="3832698" cy="55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/>
            <a:t>www.housingmonitor.org.au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/>
            <a:t>www.Centreforequitablehousing.org.au </a:t>
          </a:r>
        </a:p>
      </dsp:txBody>
      <dsp:txXfrm>
        <a:off x="27107" y="27107"/>
        <a:ext cx="3778484" cy="501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3C46C-9A85-4525-8641-849FF4AD7FEB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9904A-F41F-4FA3-9F18-5D8D6B1B9DD5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/>
            <a:t>Rising house prices</a:t>
          </a:r>
        </a:p>
      </dsp:txBody>
      <dsp:txXfrm>
        <a:off x="3698614" y="941764"/>
        <a:ext cx="1449298" cy="724475"/>
      </dsp:txXfrm>
    </dsp:sp>
    <dsp:sp modelId="{6575C1CE-9379-4F39-841B-3BCD83AE8924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DF02C-1ABB-4612-8ACD-D683C812CC0B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/>
            <a:t>Rising housing wealth inequality</a:t>
          </a:r>
        </a:p>
      </dsp:txBody>
      <dsp:txXfrm>
        <a:off x="2977148" y="2449237"/>
        <a:ext cx="1449298" cy="724475"/>
      </dsp:txXfrm>
    </dsp:sp>
    <dsp:sp modelId="{A13A1E74-AF2B-4436-AB3E-17D537443B67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A9141-34DA-4029-A78B-656A931AC41B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/>
            <a:t>Growth in need for and capacity of BOMAD</a:t>
          </a: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AF8C5F-62A5-849E-484F-2B4901C9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874BEB-74E0-71E7-191B-3C85D20E8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CA7934-6200-716D-A90E-D0E32534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26E522-31C4-9B52-DB06-CEE51415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43D1F-1298-A073-AF8D-6DFBA034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4DE34-85BF-6728-0120-B7A72C6F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7AC671-B652-F365-EFCE-7A0A50768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5F89F-0B22-8B1E-49D7-5711FC43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809F6-C955-A35D-DEA9-280F29DA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C7186-9F8B-1B7E-45DE-9DB87553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990154-5ED4-0B3A-E670-4FBCBF5D1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A10507-AE89-FDA5-2FEE-78448C9AE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65BC18-078C-C2C4-1C8E-A29C2367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FECCB-93BD-F774-6A97-9ECF0A4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381CD9-C781-AB5D-2488-AB57D95A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843E9-DD55-F592-0B3D-5BC478EA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F7827-7CC7-A2DA-FBCB-FD27F122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C14168-EFBA-7CDA-16DA-6D60EC74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DD2307-6C63-B837-D1BF-E7D1E541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84DB6-E34B-7747-A41C-B00E8968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41CE2-21AE-6830-E2A0-DD2F5472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81F1AB-539B-3010-A599-94DFB035B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A7513-8572-1E03-66D6-AAA283A5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B6AC67-CF44-053F-A108-AB6B01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3939D1-8147-8EEB-CACD-6B161FB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DBD46-BD2B-6AA7-CF99-6B3B6872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E3295-9155-3EBE-D104-F38A1218B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D1315C-5876-256D-04AE-2A591B70C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55BA57-BFED-1DEA-92FA-06C733F4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60D27E-0D89-8705-06F4-BB45EF9A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F8EE9A-6532-4013-1A61-1E549317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F4AA0-8E7C-8211-8DFD-790F0D45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511468-D439-3EA0-1AC5-9F195B793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1708DB-85E8-23CD-FE2E-A0644C191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4896FA-F0F8-1C30-992E-DCA621AC3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9F26D8-5F1F-B955-F809-76536D569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E95C74-6F24-E39E-9005-84E900FB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5ACB5D-115B-EA5C-3574-A7C728EB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405B96-1B24-44AB-2F43-EFF4FEB7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634E2-440E-C8D0-EFDB-F54442F0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A351EC-FD15-8B3C-D7A3-6E20094A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F201F7-CDEA-6D85-2623-D0326CFE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41EC6-9CFD-63B1-1CFD-FEACAE2C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8F79D8-4DA8-4066-2260-A009C03C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A591CC-F49B-0B4C-F3F6-26CAE383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064BCA-163E-6686-C03C-F23A47B1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10EC5-C813-F594-8659-948C65DF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E6B9F-1C47-C21C-1B2C-FDEA9309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F43474-74C1-B3C8-A9BF-B66578E06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8379F7-13E2-3D61-F438-E0C8D045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FA2AC6-3BB8-F611-42F8-E2488E8A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B61A7-7C50-7A1C-85C1-2BF4F715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C748C-F5EA-C9E6-8362-24C8F9D8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CC1493-DC69-6013-71E9-679F62EBC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8BD728-748C-8FF9-5D1B-DECC06B1F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C88740-254D-3CF7-13B5-323518D4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3271D4-17E0-BF64-D365-1EE7F0F2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A41740-9ECB-58A5-2E02-B55353EC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361E98-CAA7-270B-78C9-22201F00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C5E54-B315-B41B-FB0D-3355FD2B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1238D6-B5F7-5853-D3E2-F11A935CF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CFB9-67E0-EC46-8096-7B93691BDE7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010EEA-6087-C804-F385-DFDDA4AD8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5E8400-7414-46E7-330F-CE31AD424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7E4A-4A94-D645-94DD-BF51F399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976E16E-2AFF-CBAE-582A-FADF60CA79E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E3BA493-EB3B-1770-8846-FB0618565D0D}"/>
              </a:ext>
            </a:extLst>
          </p:cNvPr>
          <p:cNvSpPr txBox="1"/>
          <p:nvPr/>
        </p:nvSpPr>
        <p:spPr>
          <a:xfrm>
            <a:off x="500981" y="4004121"/>
            <a:ext cx="7709589" cy="1637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>
                <a:solidFill>
                  <a:srgbClr val="24408E"/>
                </a:solidFill>
                <a:latin typeface="Calibri"/>
              </a:rPr>
              <a:t>Chose your parents wisely: </a:t>
            </a:r>
            <a:endParaRPr lang="en-US" sz="4800" b="1" i="0" u="none" strike="noStrike" kern="1200" cap="none" spc="0" baseline="0">
              <a:solidFill>
                <a:srgbClr val="24408E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1" u="none" strike="noStrike" kern="1200" cap="none" spc="0" baseline="0">
                <a:solidFill>
                  <a:srgbClr val="24408E"/>
                </a:solidFill>
                <a:uFillTx/>
                <a:latin typeface="Calibri"/>
              </a:rPr>
              <a:t>The rise, role and risks of the bank of mum and dad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C260962-CE4B-693D-B136-BC2B1E573ACE}"/>
              </a:ext>
            </a:extLst>
          </p:cNvPr>
          <p:cNvSpPr txBox="1"/>
          <p:nvPr/>
        </p:nvSpPr>
        <p:spPr>
          <a:xfrm>
            <a:off x="500981" y="5710363"/>
            <a:ext cx="6600210" cy="972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24408E"/>
                </a:solidFill>
                <a:uFillTx/>
                <a:latin typeface="Calibri Light"/>
              </a:rPr>
              <a:t>Matt Lloyd-Cape, Director of the Centre for Equitable Housing</a:t>
            </a:r>
            <a:r>
              <a:rPr lang="en-US" sz="1600">
                <a:solidFill>
                  <a:srgbClr val="24408E"/>
                </a:solidFill>
                <a:latin typeface="Calibri Light"/>
              </a:rPr>
              <a:t>, a Per Capita initiative </a:t>
            </a:r>
            <a:endParaRPr lang="en-US" sz="1600" b="0" i="0" u="none" strike="noStrike" kern="1200" cap="none" spc="0" baseline="0">
              <a:solidFill>
                <a:srgbClr val="24408E"/>
              </a:solidFill>
              <a:uFillTx/>
              <a:latin typeface="Calibri 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24408E"/>
                </a:solidFill>
                <a:latin typeface="Calibri Light"/>
              </a:rPr>
              <a:t>MMFC 2024</a:t>
            </a:r>
            <a:endParaRPr lang="en-US" sz="1600" b="0" i="0" u="none" strike="noStrike" kern="1200" cap="none" spc="0" baseline="0">
              <a:solidFill>
                <a:srgbClr val="24408E"/>
              </a:solidFill>
              <a:uFillTx/>
              <a:latin typeface="Calibri Light"/>
            </a:endParaRPr>
          </a:p>
        </p:txBody>
      </p:sp>
      <p:pic>
        <p:nvPicPr>
          <p:cNvPr id="5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BA2BCEE8-5CBA-938D-F1A1-EDB0C5FC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5" y="800721"/>
            <a:ext cx="2027014" cy="1700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9883B913-A5E2-75CA-2972-D1CF722C48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6554400" y="590263"/>
            <a:ext cx="6138586" cy="68206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5892B6-A108-46C1-357E-415CBB90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D285B620-0EC7-3119-B371-789811786F7C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616337B-6ABF-DECD-1DC8-41BEA8730B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5" y="589056"/>
            <a:ext cx="9267416" cy="883603"/>
          </a:xfrm>
        </p:spPr>
        <p:txBody>
          <a:bodyPr>
            <a:normAutofit/>
          </a:bodyPr>
          <a:lstStyle/>
          <a:p>
            <a:r>
              <a:rPr lang="en-AU" sz="3200" b="1">
                <a:solidFill>
                  <a:schemeClr val="accent1"/>
                </a:solidFill>
                <a:latin typeface="+mn-lt"/>
              </a:rPr>
              <a:t>In-kind assistance: the </a:t>
            </a:r>
            <a:r>
              <a:rPr lang="en-AU" sz="3200" b="1" err="1">
                <a:solidFill>
                  <a:schemeClr val="accent1"/>
                </a:solidFill>
                <a:latin typeface="+mn-lt"/>
              </a:rPr>
              <a:t>pa“rental</a:t>
            </a:r>
            <a:r>
              <a:rPr lang="en-AU" sz="3200" b="1">
                <a:solidFill>
                  <a:schemeClr val="accent1"/>
                </a:solidFill>
                <a:latin typeface="+mn-lt"/>
              </a:rPr>
              <a:t>” subsidy</a:t>
            </a:r>
            <a:endParaRPr lang="en-US" sz="3200" b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58EDCD-C491-34F8-8963-A4EFE8A2ED35}"/>
              </a:ext>
            </a:extLst>
          </p:cNvPr>
          <p:cNvSpPr txBox="1"/>
          <p:nvPr/>
        </p:nvSpPr>
        <p:spPr>
          <a:xfrm>
            <a:off x="865762" y="1566153"/>
            <a:ext cx="88910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/>
              <a:t>Cohabitation or other free/subsidised accommodation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/>
              <a:t>Overcome deposit hurdle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/>
              <a:t>Wealth likely plays a role in capacity to provide in-kind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/>
              <a:t>Significant effect, few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/>
          </a:p>
          <a:p>
            <a:pPr marL="342900" indent="-342900">
              <a:buFont typeface="+mj-lt"/>
              <a:buAutoNum type="arabicPeriod"/>
            </a:pPr>
            <a:endParaRPr lang="en-AU"/>
          </a:p>
          <a:p>
            <a:endParaRPr lang="en-A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FB0F4B-EC24-1384-E065-E05FC5DB2536}"/>
              </a:ext>
            </a:extLst>
          </p:cNvPr>
          <p:cNvGrpSpPr/>
          <p:nvPr/>
        </p:nvGrpSpPr>
        <p:grpSpPr>
          <a:xfrm>
            <a:off x="1218924" y="4977262"/>
            <a:ext cx="1912979" cy="1880738"/>
            <a:chOff x="6096000" y="3846980"/>
            <a:chExt cx="2098308" cy="209830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36E4C02-1661-4F91-DCC4-20952EC9725A}"/>
                </a:ext>
              </a:extLst>
            </p:cNvPr>
            <p:cNvSpPr/>
            <p:nvPr/>
          </p:nvSpPr>
          <p:spPr>
            <a:xfrm>
              <a:off x="6096000" y="3846980"/>
              <a:ext cx="2098308" cy="2098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55B1EE8-C13A-D8A9-C7A0-877E5D0392C5}"/>
                </a:ext>
              </a:extLst>
            </p:cNvPr>
            <p:cNvSpPr txBox="1"/>
            <p:nvPr/>
          </p:nvSpPr>
          <p:spPr>
            <a:xfrm>
              <a:off x="6281328" y="4562139"/>
              <a:ext cx="1727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chemeClr val="bg1"/>
                  </a:solidFill>
                </a:rPr>
                <a:t>10%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7661385-ADA9-26D2-C1D2-A5A1B09A4262}"/>
                </a:ext>
              </a:extLst>
            </p:cNvPr>
            <p:cNvSpPr txBox="1"/>
            <p:nvPr/>
          </p:nvSpPr>
          <p:spPr>
            <a:xfrm>
              <a:off x="6193754" y="4272449"/>
              <a:ext cx="1902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+mj-lt"/>
                </a:rPr>
                <a:t>Renting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4BDDBD-7F25-77C0-951D-0A51D01ECFF3}"/>
              </a:ext>
            </a:extLst>
          </p:cNvPr>
          <p:cNvGrpSpPr/>
          <p:nvPr/>
        </p:nvGrpSpPr>
        <p:grpSpPr>
          <a:xfrm>
            <a:off x="1218922" y="2944485"/>
            <a:ext cx="1912979" cy="1967492"/>
            <a:chOff x="1442184" y="3846980"/>
            <a:chExt cx="2098308" cy="209830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DD0B026-1DB8-BDAC-6B49-6764E48F4CF5}"/>
                </a:ext>
              </a:extLst>
            </p:cNvPr>
            <p:cNvSpPr/>
            <p:nvPr/>
          </p:nvSpPr>
          <p:spPr>
            <a:xfrm>
              <a:off x="1442184" y="3846980"/>
              <a:ext cx="2098308" cy="20983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0E22ED-5847-EAFF-D6BE-2953E1EDC702}"/>
                </a:ext>
              </a:extLst>
            </p:cNvPr>
            <p:cNvSpPr txBox="1"/>
            <p:nvPr/>
          </p:nvSpPr>
          <p:spPr>
            <a:xfrm>
              <a:off x="1627512" y="4555521"/>
              <a:ext cx="1727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>
                  <a:solidFill>
                    <a:schemeClr val="bg1"/>
                  </a:solidFill>
                </a:rPr>
                <a:t>26%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C6E2999-05A6-0CD2-825F-B9F54425CED7}"/>
                </a:ext>
              </a:extLst>
            </p:cNvPr>
            <p:cNvSpPr txBox="1"/>
            <p:nvPr/>
          </p:nvSpPr>
          <p:spPr>
            <a:xfrm>
              <a:off x="1539938" y="4261850"/>
              <a:ext cx="1902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+mj-lt"/>
                </a:rPr>
                <a:t>Rent free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5B1F3253-876D-7E93-15BD-C5AF8687A3F3}"/>
              </a:ext>
            </a:extLst>
          </p:cNvPr>
          <p:cNvSpPr/>
          <p:nvPr/>
        </p:nvSpPr>
        <p:spPr>
          <a:xfrm>
            <a:off x="3602110" y="4535264"/>
            <a:ext cx="2733869" cy="8839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4" descr="Renovation (House With Sparkles) outline">
            <a:extLst>
              <a:ext uri="{FF2B5EF4-FFF2-40B4-BE49-F238E27FC236}">
                <a16:creationId xmlns:a16="http://schemas.microsoft.com/office/drawing/2014/main" xmlns="" id="{0F3A33E5-6CD7-3416-BF64-EDFCFA1D2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48883" y="3570879"/>
            <a:ext cx="2812765" cy="28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B20E65-719C-DBC4-A0BF-49816A80D4A9}"/>
              </a:ext>
            </a:extLst>
          </p:cNvPr>
          <p:cNvSpPr/>
          <p:nvPr/>
        </p:nvSpPr>
        <p:spPr>
          <a:xfrm>
            <a:off x="9018872" y="0"/>
            <a:ext cx="3173128" cy="6858000"/>
          </a:xfrm>
          <a:prstGeom prst="rect">
            <a:avLst/>
          </a:prstGeom>
          <a:solidFill>
            <a:srgbClr val="D5A3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2C62E-AAC6-B942-B058-B60C8B52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423" y="756138"/>
            <a:ext cx="6196992" cy="49630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/>
              <a:t>Intragenerational housing wealth gaps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Intergenerational housing wealth gaps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Replication of existing inequalities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Specific threat to Australia?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451477C6-50EC-599A-A241-54AA80DF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38437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The risks of the BOMAD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5B1B6334-89DB-0949-F19B-9D0586F0C659}"/>
              </a:ext>
            </a:extLst>
          </p:cNvPr>
          <p:cNvSpPr txBox="1">
            <a:spLocks/>
          </p:cNvSpPr>
          <p:nvPr/>
        </p:nvSpPr>
        <p:spPr>
          <a:xfrm>
            <a:off x="1801639" y="2094315"/>
            <a:ext cx="564220" cy="362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01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02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03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04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23" name="Picture 2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xmlns="" id="{12084358-BCA8-506B-349D-411D702C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6429921" y="3168400"/>
            <a:ext cx="3666578" cy="40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7C0EBD-302E-A083-D612-94BD9425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1DD7A02E-ABD9-3A59-5FB3-8B550AB7E2B1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A3C084-2FD1-C012-83A1-5449888DC36A}"/>
              </a:ext>
            </a:extLst>
          </p:cNvPr>
          <p:cNvSpPr txBox="1"/>
          <p:nvPr/>
        </p:nvSpPr>
        <p:spPr>
          <a:xfrm>
            <a:off x="409706" y="385960"/>
            <a:ext cx="467124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2400">
                <a:solidFill>
                  <a:schemeClr val="accent1"/>
                </a:solidFill>
                <a:ea typeface="+mj-ea"/>
                <a:cs typeface="+mj-cs"/>
              </a:rPr>
              <a:t>Housing wealth gap: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2000">
                <a:solidFill>
                  <a:schemeClr val="accent1"/>
                </a:solidFill>
                <a:ea typeface="+mj-ea"/>
                <a:cs typeface="+mj-cs"/>
              </a:rPr>
              <a:t>Ratio between 50-59-year-olds to 30-39-year-olds in 1997/98 and 2017/18</a:t>
            </a:r>
            <a:endParaRPr lang="en-AU" sz="240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35C734-422E-75FE-56E7-5CBF610E009E}"/>
              </a:ext>
            </a:extLst>
          </p:cNvPr>
          <p:cNvSpPr txBox="1"/>
          <p:nvPr/>
        </p:nvSpPr>
        <p:spPr>
          <a:xfrm>
            <a:off x="5233355" y="822382"/>
            <a:ext cx="51175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2400">
                <a:solidFill>
                  <a:schemeClr val="accent1"/>
                </a:solidFill>
                <a:ea typeface="+mj-ea"/>
                <a:cs typeface="+mj-cs"/>
              </a:rPr>
              <a:t>Net wealth by tenure type, median, $m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6A52D9-DB26-DB30-BEF3-24B8161FF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1520120"/>
            <a:ext cx="9217537" cy="47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F964B5-1793-5D35-4B7C-E4A33849F838}"/>
              </a:ext>
            </a:extLst>
          </p:cNvPr>
          <p:cNvSpPr txBox="1"/>
          <p:nvPr/>
        </p:nvSpPr>
        <p:spPr>
          <a:xfrm>
            <a:off x="77638" y="335902"/>
            <a:ext cx="1033689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Did you receive any assistance from your family or your partner's family when you purchased your first house in Australia?</a:t>
            </a:r>
            <a:endParaRPr lang="en-AU" sz="2400" b="1" dirty="0">
              <a:solidFill>
                <a:schemeClr val="accent1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Gender and decade of purchase</a:t>
            </a:r>
            <a:endParaRPr lang="en-AU" sz="24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FB4F17-2C72-7D74-B1B3-FF4EB7F7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9" y="1566151"/>
            <a:ext cx="9392372" cy="46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9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F964B5-1793-5D35-4B7C-E4A33849F838}"/>
              </a:ext>
            </a:extLst>
          </p:cNvPr>
          <p:cNvSpPr txBox="1"/>
          <p:nvPr/>
        </p:nvSpPr>
        <p:spPr>
          <a:xfrm>
            <a:off x="77638" y="816033"/>
            <a:ext cx="1033689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2800" b="1">
                <a:solidFill>
                  <a:schemeClr val="accent1"/>
                </a:solidFill>
                <a:ea typeface="+mj-ea"/>
                <a:cs typeface="+mj-cs"/>
              </a:rPr>
              <a:t>Conclusions and policy implications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F87FE0-A7EB-2C18-9653-09E9C30D7A24}"/>
              </a:ext>
            </a:extLst>
          </p:cNvPr>
          <p:cNvSpPr txBox="1"/>
          <p:nvPr/>
        </p:nvSpPr>
        <p:spPr>
          <a:xfrm>
            <a:off x="541176" y="1483567"/>
            <a:ext cx="87801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Wealth is back, and it is back in the housing market most clearly</a:t>
            </a:r>
          </a:p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The BOMAD is a household level response to a societal failure of housing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Contains risks and will amplify existing inequalities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Out of step with national self-image, and reliance on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Wealth tax/capital transfer tax?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CGT and negative gearing reform more 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Reforms to government supply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Targeted shared equity/loan guarantee programs </a:t>
            </a:r>
          </a:p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What questions and factors should we include in our future surveys?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3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B20E65-719C-DBC4-A0BF-49816A80D4A9}"/>
              </a:ext>
            </a:extLst>
          </p:cNvPr>
          <p:cNvSpPr/>
          <p:nvPr/>
        </p:nvSpPr>
        <p:spPr>
          <a:xfrm>
            <a:off x="-52939" y="0"/>
            <a:ext cx="122978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2C62E-AAC6-B942-B058-B60C8B52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53" y="4580467"/>
            <a:ext cx="3869180" cy="1743573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>
                <a:solidFill>
                  <a:schemeClr val="tx2"/>
                </a:solidFill>
              </a:rPr>
              <a:t>Matt Lloyd-Cape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>
                <a:solidFill>
                  <a:schemeClr val="tx2"/>
                </a:solidFill>
              </a:rPr>
              <a:t>0468 321 799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>
                <a:solidFill>
                  <a:schemeClr val="tx2"/>
                </a:solidFill>
              </a:rPr>
              <a:t>m.lloyd-cape@percapita.org.au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>
                <a:solidFill>
                  <a:schemeClr val="tx2"/>
                </a:solidFill>
              </a:rPr>
              <a:t>Centreforequitablehousing.org.au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9A92AEA2-5C4E-FA97-A99F-9F1E0A7B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36" y="778333"/>
            <a:ext cx="2377155" cy="199374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xmlns="" id="{B610D293-228C-4E69-B913-1E40720C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088" y="5632540"/>
            <a:ext cx="2377155" cy="88758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B3C6086E-763B-CBD7-1C24-0DB6DC83E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0133" y="5847350"/>
            <a:ext cx="2861734" cy="5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2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60EF-B4D6-5897-D8B3-767069DA8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5" y="589056"/>
            <a:ext cx="9267416" cy="883603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>
                <a:solidFill>
                  <a:srgbClr val="D4A32A"/>
                </a:solidFill>
                <a:latin typeface="Calibri"/>
              </a:rPr>
              <a:t/>
            </a:r>
            <a:br>
              <a:rPr lang="en-GB" b="1" dirty="0">
                <a:solidFill>
                  <a:srgbClr val="D4A32A"/>
                </a:solidFill>
                <a:latin typeface="Calibri"/>
              </a:rPr>
            </a:br>
            <a:r>
              <a:rPr lang="en-GB" b="1" dirty="0">
                <a:solidFill>
                  <a:srgbClr val="D4A32A"/>
                </a:solidFill>
                <a:latin typeface="Calibri"/>
              </a:rPr>
              <a:t>Income growth (and decline) %</a:t>
            </a:r>
            <a:br>
              <a:rPr lang="en-GB" b="1" dirty="0">
                <a:solidFill>
                  <a:srgbClr val="D4A32A"/>
                </a:solidFill>
                <a:latin typeface="Calibri"/>
              </a:rPr>
            </a:br>
            <a:endParaRPr lang="en-US" b="1" dirty="0">
              <a:solidFill>
                <a:srgbClr val="D4A32A"/>
              </a:solidFill>
              <a:latin typeface="Calibri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FFF939D5-6C22-B1C6-5C5E-77FFAD54DA62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7511F0-8C35-3BA8-30BA-587E849A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068324"/>
            <a:ext cx="10515600" cy="4351336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FF194-F3AE-C1B5-7D7E-CBD55C3B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1" y="1472658"/>
            <a:ext cx="8543391" cy="46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60EF-B4D6-5897-D8B3-767069DA8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5" y="589056"/>
            <a:ext cx="9267416" cy="883603"/>
          </a:xfrm>
        </p:spPr>
        <p:txBody>
          <a:bodyPr>
            <a:noAutofit/>
          </a:bodyPr>
          <a:lstStyle/>
          <a:p>
            <a:pPr lvl="0"/>
            <a:r>
              <a:rPr lang="en-GB" sz="3200" b="1">
                <a:solidFill>
                  <a:srgbClr val="D4A32A"/>
                </a:solidFill>
                <a:latin typeface="Calibri"/>
              </a:rPr>
              <a:t>Rising prices and declining borrowing capacity</a:t>
            </a:r>
            <a:endParaRPr lang="en-US" sz="3200" b="1">
              <a:solidFill>
                <a:srgbClr val="D4A32A"/>
              </a:solidFill>
              <a:latin typeface="Calibri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FFF939D5-6C22-B1C6-5C5E-77FFAD54DA62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7511F0-8C35-3BA8-30BA-587E849A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068324"/>
            <a:ext cx="10515600" cy="4351336"/>
          </a:xfrm>
        </p:spPr>
        <p:txBody>
          <a:bodyPr/>
          <a:lstStyle/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FA76E2-488C-4F90-3163-CDE3A7F8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02" y="1907560"/>
            <a:ext cx="8376652" cy="45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4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60EF-B4D6-5897-D8B3-767069DA8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5" y="589056"/>
            <a:ext cx="9267416" cy="883603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>
                <a:solidFill>
                  <a:srgbClr val="D4A32A"/>
                </a:solidFill>
                <a:latin typeface="Calibri"/>
              </a:rPr>
              <a:t>The Rise of the BOMAD: Shifting Federal Priorities</a:t>
            </a:r>
            <a:br>
              <a:rPr lang="en-GB" b="1" dirty="0">
                <a:solidFill>
                  <a:srgbClr val="D4A32A"/>
                </a:solidFill>
                <a:latin typeface="Calibri"/>
              </a:rPr>
            </a:br>
            <a:endParaRPr lang="en-US" b="1" dirty="0">
              <a:solidFill>
                <a:srgbClr val="D4A32A"/>
              </a:solidFill>
              <a:latin typeface="Calibri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FFF939D5-6C22-B1C6-5C5E-77FFAD54DA62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8A634D-FC62-DA1F-CD8A-9A901A84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1582094"/>
            <a:ext cx="8051786" cy="45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37AC31C-EAD8-A3D4-9D09-6FE1F173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709268-9A65-411C-7534-97446EE0D44E}"/>
              </a:ext>
            </a:extLst>
          </p:cNvPr>
          <p:cNvSpPr/>
          <p:nvPr/>
        </p:nvSpPr>
        <p:spPr>
          <a:xfrm>
            <a:off x="10414534" y="0"/>
            <a:ext cx="1777465" cy="6858000"/>
          </a:xfrm>
          <a:prstGeom prst="rect">
            <a:avLst/>
          </a:prstGeom>
          <a:solidFill>
            <a:srgbClr val="D5A3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FC5F4A45-A343-3EE6-DE60-EAC5754D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38437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Shift in investment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1BAC2D-BE41-2417-6398-F16003F4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7" y="1613947"/>
            <a:ext cx="8590616" cy="45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7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8DA64D-4A5A-5EA0-ACA3-4EFAD818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BDE3ED75-09A6-5C47-1070-C6B67BBE5334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FD6C87-1C5A-2258-FD6C-4C967845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068324"/>
            <a:ext cx="10515600" cy="4351336"/>
          </a:xfrm>
        </p:spPr>
        <p:txBody>
          <a:bodyPr/>
          <a:lstStyle/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0427AC6-4726-1FC8-911E-67DDFE05D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268376"/>
              </p:ext>
            </p:extLst>
          </p:nvPr>
        </p:nvGraphicFramePr>
        <p:xfrm>
          <a:off x="8180684" y="6081623"/>
          <a:ext cx="3832698" cy="55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6197F5-107D-54AC-0B34-175A6573C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733" y="1427664"/>
            <a:ext cx="3245257" cy="4610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EC3DD8-319B-BCA3-B72E-BAEEAC419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757" y="1427664"/>
            <a:ext cx="3245258" cy="4610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63A16E-61EC-F025-6A03-6DA6821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2101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52863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F964B5-1793-5D35-4B7C-E4A33849F838}"/>
              </a:ext>
            </a:extLst>
          </p:cNvPr>
          <p:cNvSpPr txBox="1"/>
          <p:nvPr/>
        </p:nvSpPr>
        <p:spPr>
          <a:xfrm>
            <a:off x="77638" y="335902"/>
            <a:ext cx="1033689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en-GB" sz="2800">
                <a:solidFill>
                  <a:srgbClr val="CC7730"/>
                </a:solidFill>
                <a:latin typeface="Avenir Book" panose="02000503020000020003"/>
                <a:cs typeface="Times New Roman" panose="02020603050405020304" pitchFamily="18" charset="0"/>
              </a:rPr>
              <a:t>Net overseas migration and natural rate of increase, quarterly, 000s</a:t>
            </a:r>
            <a:endParaRPr lang="en-AU" sz="2800">
              <a:solidFill>
                <a:srgbClr val="CC7730"/>
              </a:solidFill>
              <a:latin typeface="Avenir Book" panose="02000503020000020003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1C1D0D-3D48-773B-4C59-3385C48CD2E0}"/>
              </a:ext>
            </a:extLst>
          </p:cNvPr>
          <p:cNvGraphicFramePr/>
          <p:nvPr/>
        </p:nvGraphicFramePr>
        <p:xfrm>
          <a:off x="1203053" y="1294976"/>
          <a:ext cx="8359236" cy="501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B20E65-719C-DBC4-A0BF-49816A80D4A9}"/>
              </a:ext>
            </a:extLst>
          </p:cNvPr>
          <p:cNvSpPr/>
          <p:nvPr/>
        </p:nvSpPr>
        <p:spPr>
          <a:xfrm>
            <a:off x="10414534" y="0"/>
            <a:ext cx="1777465" cy="6858000"/>
          </a:xfrm>
          <a:prstGeom prst="rect">
            <a:avLst/>
          </a:prstGeom>
          <a:solidFill>
            <a:srgbClr val="D5A3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451477C6-50EC-599A-A241-54AA80DF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38437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Federal housing expenditures by income quintile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FE70EE-1474-D558-4FF6-9A466715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5" y="1867938"/>
            <a:ext cx="8921608" cy="46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F964B5-1793-5D35-4B7C-E4A33849F838}"/>
              </a:ext>
            </a:extLst>
          </p:cNvPr>
          <p:cNvSpPr txBox="1"/>
          <p:nvPr/>
        </p:nvSpPr>
        <p:spPr>
          <a:xfrm>
            <a:off x="77638" y="335902"/>
            <a:ext cx="10336893" cy="1115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en-GB" sz="2400">
                <a:solidFill>
                  <a:srgbClr val="CC7730"/>
                </a:solidFill>
                <a:latin typeface="Avenir Book" panose="02000503020000020003"/>
                <a:cs typeface="Times New Roman" panose="02020603050405020304" pitchFamily="18" charset="0"/>
              </a:rPr>
              <a:t>Did you receive any assistance from your family or your partner's family when you purchased your first residential property / house in Australia?</a:t>
            </a:r>
            <a:endParaRPr lang="en-AU" sz="2400">
              <a:solidFill>
                <a:srgbClr val="CC7730"/>
              </a:solidFill>
              <a:latin typeface="Avenir Book" panose="02000503020000020003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en-GB" sz="2400">
                <a:solidFill>
                  <a:srgbClr val="CC7730"/>
                </a:solidFill>
                <a:latin typeface="Avenir Book" panose="02000503020000020003"/>
                <a:cs typeface="Times New Roman" panose="02020603050405020304" pitchFamily="18" charset="0"/>
              </a:rPr>
              <a:t>Gender and Generation</a:t>
            </a:r>
            <a:endParaRPr lang="en-AU" sz="2400">
              <a:solidFill>
                <a:srgbClr val="CC7730"/>
              </a:solidFill>
              <a:latin typeface="Avenir Book" panose="02000503020000020003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52ECC5-3F8C-EA7C-5718-E7C21910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1594283"/>
            <a:ext cx="8686819" cy="47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8DA64D-4A5A-5EA0-ACA3-4EFAD818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BDE3ED75-09A6-5C47-1070-C6B67BBE5334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FD6C87-1C5A-2258-FD6C-4C967845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068324"/>
            <a:ext cx="10515600" cy="4351336"/>
          </a:xfrm>
        </p:spPr>
        <p:txBody>
          <a:bodyPr/>
          <a:lstStyle/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63A16E-61EC-F025-6A03-6DA6821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2101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3CD642-9049-9193-E3FC-BBE3AE67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96" y="1165682"/>
            <a:ext cx="7906318" cy="532230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0427AC6-4726-1FC8-911E-67DDFE05D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394483"/>
              </p:ext>
            </p:extLst>
          </p:nvPr>
        </p:nvGraphicFramePr>
        <p:xfrm>
          <a:off x="8180684" y="6081623"/>
          <a:ext cx="3832698" cy="55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015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118FA102-14D8-D040-C898-77B5318C49DD}"/>
              </a:ext>
            </a:extLst>
          </p:cNvPr>
          <p:cNvSpPr/>
          <p:nvPr/>
        </p:nvSpPr>
        <p:spPr>
          <a:xfrm>
            <a:off x="891141" y="1995623"/>
            <a:ext cx="2348564" cy="4020166"/>
          </a:xfrm>
          <a:prstGeom prst="round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451477C6-50EC-599A-A241-54AA80DF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38437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The Rise of the BOMAD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56A9DF-C3D3-246B-0189-C8E267AB5A44}"/>
              </a:ext>
            </a:extLst>
          </p:cNvPr>
          <p:cNvSpPr txBox="1"/>
          <p:nvPr/>
        </p:nvSpPr>
        <p:spPr>
          <a:xfrm>
            <a:off x="989045" y="2216359"/>
            <a:ext cx="2127379" cy="336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>
                <a:solidFill>
                  <a:schemeClr val="accent1"/>
                </a:solidFill>
              </a:rPr>
              <a:t>Demographics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accent1"/>
                </a:solidFill>
              </a:rPr>
              <a:t>Urbanisation</a:t>
            </a:r>
            <a:endParaRPr lang="en-US" sz="140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Aging society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Large Boomer cohort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1"/>
                </a:solidFill>
              </a:rPr>
              <a:t>Delay in family formation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596BA-4F73-F0D2-9D93-5EF603384375}"/>
              </a:ext>
            </a:extLst>
          </p:cNvPr>
          <p:cNvSpPr txBox="1"/>
          <p:nvPr/>
        </p:nvSpPr>
        <p:spPr>
          <a:xfrm>
            <a:off x="3648050" y="2216358"/>
            <a:ext cx="2127741" cy="401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>
                <a:solidFill>
                  <a:schemeClr val="accent2"/>
                </a:solidFill>
              </a:rPr>
              <a:t>Changing govt housing priorities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/>
                </a:solidFill>
              </a:rPr>
              <a:t>Retreat from construction role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/>
                </a:solidFill>
              </a:rPr>
              <a:t>Reduced supply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/>
                </a:solidFill>
              </a:rPr>
              <a:t>Increased demand side spending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898CB4-9BC7-39A4-83D9-0CCDFE5D6B7A}"/>
              </a:ext>
            </a:extLst>
          </p:cNvPr>
          <p:cNvSpPr txBox="1"/>
          <p:nvPr/>
        </p:nvSpPr>
        <p:spPr>
          <a:xfrm>
            <a:off x="6307493" y="2201084"/>
            <a:ext cx="2034073" cy="259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chemeClr val="tx2"/>
                </a:solidFill>
              </a:rPr>
              <a:t>Changes to market structures/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chemeClr val="tx2"/>
                </a:solidFill>
              </a:rPr>
              <a:t>incentives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Investor mortgage reforms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NG and CGT discount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91D1B91-3F0B-053B-A4CB-CAAD84529F4F}"/>
              </a:ext>
            </a:extLst>
          </p:cNvPr>
          <p:cNvSpPr/>
          <p:nvPr/>
        </p:nvSpPr>
        <p:spPr>
          <a:xfrm>
            <a:off x="3509212" y="1995623"/>
            <a:ext cx="2348564" cy="402016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ADEDA1-6F21-C9E4-E157-48AD293F73C3}"/>
              </a:ext>
            </a:extLst>
          </p:cNvPr>
          <p:cNvSpPr txBox="1"/>
          <p:nvPr/>
        </p:nvSpPr>
        <p:spPr>
          <a:xfrm>
            <a:off x="8798768" y="2201083"/>
            <a:ext cx="2164702" cy="291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>
                <a:solidFill>
                  <a:schemeClr val="accent4"/>
                </a:solidFill>
              </a:rPr>
              <a:t>Systemic changes to wealth distribution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4"/>
                </a:solidFill>
              </a:rPr>
              <a:t>Older housing wealth growth &gt; youth housing wealth growth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4"/>
                </a:solidFill>
              </a:rPr>
              <a:t>Net wealth of renters &lt; OOs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solidFill>
                  <a:schemeClr val="accent4"/>
                </a:solidFill>
              </a:rPr>
              <a:t> </a:t>
            </a:r>
            <a:endParaRPr lang="en-GB" sz="1800">
              <a:solidFill>
                <a:schemeClr val="accent4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3FFD222-1BE9-48F7-72BD-C137692EA231}"/>
              </a:ext>
            </a:extLst>
          </p:cNvPr>
          <p:cNvSpPr/>
          <p:nvPr/>
        </p:nvSpPr>
        <p:spPr>
          <a:xfrm>
            <a:off x="6098407" y="1995623"/>
            <a:ext cx="2348564" cy="4020166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392B12B-6674-8608-590D-FC48CDC24260}"/>
              </a:ext>
            </a:extLst>
          </p:cNvPr>
          <p:cNvSpPr/>
          <p:nvPr/>
        </p:nvSpPr>
        <p:spPr>
          <a:xfrm>
            <a:off x="8706853" y="1995623"/>
            <a:ext cx="2348564" cy="4020166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55F8551B-376F-88A2-5A28-425DA6F28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409684"/>
              </p:ext>
            </p:extLst>
          </p:nvPr>
        </p:nvGraphicFramePr>
        <p:xfrm>
          <a:off x="4217789" y="8328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2C5A6-64CB-E1A9-77FE-3E6E8AD37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5" y="589056"/>
            <a:ext cx="4312019" cy="5268280"/>
          </a:xfrm>
        </p:spPr>
        <p:txBody>
          <a:bodyPr>
            <a:normAutofit/>
          </a:bodyPr>
          <a:lstStyle/>
          <a:p>
            <a:pPr lvl="0"/>
            <a:r>
              <a:rPr lang="en-GB" b="1">
                <a:solidFill>
                  <a:srgbClr val="D4A32A"/>
                </a:solidFill>
                <a:latin typeface="Calibri"/>
              </a:rPr>
              <a:t>The Rise (TL:DR) </a:t>
            </a:r>
            <a:br>
              <a:rPr lang="en-GB" b="1">
                <a:solidFill>
                  <a:srgbClr val="D4A32A"/>
                </a:solidFill>
                <a:latin typeface="Calibri"/>
              </a:rPr>
            </a:br>
            <a:r>
              <a:rPr lang="en-GB" sz="3200">
                <a:solidFill>
                  <a:srgbClr val="D4A32A"/>
                </a:solidFill>
                <a:latin typeface="Calibri"/>
              </a:rPr>
              <a:t>Growing housing wealth inequality as cause and effect of the BOMAD</a:t>
            </a:r>
            <a:r>
              <a:rPr lang="en-GB" sz="3200" b="1">
                <a:solidFill>
                  <a:srgbClr val="D4A32A"/>
                </a:solidFill>
                <a:latin typeface="Calibri"/>
              </a:rPr>
              <a:t/>
            </a:r>
            <a:br>
              <a:rPr lang="en-GB" sz="3200" b="1">
                <a:solidFill>
                  <a:srgbClr val="D4A32A"/>
                </a:solidFill>
                <a:latin typeface="Calibri"/>
              </a:rPr>
            </a:br>
            <a:r>
              <a:rPr lang="en-GB" sz="3200" b="1">
                <a:solidFill>
                  <a:srgbClr val="D4A32A"/>
                </a:solidFill>
                <a:latin typeface="Calibri"/>
              </a:rPr>
              <a:t/>
            </a:r>
            <a:br>
              <a:rPr lang="en-GB" sz="3200" b="1">
                <a:solidFill>
                  <a:srgbClr val="D4A32A"/>
                </a:solidFill>
                <a:latin typeface="Calibri"/>
              </a:rPr>
            </a:br>
            <a:r>
              <a:rPr lang="en-GB" sz="3200">
                <a:solidFill>
                  <a:srgbClr val="D4A32A"/>
                </a:solidFill>
                <a:latin typeface="Calibri"/>
              </a:rPr>
              <a:t>The BOMAD is a private response to a social failure</a:t>
            </a:r>
            <a:endParaRPr lang="en-US" sz="3600">
              <a:solidFill>
                <a:srgbClr val="D4A32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56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B20E65-719C-DBC4-A0BF-49816A80D4A9}"/>
              </a:ext>
            </a:extLst>
          </p:cNvPr>
          <p:cNvSpPr/>
          <p:nvPr/>
        </p:nvSpPr>
        <p:spPr>
          <a:xfrm>
            <a:off x="9018872" y="0"/>
            <a:ext cx="3173128" cy="6858000"/>
          </a:xfrm>
          <a:prstGeom prst="rect">
            <a:avLst/>
          </a:prstGeom>
          <a:solidFill>
            <a:srgbClr val="D5A3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2C62E-AAC6-B942-B058-B60C8B52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423" y="756138"/>
            <a:ext cx="5101437" cy="49630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/>
              <a:t>Financial gifts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Conditions loans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Guarantor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In-kind assistance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451477C6-50EC-599A-A241-54AA80DF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17" y="38437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The role of the BOMAD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5B1B6334-89DB-0949-F19B-9D0586F0C659}"/>
              </a:ext>
            </a:extLst>
          </p:cNvPr>
          <p:cNvSpPr txBox="1">
            <a:spLocks/>
          </p:cNvSpPr>
          <p:nvPr/>
        </p:nvSpPr>
        <p:spPr>
          <a:xfrm>
            <a:off x="1801639" y="2094315"/>
            <a:ext cx="564220" cy="362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01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02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03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04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23" name="Picture 2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xmlns="" id="{12084358-BCA8-506B-349D-411D702C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6429921" y="3168400"/>
            <a:ext cx="3666578" cy="40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82CCE0-640C-D2CB-B4FF-5261AE167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6" y="589056"/>
            <a:ext cx="9267416" cy="883603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accent1"/>
                </a:solidFill>
                <a:latin typeface="+mn-lt"/>
              </a:rPr>
              <a:t>Incidence of BOMAD transfers </a:t>
            </a:r>
            <a:br>
              <a:rPr lang="en-AU" sz="2400" dirty="0">
                <a:solidFill>
                  <a:schemeClr val="accent1"/>
                </a:solidFill>
                <a:latin typeface="+mn-lt"/>
              </a:rPr>
            </a:br>
            <a:r>
              <a:rPr lang="en-AU" sz="2400" dirty="0">
                <a:solidFill>
                  <a:schemeClr val="accent1"/>
                </a:solidFill>
                <a:latin typeface="+mn-lt"/>
              </a:rPr>
              <a:t/>
            </a:r>
            <a:br>
              <a:rPr lang="en-AU" sz="2400" dirty="0">
                <a:solidFill>
                  <a:schemeClr val="accent1"/>
                </a:solidFill>
                <a:latin typeface="+mn-lt"/>
              </a:rPr>
            </a:br>
            <a:r>
              <a:rPr lang="en-AU" sz="2400" i="1" dirty="0">
                <a:solidFill>
                  <a:schemeClr val="accent1"/>
                </a:solidFill>
                <a:latin typeface="+mn-lt"/>
              </a:rPr>
              <a:t>Did you receive any assistance from your family or your partner's family when you purchased your first house in Australia? </a:t>
            </a:r>
            <a:r>
              <a:rPr lang="en-AU" sz="2400" dirty="0">
                <a:solidFill>
                  <a:schemeClr val="accent1"/>
                </a:solidFill>
                <a:latin typeface="+mn-lt"/>
              </a:rPr>
              <a:t>By generation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42DF9F-E9AD-86B0-B3EF-67B44ADC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20" y="1670667"/>
            <a:ext cx="8642272" cy="4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A83A634-BC37-8A79-8986-8A6DA4BB5BEF}"/>
              </a:ext>
            </a:extLst>
          </p:cNvPr>
          <p:cNvGraphicFramePr/>
          <p:nvPr/>
        </p:nvGraphicFramePr>
        <p:xfrm>
          <a:off x="1245996" y="1386673"/>
          <a:ext cx="8048729" cy="501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1E44A363-91B9-85AE-4D38-7A63E69DE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785" y="589056"/>
            <a:ext cx="9267416" cy="883603"/>
          </a:xfrm>
        </p:spPr>
        <p:txBody>
          <a:bodyPr>
            <a:noAutofit/>
          </a:bodyPr>
          <a:lstStyle/>
          <a:p>
            <a:r>
              <a:rPr lang="en-AU" sz="2800" b="1">
                <a:solidFill>
                  <a:schemeClr val="accent1"/>
                </a:solidFill>
                <a:latin typeface="+mn-lt"/>
              </a:rPr>
              <a:t>Share of BOMAD activity by type and amount, percent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FA6AF2-1FDC-D007-681A-92FC38EF1BDB}"/>
              </a:ext>
            </a:extLst>
          </p:cNvPr>
          <p:cNvSpPr txBox="1"/>
          <p:nvPr/>
        </p:nvSpPr>
        <p:spPr>
          <a:xfrm>
            <a:off x="1112808" y="6400800"/>
            <a:ext cx="4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Source: Jarden</a:t>
            </a:r>
          </a:p>
        </p:txBody>
      </p:sp>
    </p:spTree>
    <p:extLst>
      <p:ext uri="{BB962C8B-B14F-4D97-AF65-F5344CB8AC3E}">
        <p14:creationId xmlns:p14="http://schemas.microsoft.com/office/powerpoint/2010/main" val="155130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23EF536-6761-A340-7CF3-3292B28BE4B5}"/>
              </a:ext>
            </a:extLst>
          </p:cNvPr>
          <p:cNvSpPr/>
          <p:nvPr/>
        </p:nvSpPr>
        <p:spPr>
          <a:xfrm>
            <a:off x="10414531" y="0"/>
            <a:ext cx="1777465" cy="6858000"/>
          </a:xfrm>
          <a:prstGeom prst="rect">
            <a:avLst/>
          </a:prstGeom>
          <a:solidFill>
            <a:srgbClr val="D5A3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8BEE8DF-6B8A-1C82-7C7A-38FF29B7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76331" cy="1325563"/>
          </a:xfrm>
        </p:spPr>
        <p:txBody>
          <a:bodyPr>
            <a:normAutofit fontScale="90000"/>
          </a:bodyPr>
          <a:lstStyle/>
          <a:p>
            <a:r>
              <a:rPr lang="en-GB" sz="3100" b="1">
                <a:solidFill>
                  <a:schemeClr val="accent1"/>
                </a:solidFill>
                <a:latin typeface="+mn-lt"/>
              </a:rPr>
              <a:t>BOMAD expectations: </a:t>
            </a:r>
            <a:br>
              <a:rPr lang="en-GB" sz="3100" b="1">
                <a:solidFill>
                  <a:schemeClr val="accent1"/>
                </a:solidFill>
                <a:latin typeface="+mn-lt"/>
              </a:rPr>
            </a:br>
            <a:r>
              <a:rPr lang="en-GB" sz="3100" i="1">
                <a:solidFill>
                  <a:schemeClr val="accent1"/>
                </a:solidFill>
                <a:latin typeface="+mn-lt"/>
              </a:rPr>
              <a:t>The only way I'm ever likely to be able to own my own home is if I get a large inheritance. </a:t>
            </a:r>
            <a:r>
              <a:rPr lang="en-GB" sz="3100">
                <a:solidFill>
                  <a:schemeClr val="accent1"/>
                </a:solidFill>
                <a:latin typeface="+mn-lt"/>
              </a:rPr>
              <a:t>By individual income</a:t>
            </a:r>
            <a:r>
              <a:rPr lang="en-GB" i="1"/>
              <a:t/>
            </a:r>
            <a:br>
              <a:rPr lang="en-GB" i="1"/>
            </a:br>
            <a:endParaRPr lang="en-AU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2D04F5-C254-E177-087C-3A97E3D7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690688"/>
            <a:ext cx="8967856" cy="45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3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H V2">
      <a:dk1>
        <a:srgbClr val="000000"/>
      </a:dk1>
      <a:lt1>
        <a:srgbClr val="FFFFFF"/>
      </a:lt1>
      <a:dk2>
        <a:srgbClr val="24408E"/>
      </a:dk2>
      <a:lt2>
        <a:srgbClr val="FFFFFF"/>
      </a:lt2>
      <a:accent1>
        <a:srgbClr val="D4A32A"/>
      </a:accent1>
      <a:accent2>
        <a:srgbClr val="86C9CF"/>
      </a:accent2>
      <a:accent3>
        <a:srgbClr val="24408E"/>
      </a:accent3>
      <a:accent4>
        <a:srgbClr val="CC7730"/>
      </a:accent4>
      <a:accent5>
        <a:srgbClr val="1D4D41"/>
      </a:accent5>
      <a:accent6>
        <a:srgbClr val="9FC18E"/>
      </a:accent6>
      <a:hlink>
        <a:srgbClr val="CC7730"/>
      </a:hlink>
      <a:folHlink>
        <a:srgbClr val="CD77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c_hn7 xmlns="07bd3746-dae9-4d05-93f3-a9b39da1f5cb">
      <UserInfo>
        <DisplayName/>
        <AccountId xsi:nil="true"/>
        <AccountType/>
      </UserInfo>
    </_x006c_hn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218CEA202D1C48A1EE5504BF5F4F75" ma:contentTypeVersion="13" ma:contentTypeDescription="Create a new document." ma:contentTypeScope="" ma:versionID="a69b9c6aa37c35344558ac093648c2cb">
  <xsd:schema xmlns:xsd="http://www.w3.org/2001/XMLSchema" xmlns:xs="http://www.w3.org/2001/XMLSchema" xmlns:p="http://schemas.microsoft.com/office/2006/metadata/properties" xmlns:ns2="07bd3746-dae9-4d05-93f3-a9b39da1f5cb" xmlns:ns3="57cfdecf-5034-451e-84c2-97289b599ede" targetNamespace="http://schemas.microsoft.com/office/2006/metadata/properties" ma:root="true" ma:fieldsID="8efe30307c5c69aa1ad7cdfb3a97a4ab" ns2:_="" ns3:_="">
    <xsd:import namespace="07bd3746-dae9-4d05-93f3-a9b39da1f5cb"/>
    <xsd:import namespace="57cfdecf-5034-451e-84c2-97289b599e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_x006c_hn7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d3746-dae9-4d05-93f3-a9b39da1f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x006c_hn7" ma:index="18" nillable="true" ma:displayName="Person or Group" ma:list="UserInfo" ma:internalName="_x006c_hn7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fdecf-5034-451e-84c2-97289b599ed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6CBD7-B142-4CC5-8171-56D411C92D9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7bd3746-dae9-4d05-93f3-a9b39da1f5cb"/>
    <ds:schemaRef ds:uri="http://purl.org/dc/elements/1.1/"/>
    <ds:schemaRef ds:uri="http://schemas.microsoft.com/office/2006/metadata/properties"/>
    <ds:schemaRef ds:uri="http://schemas.microsoft.com/office/2006/documentManagement/types"/>
    <ds:schemaRef ds:uri="57cfdecf-5034-451e-84c2-97289b599ed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713239-FDAE-4658-B856-85099FE02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A78E9A-6201-4264-B1C9-D831D7564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d3746-dae9-4d05-93f3-a9b39da1f5cb"/>
    <ds:schemaRef ds:uri="57cfdecf-5034-451e-84c2-97289b599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428</Words>
  <Application>Microsoft Office PowerPoint</Application>
  <PresentationFormat>Custom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Background</vt:lpstr>
      <vt:lpstr>Background</vt:lpstr>
      <vt:lpstr>The Rise of the BOMAD</vt:lpstr>
      <vt:lpstr>The Rise (TL:DR)  Growing housing wealth inequality as cause and effect of the BOMAD  The BOMAD is a private response to a social failure</vt:lpstr>
      <vt:lpstr>The role of the BOMAD</vt:lpstr>
      <vt:lpstr>Incidence of BOMAD transfers   Did you receive any assistance from your family or your partner's family when you purchased your first house in Australia? By generation</vt:lpstr>
      <vt:lpstr>Share of BOMAD activity by type and amount, percent</vt:lpstr>
      <vt:lpstr>BOMAD expectations:  The only way I'm ever likely to be able to own my own home is if I get a large inheritance. By individual income </vt:lpstr>
      <vt:lpstr>In-kind assistance: the pa“rental” subsidy</vt:lpstr>
      <vt:lpstr>The risks of the BOMAD</vt:lpstr>
      <vt:lpstr>PowerPoint Presentation</vt:lpstr>
      <vt:lpstr>PowerPoint Presentation</vt:lpstr>
      <vt:lpstr>PowerPoint Presentation</vt:lpstr>
      <vt:lpstr>PowerPoint Presentation</vt:lpstr>
      <vt:lpstr> Income growth (and decline) % </vt:lpstr>
      <vt:lpstr>Rising prices and declining borrowing capacity</vt:lpstr>
      <vt:lpstr>The Rise of the BOMAD: Shifting Federal Priorities </vt:lpstr>
      <vt:lpstr>Shift in investment type</vt:lpstr>
      <vt:lpstr>PowerPoint Presentation</vt:lpstr>
      <vt:lpstr>Federal housing expenditures by income quintile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Eldridge</dc:creator>
  <cp:lastModifiedBy>Frieda</cp:lastModifiedBy>
  <cp:revision>3</cp:revision>
  <dcterms:created xsi:type="dcterms:W3CDTF">2023-01-26T02:02:21Z</dcterms:created>
  <dcterms:modified xsi:type="dcterms:W3CDTF">2024-04-17T02:40:06Z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0x0101004C218CEA202D1C48A1EE5504BF5F4F75</vt:lpwstr>
  </property>
</Properties>
</file>