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4">
  <p:sldMasterIdLst>
    <p:sldMasterId id="2147483648" r:id="rId4"/>
    <p:sldMasterId id="2147483669" r:id="rId5"/>
    <p:sldMasterId id="2147483681" r:id="rId6"/>
  </p:sldMasterIdLst>
  <p:notesMasterIdLst>
    <p:notesMasterId r:id="rId26"/>
  </p:notesMasterIdLst>
  <p:handoutMasterIdLst>
    <p:handoutMasterId r:id="rId27"/>
  </p:handoutMasterIdLst>
  <p:sldIdLst>
    <p:sldId id="270" r:id="rId7"/>
    <p:sldId id="272" r:id="rId8"/>
    <p:sldId id="282" r:id="rId9"/>
    <p:sldId id="761" r:id="rId10"/>
    <p:sldId id="766" r:id="rId11"/>
    <p:sldId id="280" r:id="rId12"/>
    <p:sldId id="765" r:id="rId13"/>
    <p:sldId id="274" r:id="rId14"/>
    <p:sldId id="770" r:id="rId15"/>
    <p:sldId id="778" r:id="rId16"/>
    <p:sldId id="772" r:id="rId17"/>
    <p:sldId id="767" r:id="rId18"/>
    <p:sldId id="773" r:id="rId19"/>
    <p:sldId id="278" r:id="rId20"/>
    <p:sldId id="774" r:id="rId21"/>
    <p:sldId id="283" r:id="rId22"/>
    <p:sldId id="780" r:id="rId23"/>
    <p:sldId id="762" r:id="rId24"/>
    <p:sldId id="7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74" autoAdjust="0"/>
    <p:restoredTop sz="96005" autoAdjust="0"/>
  </p:normalViewPr>
  <p:slideViewPr>
    <p:cSldViewPr snapToGrid="0" snapToObjects="1">
      <p:cViewPr>
        <p:scale>
          <a:sx n="39" d="100"/>
          <a:sy n="39" d="100"/>
        </p:scale>
        <p:origin x="-114" y="-79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Arial" panose="020B0604020202020204" pitchFamily="34" charset="0"/>
              </a:defRPr>
            </a:pPr>
            <a:r>
              <a:rPr lang="en-AU" sz="1400" b="1"/>
              <a:t>HEAS Participants (End of Month)</a:t>
            </a:r>
          </a:p>
        </c:rich>
      </c:tx>
      <c:layout/>
      <c:overlay val="0"/>
      <c:spPr>
        <a:noFill/>
        <a:ln>
          <a:noFill/>
        </a:ln>
        <a:effectLst/>
      </c:spPr>
    </c:title>
    <c:autoTitleDeleted val="0"/>
    <c:plotArea>
      <c:layout/>
      <c:barChart>
        <c:barDir val="col"/>
        <c:grouping val="stacked"/>
        <c:varyColors val="0"/>
        <c:ser>
          <c:idx val="2"/>
          <c:order val="0"/>
          <c:tx>
            <c:strRef>
              <c:f>'Jun 19 - Sep 23'!$B$7</c:f>
              <c:strCache>
                <c:ptCount val="1"/>
                <c:pt idx="0">
                  <c:v>Maximum rate of pension</c:v>
                </c:pt>
              </c:strCache>
            </c:strRef>
          </c:tx>
          <c:spPr>
            <a:solidFill>
              <a:schemeClr val="accent4"/>
            </a:solidFill>
            <a:ln>
              <a:noFill/>
            </a:ln>
            <a:effectLst/>
          </c:spPr>
          <c:invertIfNegative val="0"/>
          <c:cat>
            <c:numRef>
              <c:f>'Jun 19 - Sep 23'!$C$4:$T$4</c:f>
              <c:numCache>
                <c:formatCode>mmm\-yy</c:formatCode>
                <c:ptCount val="18"/>
                <c:pt idx="0">
                  <c:v>43617</c:v>
                </c:pt>
                <c:pt idx="1">
                  <c:v>43709</c:v>
                </c:pt>
                <c:pt idx="2">
                  <c:v>43800</c:v>
                </c:pt>
                <c:pt idx="3">
                  <c:v>43891</c:v>
                </c:pt>
                <c:pt idx="4">
                  <c:v>43983</c:v>
                </c:pt>
                <c:pt idx="5">
                  <c:v>44075</c:v>
                </c:pt>
                <c:pt idx="6">
                  <c:v>44166</c:v>
                </c:pt>
                <c:pt idx="7">
                  <c:v>44256</c:v>
                </c:pt>
                <c:pt idx="8">
                  <c:v>44348</c:v>
                </c:pt>
                <c:pt idx="9">
                  <c:v>44440</c:v>
                </c:pt>
                <c:pt idx="10">
                  <c:v>44531</c:v>
                </c:pt>
                <c:pt idx="11">
                  <c:v>44621</c:v>
                </c:pt>
                <c:pt idx="12">
                  <c:v>44713</c:v>
                </c:pt>
                <c:pt idx="13">
                  <c:v>44805</c:v>
                </c:pt>
                <c:pt idx="14">
                  <c:v>44896</c:v>
                </c:pt>
                <c:pt idx="15">
                  <c:v>44986</c:v>
                </c:pt>
                <c:pt idx="16">
                  <c:v>45078</c:v>
                </c:pt>
                <c:pt idx="17">
                  <c:v>45170</c:v>
                </c:pt>
              </c:numCache>
            </c:numRef>
          </c:cat>
          <c:val>
            <c:numRef>
              <c:f>'Jun 19 - Sep 23'!$C$7:$T$7</c:f>
              <c:numCache>
                <c:formatCode>_-* #,##0_-;\-* #,##0_-;_-* "-"??_-;_-@_-</c:formatCode>
                <c:ptCount val="18"/>
                <c:pt idx="0">
                  <c:v>0</c:v>
                </c:pt>
                <c:pt idx="1">
                  <c:v>400</c:v>
                </c:pt>
                <c:pt idx="2">
                  <c:v>829</c:v>
                </c:pt>
                <c:pt idx="3">
                  <c:v>1354</c:v>
                </c:pt>
                <c:pt idx="4">
                  <c:v>2016</c:v>
                </c:pt>
                <c:pt idx="5">
                  <c:v>2302</c:v>
                </c:pt>
                <c:pt idx="6">
                  <c:v>2556</c:v>
                </c:pt>
                <c:pt idx="7">
                  <c:v>2786</c:v>
                </c:pt>
                <c:pt idx="8">
                  <c:v>3080</c:v>
                </c:pt>
                <c:pt idx="9">
                  <c:v>3650</c:v>
                </c:pt>
                <c:pt idx="10">
                  <c:v>3909</c:v>
                </c:pt>
                <c:pt idx="11">
                  <c:v>4059</c:v>
                </c:pt>
                <c:pt idx="12">
                  <c:v>4389</c:v>
                </c:pt>
                <c:pt idx="13">
                  <c:v>4971</c:v>
                </c:pt>
                <c:pt idx="14">
                  <c:v>5679</c:v>
                </c:pt>
                <c:pt idx="15">
                  <c:v>6624</c:v>
                </c:pt>
                <c:pt idx="16">
                  <c:v>7331</c:v>
                </c:pt>
                <c:pt idx="17">
                  <c:v>7868</c:v>
                </c:pt>
              </c:numCache>
            </c:numRef>
          </c:val>
          <c:extLst xmlns:c16r2="http://schemas.microsoft.com/office/drawing/2015/06/chart">
            <c:ext xmlns:c16="http://schemas.microsoft.com/office/drawing/2014/chart" uri="{C3380CC4-5D6E-409C-BE32-E72D297353CC}">
              <c16:uniqueId val="{00000000-294C-4344-84DC-8D97214C1298}"/>
            </c:ext>
          </c:extLst>
        </c:ser>
        <c:ser>
          <c:idx val="3"/>
          <c:order val="1"/>
          <c:tx>
            <c:strRef>
              <c:f>'Jun 19 - Sep 23'!$B$8</c:f>
              <c:strCache>
                <c:ptCount val="1"/>
                <c:pt idx="0">
                  <c:v>Part rate - Income test</c:v>
                </c:pt>
              </c:strCache>
            </c:strRef>
          </c:tx>
          <c:spPr>
            <a:solidFill>
              <a:schemeClr val="accent6">
                <a:lumMod val="60000"/>
              </a:schemeClr>
            </a:solidFill>
            <a:ln>
              <a:noFill/>
            </a:ln>
            <a:effectLst/>
          </c:spPr>
          <c:invertIfNegative val="0"/>
          <c:cat>
            <c:numRef>
              <c:f>'Jun 19 - Sep 23'!$C$4:$T$4</c:f>
              <c:numCache>
                <c:formatCode>mmm\-yy</c:formatCode>
                <c:ptCount val="18"/>
                <c:pt idx="0">
                  <c:v>43617</c:v>
                </c:pt>
                <c:pt idx="1">
                  <c:v>43709</c:v>
                </c:pt>
                <c:pt idx="2">
                  <c:v>43800</c:v>
                </c:pt>
                <c:pt idx="3">
                  <c:v>43891</c:v>
                </c:pt>
                <c:pt idx="4">
                  <c:v>43983</c:v>
                </c:pt>
                <c:pt idx="5">
                  <c:v>44075</c:v>
                </c:pt>
                <c:pt idx="6">
                  <c:v>44166</c:v>
                </c:pt>
                <c:pt idx="7">
                  <c:v>44256</c:v>
                </c:pt>
                <c:pt idx="8">
                  <c:v>44348</c:v>
                </c:pt>
                <c:pt idx="9">
                  <c:v>44440</c:v>
                </c:pt>
                <c:pt idx="10">
                  <c:v>44531</c:v>
                </c:pt>
                <c:pt idx="11">
                  <c:v>44621</c:v>
                </c:pt>
                <c:pt idx="12">
                  <c:v>44713</c:v>
                </c:pt>
                <c:pt idx="13">
                  <c:v>44805</c:v>
                </c:pt>
                <c:pt idx="14">
                  <c:v>44896</c:v>
                </c:pt>
                <c:pt idx="15">
                  <c:v>44986</c:v>
                </c:pt>
                <c:pt idx="16">
                  <c:v>45078</c:v>
                </c:pt>
                <c:pt idx="17">
                  <c:v>45170</c:v>
                </c:pt>
              </c:numCache>
            </c:numRef>
          </c:cat>
          <c:val>
            <c:numRef>
              <c:f>'Jun 19 - Sep 23'!$C$8:$T$8</c:f>
              <c:numCache>
                <c:formatCode>_-* #,##0_-;\-* #,##0_-;_-* "-"??_-;_-@_-</c:formatCode>
                <c:ptCount val="18"/>
                <c:pt idx="0">
                  <c:v>274</c:v>
                </c:pt>
                <c:pt idx="1">
                  <c:v>313</c:v>
                </c:pt>
                <c:pt idx="2">
                  <c:v>379</c:v>
                </c:pt>
                <c:pt idx="3">
                  <c:v>472</c:v>
                </c:pt>
                <c:pt idx="4">
                  <c:v>568</c:v>
                </c:pt>
                <c:pt idx="5">
                  <c:v>571</c:v>
                </c:pt>
                <c:pt idx="6">
                  <c:v>572</c:v>
                </c:pt>
                <c:pt idx="7">
                  <c:v>586</c:v>
                </c:pt>
                <c:pt idx="8">
                  <c:v>591</c:v>
                </c:pt>
                <c:pt idx="9">
                  <c:v>652</c:v>
                </c:pt>
                <c:pt idx="10">
                  <c:v>731</c:v>
                </c:pt>
                <c:pt idx="11">
                  <c:v>705</c:v>
                </c:pt>
                <c:pt idx="12">
                  <c:v>746</c:v>
                </c:pt>
                <c:pt idx="13">
                  <c:v>750</c:v>
                </c:pt>
                <c:pt idx="14">
                  <c:v>842</c:v>
                </c:pt>
                <c:pt idx="15">
                  <c:v>1075</c:v>
                </c:pt>
                <c:pt idx="16">
                  <c:v>1092</c:v>
                </c:pt>
                <c:pt idx="17">
                  <c:v>1252</c:v>
                </c:pt>
              </c:numCache>
            </c:numRef>
          </c:val>
          <c:extLst xmlns:c16r2="http://schemas.microsoft.com/office/drawing/2015/06/chart">
            <c:ext xmlns:c16="http://schemas.microsoft.com/office/drawing/2014/chart" uri="{C3380CC4-5D6E-409C-BE32-E72D297353CC}">
              <c16:uniqueId val="{00000001-294C-4344-84DC-8D97214C1298}"/>
            </c:ext>
          </c:extLst>
        </c:ser>
        <c:ser>
          <c:idx val="4"/>
          <c:order val="2"/>
          <c:tx>
            <c:strRef>
              <c:f>'Jun 19 - Sep 23'!$B$9</c:f>
              <c:strCache>
                <c:ptCount val="1"/>
                <c:pt idx="0">
                  <c:v>Part rate - Assets test</c:v>
                </c:pt>
              </c:strCache>
            </c:strRef>
          </c:tx>
          <c:spPr>
            <a:solidFill>
              <a:schemeClr val="accent5">
                <a:lumMod val="60000"/>
              </a:schemeClr>
            </a:solidFill>
            <a:ln>
              <a:noFill/>
            </a:ln>
            <a:effectLst/>
          </c:spPr>
          <c:invertIfNegative val="0"/>
          <c:cat>
            <c:numRef>
              <c:f>'Jun 19 - Sep 23'!$C$4:$T$4</c:f>
              <c:numCache>
                <c:formatCode>mmm\-yy</c:formatCode>
                <c:ptCount val="18"/>
                <c:pt idx="0">
                  <c:v>43617</c:v>
                </c:pt>
                <c:pt idx="1">
                  <c:v>43709</c:v>
                </c:pt>
                <c:pt idx="2">
                  <c:v>43800</c:v>
                </c:pt>
                <c:pt idx="3">
                  <c:v>43891</c:v>
                </c:pt>
                <c:pt idx="4">
                  <c:v>43983</c:v>
                </c:pt>
                <c:pt idx="5">
                  <c:v>44075</c:v>
                </c:pt>
                <c:pt idx="6">
                  <c:v>44166</c:v>
                </c:pt>
                <c:pt idx="7">
                  <c:v>44256</c:v>
                </c:pt>
                <c:pt idx="8">
                  <c:v>44348</c:v>
                </c:pt>
                <c:pt idx="9">
                  <c:v>44440</c:v>
                </c:pt>
                <c:pt idx="10">
                  <c:v>44531</c:v>
                </c:pt>
                <c:pt idx="11">
                  <c:v>44621</c:v>
                </c:pt>
                <c:pt idx="12">
                  <c:v>44713</c:v>
                </c:pt>
                <c:pt idx="13">
                  <c:v>44805</c:v>
                </c:pt>
                <c:pt idx="14">
                  <c:v>44896</c:v>
                </c:pt>
                <c:pt idx="15">
                  <c:v>44986</c:v>
                </c:pt>
                <c:pt idx="16">
                  <c:v>45078</c:v>
                </c:pt>
                <c:pt idx="17">
                  <c:v>45170</c:v>
                </c:pt>
              </c:numCache>
            </c:numRef>
          </c:cat>
          <c:val>
            <c:numRef>
              <c:f>'Jun 19 - Sep 23'!$C$9:$T$9</c:f>
              <c:numCache>
                <c:formatCode>_-* #,##0_-;\-* #,##0_-;_-* "-"??_-;_-@_-</c:formatCode>
                <c:ptCount val="18"/>
                <c:pt idx="0">
                  <c:v>269</c:v>
                </c:pt>
                <c:pt idx="1">
                  <c:v>249</c:v>
                </c:pt>
                <c:pt idx="2">
                  <c:v>258</c:v>
                </c:pt>
                <c:pt idx="3">
                  <c:v>272</c:v>
                </c:pt>
                <c:pt idx="4">
                  <c:v>304</c:v>
                </c:pt>
                <c:pt idx="5">
                  <c:v>339</c:v>
                </c:pt>
                <c:pt idx="6">
                  <c:v>347</c:v>
                </c:pt>
                <c:pt idx="7">
                  <c:v>358</c:v>
                </c:pt>
                <c:pt idx="8">
                  <c:v>368</c:v>
                </c:pt>
                <c:pt idx="9">
                  <c:v>403</c:v>
                </c:pt>
                <c:pt idx="10">
                  <c:v>401</c:v>
                </c:pt>
                <c:pt idx="11">
                  <c:v>415</c:v>
                </c:pt>
                <c:pt idx="12">
                  <c:v>429</c:v>
                </c:pt>
                <c:pt idx="13">
                  <c:v>414</c:v>
                </c:pt>
                <c:pt idx="14">
                  <c:v>454</c:v>
                </c:pt>
                <c:pt idx="15">
                  <c:v>516</c:v>
                </c:pt>
                <c:pt idx="16">
                  <c:v>561</c:v>
                </c:pt>
                <c:pt idx="17">
                  <c:v>513</c:v>
                </c:pt>
              </c:numCache>
            </c:numRef>
          </c:val>
          <c:extLst xmlns:c16r2="http://schemas.microsoft.com/office/drawing/2015/06/chart">
            <c:ext xmlns:c16="http://schemas.microsoft.com/office/drawing/2014/chart" uri="{C3380CC4-5D6E-409C-BE32-E72D297353CC}">
              <c16:uniqueId val="{00000002-294C-4344-84DC-8D97214C1298}"/>
            </c:ext>
          </c:extLst>
        </c:ser>
        <c:ser>
          <c:idx val="5"/>
          <c:order val="3"/>
          <c:tx>
            <c:strRef>
              <c:f>'Jun 19 - Sep 23'!$B$10</c:f>
              <c:strCache>
                <c:ptCount val="1"/>
                <c:pt idx="0">
                  <c:v>Non-pensioners</c:v>
                </c:pt>
              </c:strCache>
            </c:strRef>
          </c:tx>
          <c:spPr>
            <a:solidFill>
              <a:schemeClr val="accent4">
                <a:lumMod val="60000"/>
              </a:schemeClr>
            </a:solidFill>
            <a:ln>
              <a:noFill/>
            </a:ln>
            <a:effectLst/>
          </c:spPr>
          <c:invertIfNegative val="0"/>
          <c:cat>
            <c:numRef>
              <c:f>'Jun 19 - Sep 23'!$C$4:$T$4</c:f>
              <c:numCache>
                <c:formatCode>mmm\-yy</c:formatCode>
                <c:ptCount val="18"/>
                <c:pt idx="0">
                  <c:v>43617</c:v>
                </c:pt>
                <c:pt idx="1">
                  <c:v>43709</c:v>
                </c:pt>
                <c:pt idx="2">
                  <c:v>43800</c:v>
                </c:pt>
                <c:pt idx="3">
                  <c:v>43891</c:v>
                </c:pt>
                <c:pt idx="4">
                  <c:v>43983</c:v>
                </c:pt>
                <c:pt idx="5">
                  <c:v>44075</c:v>
                </c:pt>
                <c:pt idx="6">
                  <c:v>44166</c:v>
                </c:pt>
                <c:pt idx="7">
                  <c:v>44256</c:v>
                </c:pt>
                <c:pt idx="8">
                  <c:v>44348</c:v>
                </c:pt>
                <c:pt idx="9">
                  <c:v>44440</c:v>
                </c:pt>
                <c:pt idx="10">
                  <c:v>44531</c:v>
                </c:pt>
                <c:pt idx="11">
                  <c:v>44621</c:v>
                </c:pt>
                <c:pt idx="12">
                  <c:v>44713</c:v>
                </c:pt>
                <c:pt idx="13">
                  <c:v>44805</c:v>
                </c:pt>
                <c:pt idx="14">
                  <c:v>44896</c:v>
                </c:pt>
                <c:pt idx="15">
                  <c:v>44986</c:v>
                </c:pt>
                <c:pt idx="16">
                  <c:v>45078</c:v>
                </c:pt>
                <c:pt idx="17">
                  <c:v>45170</c:v>
                </c:pt>
              </c:numCache>
            </c:numRef>
          </c:cat>
          <c:val>
            <c:numRef>
              <c:f>'Jun 19 - Sep 23'!$C$10:$T$10</c:f>
              <c:numCache>
                <c:formatCode>_-* #,##0_-;\-* #,##0_-;_-* "-"??_-;_-@_-</c:formatCode>
                <c:ptCount val="18"/>
                <c:pt idx="0">
                  <c:v>91</c:v>
                </c:pt>
                <c:pt idx="1">
                  <c:v>99</c:v>
                </c:pt>
                <c:pt idx="2">
                  <c:v>110</c:v>
                </c:pt>
                <c:pt idx="3">
                  <c:v>123</c:v>
                </c:pt>
                <c:pt idx="4">
                  <c:v>176</c:v>
                </c:pt>
                <c:pt idx="5">
                  <c:v>195</c:v>
                </c:pt>
                <c:pt idx="6">
                  <c:v>202</c:v>
                </c:pt>
                <c:pt idx="7">
                  <c:v>206</c:v>
                </c:pt>
                <c:pt idx="8">
                  <c:v>206</c:v>
                </c:pt>
                <c:pt idx="9">
                  <c:v>227</c:v>
                </c:pt>
                <c:pt idx="10">
                  <c:v>258</c:v>
                </c:pt>
                <c:pt idx="11">
                  <c:v>261</c:v>
                </c:pt>
                <c:pt idx="12">
                  <c:v>299</c:v>
                </c:pt>
                <c:pt idx="13">
                  <c:v>328</c:v>
                </c:pt>
                <c:pt idx="14">
                  <c:v>394</c:v>
                </c:pt>
                <c:pt idx="15">
                  <c:v>468</c:v>
                </c:pt>
                <c:pt idx="16">
                  <c:v>500</c:v>
                </c:pt>
                <c:pt idx="17">
                  <c:v>522</c:v>
                </c:pt>
              </c:numCache>
            </c:numRef>
          </c:val>
          <c:extLst xmlns:c16r2="http://schemas.microsoft.com/office/drawing/2015/06/chart">
            <c:ext xmlns:c16="http://schemas.microsoft.com/office/drawing/2014/chart" uri="{C3380CC4-5D6E-409C-BE32-E72D297353CC}">
              <c16:uniqueId val="{00000003-294C-4344-84DC-8D97214C1298}"/>
            </c:ext>
          </c:extLst>
        </c:ser>
        <c:dLbls>
          <c:showLegendKey val="0"/>
          <c:showVal val="0"/>
          <c:showCatName val="0"/>
          <c:showSerName val="0"/>
          <c:showPercent val="0"/>
          <c:showBubbleSize val="0"/>
        </c:dLbls>
        <c:gapWidth val="0"/>
        <c:overlap val="100"/>
        <c:axId val="141852672"/>
        <c:axId val="141854208"/>
      </c:barChart>
      <c:dateAx>
        <c:axId val="14185267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en-US"/>
          </a:p>
        </c:txPr>
        <c:crossAx val="141854208"/>
        <c:crosses val="autoZero"/>
        <c:auto val="1"/>
        <c:lblOffset val="100"/>
        <c:baseTimeUnit val="months"/>
        <c:majorUnit val="3"/>
        <c:majorTimeUnit val="months"/>
      </c:dateAx>
      <c:valAx>
        <c:axId val="141854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en-US"/>
          </a:p>
        </c:txPr>
        <c:crossAx val="1418526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solidFill>
            <a:schemeClr val="tx1"/>
          </a:solidFill>
          <a:latin typeface="+mn-lt"/>
          <a:cs typeface="Arial" panose="020B0604020202020204" pitchFamily="34" charset="0"/>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ln>
                  <a:noFill/>
                </a:ln>
                <a:solidFill>
                  <a:schemeClr val="tx1"/>
                </a:solidFill>
                <a:latin typeface="+mn-lt"/>
                <a:ea typeface="+mn-ea"/>
                <a:cs typeface="Arial" panose="020B0604020202020204" pitchFamily="34" charset="0"/>
              </a:defRPr>
            </a:pPr>
            <a:r>
              <a:rPr lang="en-AU" sz="1400" b="1"/>
              <a:t>RM rates vs. cash rate</a:t>
            </a:r>
          </a:p>
        </c:rich>
      </c:tx>
      <c:layout/>
      <c:overlay val="0"/>
      <c:spPr>
        <a:noFill/>
        <a:ln>
          <a:noFill/>
        </a:ln>
        <a:effectLst/>
      </c:spPr>
    </c:title>
    <c:autoTitleDeleted val="0"/>
    <c:plotArea>
      <c:layout>
        <c:manualLayout>
          <c:layoutTarget val="inner"/>
          <c:xMode val="edge"/>
          <c:yMode val="edge"/>
          <c:x val="9.0813403645429669E-2"/>
          <c:y val="0.10259176278593754"/>
          <c:w val="0.52548289079343313"/>
          <c:h val="0.62647097858267375"/>
        </c:manualLayout>
      </c:layout>
      <c:lineChart>
        <c:grouping val="standard"/>
        <c:varyColors val="0"/>
        <c:ser>
          <c:idx val="0"/>
          <c:order val="0"/>
          <c:tx>
            <c:strRef>
              <c:f>'RM Rates Analysis'!$C$4</c:f>
              <c:strCache>
                <c:ptCount val="1"/>
                <c:pt idx="0">
                  <c:v>RBA Cash Rate (3 Month Bond)</c:v>
                </c:pt>
              </c:strCache>
            </c:strRef>
          </c:tx>
          <c:spPr>
            <a:ln w="28575" cap="rnd">
              <a:noFill/>
              <a:round/>
            </a:ln>
            <a:effectLst/>
          </c:spPr>
          <c:marker>
            <c:symbol val="diamond"/>
            <c:size val="5"/>
            <c:spPr>
              <a:solidFill>
                <a:schemeClr val="tx1"/>
              </a:solidFill>
              <a:ln w="9525">
                <a:solidFill>
                  <a:schemeClr val="tx1"/>
                </a:solidFill>
              </a:ln>
              <a:effectLst/>
            </c:spPr>
          </c:marker>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Analysis'!$C$5:$C$39</c:f>
              <c:numCache>
                <c:formatCode>0.00%</c:formatCode>
                <c:ptCount val="35"/>
                <c:pt idx="0">
                  <c:v>1.8200000000000001E-2</c:v>
                </c:pt>
                <c:pt idx="1">
                  <c:v>1.9400000000000001E-2</c:v>
                </c:pt>
                <c:pt idx="2">
                  <c:v>2.0741999999999997E-2</c:v>
                </c:pt>
                <c:pt idx="3">
                  <c:v>1.1320000000000002E-2</c:v>
                </c:pt>
                <c:pt idx="4">
                  <c:v>5.6499999999999996E-3</c:v>
                </c:pt>
                <c:pt idx="5">
                  <c:v>1.2830000000000001E-3</c:v>
                </c:pt>
                <c:pt idx="6">
                  <c:v>1.0789999999999999E-3</c:v>
                </c:pt>
                <c:pt idx="7">
                  <c:v>1E-3</c:v>
                </c:pt>
                <c:pt idx="8">
                  <c:v>1E-3</c:v>
                </c:pt>
                <c:pt idx="9">
                  <c:v>1.013E-3</c:v>
                </c:pt>
                <c:pt idx="10">
                  <c:v>8.0000000000000004E-4</c:v>
                </c:pt>
                <c:pt idx="11">
                  <c:v>8.0000000000000004E-4</c:v>
                </c:pt>
                <c:pt idx="12">
                  <c:v>2.9999999999999997E-4</c:v>
                </c:pt>
                <c:pt idx="13">
                  <c:v>1.9099999999999998E-4</c:v>
                </c:pt>
                <c:pt idx="14">
                  <c:v>2.0000000000000001E-4</c:v>
                </c:pt>
                <c:pt idx="15">
                  <c:v>3.4900000000000003E-4</c:v>
                </c:pt>
                <c:pt idx="16">
                  <c:v>3.6099999999999999E-4</c:v>
                </c:pt>
                <c:pt idx="17">
                  <c:v>4.4099999999999999E-4</c:v>
                </c:pt>
                <c:pt idx="18">
                  <c:v>3.7600000000000003E-4</c:v>
                </c:pt>
                <c:pt idx="19">
                  <c:v>5.5000000000000003E-4</c:v>
                </c:pt>
                <c:pt idx="20">
                  <c:v>6.4999999999999997E-4</c:v>
                </c:pt>
                <c:pt idx="21">
                  <c:v>1.5499999999999999E-3</c:v>
                </c:pt>
                <c:pt idx="22">
                  <c:v>2.232E-3</c:v>
                </c:pt>
                <c:pt idx="23">
                  <c:v>1.1604000000000001E-2</c:v>
                </c:pt>
                <c:pt idx="24">
                  <c:v>2.1781000000000002E-2</c:v>
                </c:pt>
                <c:pt idx="25">
                  <c:v>2.8309999999999998E-2</c:v>
                </c:pt>
                <c:pt idx="26">
                  <c:v>2.8864000000000001E-2</c:v>
                </c:pt>
                <c:pt idx="27">
                  <c:v>3.1884000000000003E-2</c:v>
                </c:pt>
                <c:pt idx="28">
                  <c:v>3.3449E-2</c:v>
                </c:pt>
                <c:pt idx="29">
                  <c:v>3.5584999999999999E-2</c:v>
                </c:pt>
                <c:pt idx="30">
                  <c:v>3.6789999999999996E-2</c:v>
                </c:pt>
                <c:pt idx="31">
                  <c:v>3.8650000000000004E-2</c:v>
                </c:pt>
                <c:pt idx="32">
                  <c:v>4.1000000000000002E-2</c:v>
                </c:pt>
                <c:pt idx="33">
                  <c:v>4.1000000000000002E-2</c:v>
                </c:pt>
                <c:pt idx="34">
                  <c:v>4.3499999999999997E-2</c:v>
                </c:pt>
              </c:numCache>
            </c:numRef>
          </c:val>
          <c:smooth val="0"/>
          <c:extLst xmlns:c16r2="http://schemas.microsoft.com/office/drawing/2015/06/chart">
            <c:ext xmlns:c16="http://schemas.microsoft.com/office/drawing/2014/chart" uri="{C3380CC4-5D6E-409C-BE32-E72D297353CC}">
              <c16:uniqueId val="{00000000-2658-4164-8724-A25AD62DC938}"/>
            </c:ext>
          </c:extLst>
        </c:ser>
        <c:ser>
          <c:idx val="3"/>
          <c:order val="1"/>
          <c:tx>
            <c:strRef>
              <c:f>'RM Rates Analysis'!$D$4</c:f>
              <c:strCache>
                <c:ptCount val="1"/>
                <c:pt idx="0">
                  <c:v>Heartland</c:v>
                </c:pt>
              </c:strCache>
            </c:strRef>
          </c:tx>
          <c:spPr>
            <a:ln w="28575" cap="rnd">
              <a:noFill/>
              <a:round/>
            </a:ln>
            <a:effectLst/>
          </c:spPr>
          <c:marker>
            <c:symbol val="circle"/>
            <c:size val="5"/>
            <c:spPr>
              <a:solidFill>
                <a:schemeClr val="accent4"/>
              </a:solidFill>
              <a:ln w="9525">
                <a:solidFill>
                  <a:schemeClr val="accent4"/>
                </a:solidFill>
              </a:ln>
              <a:effectLst/>
            </c:spPr>
          </c:marker>
          <c:dLbls>
            <c:dLbl>
              <c:idx val="34"/>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2658-4164-8724-A25AD62DC938}"/>
                </c:ext>
              </c:extLst>
            </c:dLbl>
            <c:spPr>
              <a:noFill/>
              <a:ln>
                <a:noFill/>
              </a:ln>
              <a:effectLst/>
            </c:spPr>
            <c:txPr>
              <a:bodyPr rot="0" spcFirstLastPara="1" vertOverflow="ellipsis" vert="horz" wrap="square" anchor="ctr" anchorCtr="1"/>
              <a:lstStyle/>
              <a:p>
                <a:pPr>
                  <a:defRPr sz="1200" b="0" i="0" u="none" strike="noStrike" kern="1200" baseline="0">
                    <a:ln>
                      <a:noFill/>
                    </a:ln>
                    <a:solidFill>
                      <a:schemeClr val="tx1"/>
                    </a:solidFill>
                    <a:latin typeface="+mn-lt"/>
                    <a:ea typeface="+mn-ea"/>
                    <a:cs typeface="Arial" panose="020B0604020202020204" pitchFamily="34" charset="0"/>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Analysis'!$D$5:$D$39</c:f>
              <c:numCache>
                <c:formatCode>0.00%</c:formatCode>
                <c:ptCount val="35"/>
                <c:pt idx="1">
                  <c:v>6.54E-2</c:v>
                </c:pt>
                <c:pt idx="6">
                  <c:v>5.9499999999999997E-2</c:v>
                </c:pt>
                <c:pt idx="7">
                  <c:v>5.9499999999999997E-2</c:v>
                </c:pt>
                <c:pt idx="8">
                  <c:v>5.9499999999999997E-2</c:v>
                </c:pt>
                <c:pt idx="9">
                  <c:v>5.8000000000000003E-2</c:v>
                </c:pt>
                <c:pt idx="10">
                  <c:v>5.8000000000000003E-2</c:v>
                </c:pt>
                <c:pt idx="11">
                  <c:v>5.8000000000000003E-2</c:v>
                </c:pt>
                <c:pt idx="12">
                  <c:v>5.8000000000000003E-2</c:v>
                </c:pt>
                <c:pt idx="13">
                  <c:v>5.8000000000000003E-2</c:v>
                </c:pt>
                <c:pt idx="15">
                  <c:v>5.5999999999999994E-2</c:v>
                </c:pt>
                <c:pt idx="16">
                  <c:v>5.5999999999999994E-2</c:v>
                </c:pt>
                <c:pt idx="17">
                  <c:v>5.5999999999999994E-2</c:v>
                </c:pt>
                <c:pt idx="19">
                  <c:v>5.5999999999999994E-2</c:v>
                </c:pt>
                <c:pt idx="20">
                  <c:v>5.5999999999999994E-2</c:v>
                </c:pt>
                <c:pt idx="21">
                  <c:v>5.5999999999999994E-2</c:v>
                </c:pt>
                <c:pt idx="22">
                  <c:v>5.2499999999999998E-2</c:v>
                </c:pt>
                <c:pt idx="23">
                  <c:v>5.5E-2</c:v>
                </c:pt>
                <c:pt idx="24">
                  <c:v>7.0999999999999994E-2</c:v>
                </c:pt>
                <c:pt idx="25">
                  <c:v>7.4999999999999997E-2</c:v>
                </c:pt>
                <c:pt idx="26">
                  <c:v>7.85E-2</c:v>
                </c:pt>
                <c:pt idx="27">
                  <c:v>8.4000000000000005E-2</c:v>
                </c:pt>
                <c:pt idx="28">
                  <c:v>8.4000000000000005E-2</c:v>
                </c:pt>
                <c:pt idx="29">
                  <c:v>8.6999999999999994E-2</c:v>
                </c:pt>
                <c:pt idx="30">
                  <c:v>8.6999999999999994E-2</c:v>
                </c:pt>
                <c:pt idx="31">
                  <c:v>8.8999999999999996E-2</c:v>
                </c:pt>
                <c:pt idx="32">
                  <c:v>9.0499999999999997E-2</c:v>
                </c:pt>
                <c:pt idx="33">
                  <c:v>9.2499999999999999E-2</c:v>
                </c:pt>
                <c:pt idx="34">
                  <c:v>9.6000000000000002E-2</c:v>
                </c:pt>
              </c:numCache>
            </c:numRef>
          </c:val>
          <c:smooth val="0"/>
          <c:extLst xmlns:c16r2="http://schemas.microsoft.com/office/drawing/2015/06/chart">
            <c:ext xmlns:c16="http://schemas.microsoft.com/office/drawing/2014/chart" uri="{C3380CC4-5D6E-409C-BE32-E72D297353CC}">
              <c16:uniqueId val="{00000001-2658-4164-8724-A25AD62DC938}"/>
            </c:ext>
          </c:extLst>
        </c:ser>
        <c:ser>
          <c:idx val="2"/>
          <c:order val="2"/>
          <c:tx>
            <c:strRef>
              <c:f>'RM Rates Analysis'!$E$4</c:f>
              <c:strCache>
                <c:ptCount val="1"/>
                <c:pt idx="0">
                  <c:v>Household </c:v>
                </c:pt>
              </c:strCache>
            </c:strRef>
          </c:tx>
          <c:spPr>
            <a:ln w="28575" cap="rnd">
              <a:noFill/>
              <a:round/>
            </a:ln>
            <a:effectLst/>
          </c:spPr>
          <c:marker>
            <c:symbol val="circle"/>
            <c:size val="5"/>
            <c:spPr>
              <a:solidFill>
                <a:schemeClr val="accent3"/>
              </a:solidFill>
              <a:ln w="9525">
                <a:solidFill>
                  <a:schemeClr val="accent3"/>
                </a:solidFill>
              </a:ln>
              <a:effectLst/>
            </c:spPr>
          </c:marker>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Analysis'!$E$5:$E$39</c:f>
              <c:numCache>
                <c:formatCode>General</c:formatCode>
                <c:ptCount val="35"/>
                <c:pt idx="3" formatCode="0.00%">
                  <c:v>5.4000000000000006E-2</c:v>
                </c:pt>
                <c:pt idx="4" formatCode="0.00%">
                  <c:v>5.1499999999999997E-2</c:v>
                </c:pt>
                <c:pt idx="5" formatCode="0.00%">
                  <c:v>5.1500000000000004E-2</c:v>
                </c:pt>
                <c:pt idx="6" formatCode="0.00%">
                  <c:v>5.1499999999999997E-2</c:v>
                </c:pt>
                <c:pt idx="7" formatCode="0.00%">
                  <c:v>5.1499999999999997E-2</c:v>
                </c:pt>
                <c:pt idx="8" formatCode="0.00%">
                  <c:v>5.1499999999999997E-2</c:v>
                </c:pt>
                <c:pt idx="9" formatCode="0.00%">
                  <c:v>5.1499999999999997E-2</c:v>
                </c:pt>
                <c:pt idx="10" formatCode="0.00%">
                  <c:v>5.1499999999999997E-2</c:v>
                </c:pt>
                <c:pt idx="11" formatCode="0.00%">
                  <c:v>5.1499999999999997E-2</c:v>
                </c:pt>
                <c:pt idx="12" formatCode="0.00%">
                  <c:v>4.9500000000000002E-2</c:v>
                </c:pt>
                <c:pt idx="13" formatCode="0.00%">
                  <c:v>4.9500000000000002E-2</c:v>
                </c:pt>
                <c:pt idx="14" formatCode="0.00%">
                  <c:v>4.9500000000000002E-2</c:v>
                </c:pt>
                <c:pt idx="15" formatCode="0.00%">
                  <c:v>4.9500000000000002E-2</c:v>
                </c:pt>
                <c:pt idx="17" formatCode="0.00%">
                  <c:v>4.9500000000000002E-2</c:v>
                </c:pt>
                <c:pt idx="18" formatCode="0.00%">
                  <c:v>4.9500000000000002E-2</c:v>
                </c:pt>
                <c:pt idx="20" formatCode="0.00%">
                  <c:v>4.9500000000000002E-2</c:v>
                </c:pt>
                <c:pt idx="21" formatCode="0.00%">
                  <c:v>4.9500000000000002E-2</c:v>
                </c:pt>
                <c:pt idx="23" formatCode="0.00%">
                  <c:v>4.8499999999999995E-2</c:v>
                </c:pt>
                <c:pt idx="24" formatCode="0.00%">
                  <c:v>6.2E-2</c:v>
                </c:pt>
                <c:pt idx="25" formatCode="0.00%">
                  <c:v>7.2000000000000008E-2</c:v>
                </c:pt>
                <c:pt idx="26" formatCode="0.00%">
                  <c:v>7.1999999999999995E-2</c:v>
                </c:pt>
                <c:pt idx="27" formatCode="0.00%">
                  <c:v>7.9500000000000001E-2</c:v>
                </c:pt>
                <c:pt idx="28" formatCode="0.00%">
                  <c:v>7.9500000000000001E-2</c:v>
                </c:pt>
                <c:pt idx="29" formatCode="0.00%">
                  <c:v>8.4500000000000006E-2</c:v>
                </c:pt>
                <c:pt idx="30" formatCode="0.00%">
                  <c:v>8.4500000000000006E-2</c:v>
                </c:pt>
                <c:pt idx="31" formatCode="0.00%">
                  <c:v>8.6999999999999994E-2</c:v>
                </c:pt>
                <c:pt idx="32" formatCode="0.00%">
                  <c:v>8.9499999999999996E-2</c:v>
                </c:pt>
                <c:pt idx="33" formatCode="0.00%">
                  <c:v>8.9499999999999996E-2</c:v>
                </c:pt>
                <c:pt idx="34" formatCode="0.00%">
                  <c:v>9.1999999999999998E-2</c:v>
                </c:pt>
              </c:numCache>
            </c:numRef>
          </c:val>
          <c:smooth val="0"/>
          <c:extLst xmlns:c16r2="http://schemas.microsoft.com/office/drawing/2015/06/chart">
            <c:ext xmlns:c16="http://schemas.microsoft.com/office/drawing/2014/chart" uri="{C3380CC4-5D6E-409C-BE32-E72D297353CC}">
              <c16:uniqueId val="{00000002-2658-4164-8724-A25AD62DC938}"/>
            </c:ext>
          </c:extLst>
        </c:ser>
        <c:ser>
          <c:idx val="4"/>
          <c:order val="3"/>
          <c:tx>
            <c:strRef>
              <c:f>'RM Rates Analysis'!$F$4</c:f>
              <c:strCache>
                <c:ptCount val="1"/>
                <c:pt idx="0">
                  <c:v>Gateway</c:v>
                </c:pt>
              </c:strCache>
            </c:strRef>
          </c:tx>
          <c:spPr>
            <a:ln w="28575" cap="rnd">
              <a:noFill/>
              <a:round/>
            </a:ln>
            <a:effectLst/>
          </c:spPr>
          <c:marker>
            <c:symbol val="circle"/>
            <c:size val="5"/>
            <c:spPr>
              <a:solidFill>
                <a:schemeClr val="accent5"/>
              </a:solidFill>
              <a:ln w="9525">
                <a:solidFill>
                  <a:schemeClr val="accent5"/>
                </a:solidFill>
              </a:ln>
              <a:effectLst/>
            </c:spPr>
          </c:marker>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Analysis'!$F$5:$F$39</c:f>
              <c:numCache>
                <c:formatCode>General</c:formatCode>
                <c:ptCount val="35"/>
                <c:pt idx="12" formatCode="0.00%">
                  <c:v>5.0900000000000001E-2</c:v>
                </c:pt>
                <c:pt idx="13" formatCode="0.00%">
                  <c:v>5.0900000000000001E-2</c:v>
                </c:pt>
                <c:pt idx="23" formatCode="0.00%">
                  <c:v>5.0900000000000001E-2</c:v>
                </c:pt>
                <c:pt idx="24" formatCode="0.00%">
                  <c:v>6.0400000000000002E-2</c:v>
                </c:pt>
                <c:pt idx="25" formatCode="0.00%">
                  <c:v>6.4399999999999999E-2</c:v>
                </c:pt>
                <c:pt idx="27" formatCode="0.00%">
                  <c:v>7.2400000000000006E-2</c:v>
                </c:pt>
                <c:pt idx="28" formatCode="0.00%">
                  <c:v>7.4399999999999994E-2</c:v>
                </c:pt>
                <c:pt idx="29" formatCode="0.00%">
                  <c:v>7.6399999999999996E-2</c:v>
                </c:pt>
                <c:pt idx="30" formatCode="0.00%">
                  <c:v>7.8899999999999998E-2</c:v>
                </c:pt>
                <c:pt idx="32" formatCode="0.00%">
                  <c:v>8.3900000000000002E-2</c:v>
                </c:pt>
                <c:pt idx="33">
                  <c:v>8.5500000000000007E-2</c:v>
                </c:pt>
                <c:pt idx="34">
                  <c:v>8.7999999999999995E-2</c:v>
                </c:pt>
              </c:numCache>
            </c:numRef>
          </c:val>
          <c:smooth val="0"/>
          <c:extLst xmlns:c16r2="http://schemas.microsoft.com/office/drawing/2015/06/chart">
            <c:ext xmlns:c16="http://schemas.microsoft.com/office/drawing/2014/chart" uri="{C3380CC4-5D6E-409C-BE32-E72D297353CC}">
              <c16:uniqueId val="{00000003-2658-4164-8724-A25AD62DC938}"/>
            </c:ext>
          </c:extLst>
        </c:ser>
        <c:ser>
          <c:idx val="5"/>
          <c:order val="4"/>
          <c:tx>
            <c:strRef>
              <c:f>'RM Rates Analysis'!$G$4</c:f>
              <c:strCache>
                <c:ptCount val="1"/>
                <c:pt idx="0">
                  <c:v>G&amp;C</c:v>
                </c:pt>
              </c:strCache>
            </c:strRef>
          </c:tx>
          <c:spPr>
            <a:ln w="28575" cap="rnd">
              <a:noFill/>
              <a:round/>
            </a:ln>
            <a:effectLst/>
          </c:spPr>
          <c:marker>
            <c:symbol val="circle"/>
            <c:size val="5"/>
            <c:spPr>
              <a:solidFill>
                <a:schemeClr val="accent6"/>
              </a:solidFill>
              <a:ln w="9525">
                <a:solidFill>
                  <a:schemeClr val="accent6"/>
                </a:solidFill>
              </a:ln>
              <a:effectLst/>
            </c:spPr>
          </c:marker>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Analysis'!$G$5:$G$39</c:f>
              <c:numCache>
                <c:formatCode>General</c:formatCode>
                <c:ptCount val="35"/>
                <c:pt idx="6" formatCode="0.00%">
                  <c:v>5.2200000000000003E-2</c:v>
                </c:pt>
                <c:pt idx="7" formatCode="0.00%">
                  <c:v>5.2200000000000003E-2</c:v>
                </c:pt>
                <c:pt idx="8" formatCode="0.00%">
                  <c:v>5.2200000000000003E-2</c:v>
                </c:pt>
                <c:pt idx="9" formatCode="0.00%">
                  <c:v>5.2200000000000003E-2</c:v>
                </c:pt>
                <c:pt idx="10" formatCode="0.00%">
                  <c:v>5.2200000000000003E-2</c:v>
                </c:pt>
                <c:pt idx="11" formatCode="0.00%">
                  <c:v>5.2200000000000003E-2</c:v>
                </c:pt>
                <c:pt idx="12" formatCode="0.00%">
                  <c:v>5.2200000000000003E-2</c:v>
                </c:pt>
                <c:pt idx="13" formatCode="0.00%">
                  <c:v>5.2200000000000003E-2</c:v>
                </c:pt>
                <c:pt idx="23" formatCode="0.00%">
                  <c:v>5.2199999999999996E-2</c:v>
                </c:pt>
                <c:pt idx="24" formatCode="0.00%">
                  <c:v>6.4699999999999994E-2</c:v>
                </c:pt>
                <c:pt idx="25" formatCode="0.00%">
                  <c:v>6.9699999999999998E-2</c:v>
                </c:pt>
                <c:pt idx="27" formatCode="0.00%">
                  <c:v>8.2199999999999995E-2</c:v>
                </c:pt>
                <c:pt idx="28" formatCode="0.00%">
                  <c:v>8.2199999999999995E-2</c:v>
                </c:pt>
                <c:pt idx="29" formatCode="0.00%">
                  <c:v>8.4699999999999998E-2</c:v>
                </c:pt>
                <c:pt idx="30" formatCode="0.00%">
                  <c:v>8.4699999999999998E-2</c:v>
                </c:pt>
                <c:pt idx="31" formatCode="0.00%">
                  <c:v>8.72E-2</c:v>
                </c:pt>
                <c:pt idx="32" formatCode="0.00%">
                  <c:v>8.9700000000000002E-2</c:v>
                </c:pt>
                <c:pt idx="33" formatCode="0.00%">
                  <c:v>8.9700000000000002E-2</c:v>
                </c:pt>
                <c:pt idx="34" formatCode="0.00%">
                  <c:v>9.2200000000000004E-2</c:v>
                </c:pt>
              </c:numCache>
            </c:numRef>
          </c:val>
          <c:smooth val="0"/>
          <c:extLst xmlns:c16r2="http://schemas.microsoft.com/office/drawing/2015/06/chart">
            <c:ext xmlns:c16="http://schemas.microsoft.com/office/drawing/2014/chart" uri="{C3380CC4-5D6E-409C-BE32-E72D297353CC}">
              <c16:uniqueId val="{00000004-2658-4164-8724-A25AD62DC938}"/>
            </c:ext>
          </c:extLst>
        </c:ser>
        <c:ser>
          <c:idx val="6"/>
          <c:order val="5"/>
          <c:tx>
            <c:strRef>
              <c:f>'RM Rates Analysis'!$H$4</c:f>
              <c:strCache>
                <c:ptCount val="1"/>
                <c:pt idx="0">
                  <c:v>P&amp;N Bank</c:v>
                </c:pt>
              </c:strCache>
            </c:strRef>
          </c:tx>
          <c:spPr>
            <a:ln w="28575" cap="rnd">
              <a:noFill/>
              <a:round/>
            </a:ln>
            <a:effectLst/>
          </c:spPr>
          <c:marker>
            <c:symbol val="circle"/>
            <c:size val="5"/>
            <c:spPr>
              <a:solidFill>
                <a:schemeClr val="accent1">
                  <a:lumMod val="60000"/>
                </a:schemeClr>
              </a:solidFill>
              <a:ln w="9525">
                <a:solidFill>
                  <a:schemeClr val="accent1">
                    <a:lumMod val="60000"/>
                  </a:schemeClr>
                </a:solidFill>
              </a:ln>
              <a:effectLst/>
            </c:spPr>
          </c:marker>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Analysis'!$H$5:$H$39</c:f>
              <c:numCache>
                <c:formatCode>General</c:formatCode>
                <c:ptCount val="35"/>
                <c:pt idx="6" formatCode="0.00%">
                  <c:v>5.3999999999999999E-2</c:v>
                </c:pt>
                <c:pt idx="7" formatCode="0.00%">
                  <c:v>5.3999999999999999E-2</c:v>
                </c:pt>
                <c:pt idx="8" formatCode="0.00%">
                  <c:v>5.3999999999999999E-2</c:v>
                </c:pt>
                <c:pt idx="9" formatCode="0.00%">
                  <c:v>5.3999999999999999E-2</c:v>
                </c:pt>
                <c:pt idx="10" formatCode="0.00%">
                  <c:v>5.3999999999999999E-2</c:v>
                </c:pt>
                <c:pt idx="11" formatCode="0.00%">
                  <c:v>5.3999999999999999E-2</c:v>
                </c:pt>
                <c:pt idx="12" formatCode="0.00%">
                  <c:v>5.3999999999999999E-2</c:v>
                </c:pt>
                <c:pt idx="13" formatCode="0.00%">
                  <c:v>5.3999999999999999E-2</c:v>
                </c:pt>
                <c:pt idx="23" formatCode="0.00%">
                  <c:v>5.5599999999999997E-2</c:v>
                </c:pt>
                <c:pt idx="24" formatCode="0.00%">
                  <c:v>6.3E-2</c:v>
                </c:pt>
                <c:pt idx="25" formatCode="0.00%">
                  <c:v>6.6000000000000003E-2</c:v>
                </c:pt>
                <c:pt idx="27" formatCode="0.00%">
                  <c:v>7.7499999999999999E-2</c:v>
                </c:pt>
                <c:pt idx="28" formatCode="0.00%">
                  <c:v>7.7499999999999999E-2</c:v>
                </c:pt>
                <c:pt idx="29" formatCode="0%">
                  <c:v>0.08</c:v>
                </c:pt>
                <c:pt idx="30" formatCode="0.00%">
                  <c:v>8.2500000000000004E-2</c:v>
                </c:pt>
                <c:pt idx="31" formatCode="0.00%">
                  <c:v>8.5000000000000006E-2</c:v>
                </c:pt>
                <c:pt idx="32" formatCode="0.00%">
                  <c:v>8.7499999999999994E-2</c:v>
                </c:pt>
                <c:pt idx="33" formatCode="0.00%">
                  <c:v>8.7499999999999994E-2</c:v>
                </c:pt>
                <c:pt idx="34" formatCode="0.00%">
                  <c:v>0.09</c:v>
                </c:pt>
              </c:numCache>
            </c:numRef>
          </c:val>
          <c:smooth val="0"/>
          <c:extLst xmlns:c16r2="http://schemas.microsoft.com/office/drawing/2015/06/chart">
            <c:ext xmlns:c16="http://schemas.microsoft.com/office/drawing/2014/chart" uri="{C3380CC4-5D6E-409C-BE32-E72D297353CC}">
              <c16:uniqueId val="{00000005-2658-4164-8724-A25AD62DC938}"/>
            </c:ext>
          </c:extLst>
        </c:ser>
        <c:ser>
          <c:idx val="7"/>
          <c:order val="6"/>
          <c:tx>
            <c:strRef>
              <c:f>'RM Rates Analysis'!$I$4</c:f>
              <c:strCache>
                <c:ptCount val="1"/>
                <c:pt idx="0">
                  <c:v>ASAG</c:v>
                </c:pt>
              </c:strCache>
            </c:strRef>
          </c:tx>
          <c:spPr>
            <a:ln w="28575" cap="rnd">
              <a:noFill/>
              <a:round/>
            </a:ln>
            <a:effectLst/>
          </c:spPr>
          <c:marker>
            <c:symbol val="circle"/>
            <c:size val="5"/>
            <c:spPr>
              <a:solidFill>
                <a:schemeClr val="accent2">
                  <a:lumMod val="60000"/>
                </a:schemeClr>
              </a:solidFill>
              <a:ln w="9525">
                <a:solidFill>
                  <a:schemeClr val="accent2">
                    <a:lumMod val="60000"/>
                  </a:schemeClr>
                </a:solidFill>
              </a:ln>
              <a:effectLst/>
            </c:spPr>
          </c:marker>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Analysis'!$I$5:$I$39</c:f>
              <c:numCache>
                <c:formatCode>General</c:formatCode>
                <c:ptCount val="35"/>
                <c:pt idx="23" formatCode="0.00%">
                  <c:v>4.9200000000000001E-2</c:v>
                </c:pt>
                <c:pt idx="24" formatCode="0.00%">
                  <c:v>5.5E-2</c:v>
                </c:pt>
                <c:pt idx="25" formatCode="0.00%">
                  <c:v>5.9400000000000001E-2</c:v>
                </c:pt>
                <c:pt idx="33" formatCode="0.00%">
                  <c:v>8.14E-2</c:v>
                </c:pt>
                <c:pt idx="34" formatCode="0.00%">
                  <c:v>8.6900000000000005E-2</c:v>
                </c:pt>
              </c:numCache>
            </c:numRef>
          </c:val>
          <c:smooth val="0"/>
          <c:extLst xmlns:c16r2="http://schemas.microsoft.com/office/drawing/2015/06/chart">
            <c:ext xmlns:c16="http://schemas.microsoft.com/office/drawing/2014/chart" uri="{C3380CC4-5D6E-409C-BE32-E72D297353CC}">
              <c16:uniqueId val="{00000006-2658-4164-8724-A25AD62DC938}"/>
            </c:ext>
          </c:extLst>
        </c:ser>
        <c:ser>
          <c:idx val="8"/>
          <c:order val="7"/>
          <c:tx>
            <c:strRef>
              <c:f>'RM Rates Analysis'!$J$4</c:f>
              <c:strCache>
                <c:ptCount val="1"/>
                <c:pt idx="0">
                  <c:v>Express RM</c:v>
                </c:pt>
              </c:strCache>
            </c:strRef>
          </c:tx>
          <c:spPr>
            <a:ln w="28575" cap="rnd">
              <a:noFill/>
              <a:round/>
            </a:ln>
            <a:effectLst/>
          </c:spPr>
          <c:marker>
            <c:symbol val="circle"/>
            <c:size val="5"/>
            <c:spPr>
              <a:solidFill>
                <a:schemeClr val="accent3">
                  <a:lumMod val="60000"/>
                </a:schemeClr>
              </a:solidFill>
              <a:ln w="9525">
                <a:solidFill>
                  <a:schemeClr val="accent3">
                    <a:lumMod val="60000"/>
                  </a:schemeClr>
                </a:solidFill>
              </a:ln>
              <a:effectLst/>
            </c:spPr>
          </c:marker>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Analysis'!$J$5:$J$39</c:f>
              <c:numCache>
                <c:formatCode>General</c:formatCode>
                <c:ptCount val="35"/>
                <c:pt idx="23" formatCode="0.00%">
                  <c:v>4.7500000000000001E-2</c:v>
                </c:pt>
                <c:pt idx="24" formatCode="0.00%">
                  <c:v>4.7500000000000001E-2</c:v>
                </c:pt>
                <c:pt idx="25" formatCode="0.00%">
                  <c:v>5.4000000000000006E-2</c:v>
                </c:pt>
                <c:pt idx="33" formatCode="0.00%">
                  <c:v>7.85E-2</c:v>
                </c:pt>
                <c:pt idx="34" formatCode="0.00%">
                  <c:v>8.4000000000000005E-2</c:v>
                </c:pt>
              </c:numCache>
            </c:numRef>
          </c:val>
          <c:smooth val="0"/>
          <c:extLst xmlns:c16r2="http://schemas.microsoft.com/office/drawing/2015/06/chart">
            <c:ext xmlns:c16="http://schemas.microsoft.com/office/drawing/2014/chart" uri="{C3380CC4-5D6E-409C-BE32-E72D297353CC}">
              <c16:uniqueId val="{00000007-2658-4164-8724-A25AD62DC938}"/>
            </c:ext>
          </c:extLst>
        </c:ser>
        <c:ser>
          <c:idx val="9"/>
          <c:order val="8"/>
          <c:tx>
            <c:strRef>
              <c:f>'RM Rates Analysis'!$K$4</c:f>
              <c:strCache>
                <c:ptCount val="1"/>
                <c:pt idx="0">
                  <c:v>HomeStart</c:v>
                </c:pt>
              </c:strCache>
            </c:strRef>
          </c:tx>
          <c:spPr>
            <a:ln w="28575"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34"/>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2658-4164-8724-A25AD62DC938}"/>
                </c:ext>
              </c:extLst>
            </c:dLbl>
            <c:spPr>
              <a:noFill/>
              <a:ln>
                <a:noFill/>
              </a:ln>
              <a:effectLst/>
            </c:spPr>
            <c:txPr>
              <a:bodyPr rot="0" spcFirstLastPara="1" vertOverflow="ellipsis" vert="horz" wrap="square" anchor="ctr" anchorCtr="1"/>
              <a:lstStyle/>
              <a:p>
                <a:pPr>
                  <a:defRPr sz="1200" b="0" i="0" u="none" strike="noStrike" kern="1200" baseline="0">
                    <a:ln>
                      <a:noFill/>
                    </a:ln>
                    <a:solidFill>
                      <a:schemeClr val="tx1"/>
                    </a:solidFill>
                    <a:latin typeface="+mn-lt"/>
                    <a:ea typeface="+mn-ea"/>
                    <a:cs typeface="Arial" panose="020B0604020202020204" pitchFamily="34" charset="0"/>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Analysis'!$K$5:$K$39</c:f>
              <c:numCache>
                <c:formatCode>General</c:formatCode>
                <c:ptCount val="35"/>
                <c:pt idx="2" formatCode="0.00%">
                  <c:v>6.0899999999999996E-2</c:v>
                </c:pt>
                <c:pt idx="33" formatCode="0.00%">
                  <c:v>8.3900000000000002E-2</c:v>
                </c:pt>
                <c:pt idx="34" formatCode="0.00%">
                  <c:v>7.8899999999999998E-2</c:v>
                </c:pt>
              </c:numCache>
            </c:numRef>
          </c:val>
          <c:smooth val="0"/>
          <c:extLst xmlns:c16r2="http://schemas.microsoft.com/office/drawing/2015/06/chart">
            <c:ext xmlns:c16="http://schemas.microsoft.com/office/drawing/2014/chart" uri="{C3380CC4-5D6E-409C-BE32-E72D297353CC}">
              <c16:uniqueId val="{00000008-2658-4164-8724-A25AD62DC938}"/>
            </c:ext>
          </c:extLst>
        </c:ser>
        <c:ser>
          <c:idx val="1"/>
          <c:order val="9"/>
          <c:tx>
            <c:strRef>
              <c:f>'RM Rates Analysis'!$L$4</c:f>
              <c:strCache>
                <c:ptCount val="1"/>
                <c:pt idx="0">
                  <c:v>IMB RM</c:v>
                </c:pt>
              </c:strCache>
            </c:strRef>
          </c:tx>
          <c:spPr>
            <a:ln w="28575" cap="rnd">
              <a:noFill/>
              <a:round/>
            </a:ln>
            <a:effectLst/>
          </c:spPr>
          <c:marker>
            <c:symbol val="circle"/>
            <c:size val="5"/>
            <c:spPr>
              <a:solidFill>
                <a:schemeClr val="accent2"/>
              </a:solidFill>
              <a:ln w="9525">
                <a:solidFill>
                  <a:schemeClr val="accent2"/>
                </a:solidFill>
              </a:ln>
              <a:effectLst/>
            </c:spPr>
          </c:marker>
          <c:cat>
            <c:numRef>
              <c:f>'RM Rates Analysis'!$B$5:$B$39</c:f>
              <c:numCache>
                <c:formatCode>m/d/yyyy</c:formatCode>
                <c:ptCount val="35"/>
                <c:pt idx="0">
                  <c:v>43164</c:v>
                </c:pt>
                <c:pt idx="1">
                  <c:v>43434</c:v>
                </c:pt>
                <c:pt idx="2">
                  <c:v>43494</c:v>
                </c:pt>
                <c:pt idx="3">
                  <c:v>43649</c:v>
                </c:pt>
                <c:pt idx="4">
                  <c:v>43894</c:v>
                </c:pt>
                <c:pt idx="5">
                  <c:v>43938</c:v>
                </c:pt>
                <c:pt idx="6">
                  <c:v>43966</c:v>
                </c:pt>
                <c:pt idx="7">
                  <c:v>43999</c:v>
                </c:pt>
                <c:pt idx="8">
                  <c:v>44028</c:v>
                </c:pt>
                <c:pt idx="9">
                  <c:v>44061</c:v>
                </c:pt>
                <c:pt idx="10">
                  <c:v>44098</c:v>
                </c:pt>
                <c:pt idx="11">
                  <c:v>44112</c:v>
                </c:pt>
                <c:pt idx="12">
                  <c:v>44147</c:v>
                </c:pt>
                <c:pt idx="13">
                  <c:v>44172</c:v>
                </c:pt>
                <c:pt idx="14">
                  <c:v>44251</c:v>
                </c:pt>
                <c:pt idx="15">
                  <c:v>44272</c:v>
                </c:pt>
                <c:pt idx="16">
                  <c:v>44287</c:v>
                </c:pt>
                <c:pt idx="17">
                  <c:v>44487</c:v>
                </c:pt>
                <c:pt idx="18">
                  <c:v>44530</c:v>
                </c:pt>
                <c:pt idx="19">
                  <c:v>44536</c:v>
                </c:pt>
                <c:pt idx="20">
                  <c:v>44585</c:v>
                </c:pt>
                <c:pt idx="21">
                  <c:v>44630</c:v>
                </c:pt>
                <c:pt idx="22">
                  <c:v>44652</c:v>
                </c:pt>
                <c:pt idx="23">
                  <c:v>44711</c:v>
                </c:pt>
                <c:pt idx="24">
                  <c:v>44776</c:v>
                </c:pt>
                <c:pt idx="25">
                  <c:v>44823</c:v>
                </c:pt>
                <c:pt idx="26">
                  <c:v>44852</c:v>
                </c:pt>
                <c:pt idx="27">
                  <c:v>44911</c:v>
                </c:pt>
                <c:pt idx="28">
                  <c:v>44963</c:v>
                </c:pt>
                <c:pt idx="29">
                  <c:v>45005</c:v>
                </c:pt>
                <c:pt idx="30">
                  <c:v>45035</c:v>
                </c:pt>
                <c:pt idx="31">
                  <c:v>45058</c:v>
                </c:pt>
                <c:pt idx="32">
                  <c:v>45093</c:v>
                </c:pt>
                <c:pt idx="33">
                  <c:v>45205</c:v>
                </c:pt>
                <c:pt idx="34">
                  <c:v>45322</c:v>
                </c:pt>
              </c:numCache>
            </c:numRef>
          </c:cat>
          <c:val>
            <c:numRef>
              <c:f>'RM Rates Analysis'!$L$5:$L$39</c:f>
              <c:numCache>
                <c:formatCode>General</c:formatCode>
                <c:ptCount val="35"/>
                <c:pt idx="0" formatCode="0.00%">
                  <c:v>6.25E-2</c:v>
                </c:pt>
                <c:pt idx="6" formatCode="0.00%">
                  <c:v>5.57E-2</c:v>
                </c:pt>
                <c:pt idx="7" formatCode="0.00%">
                  <c:v>5.57E-2</c:v>
                </c:pt>
                <c:pt idx="8" formatCode="0.00%">
                  <c:v>5.57E-2</c:v>
                </c:pt>
                <c:pt idx="9" formatCode="0.00%">
                  <c:v>5.57E-2</c:v>
                </c:pt>
                <c:pt idx="10" formatCode="0.00%">
                  <c:v>5.57E-2</c:v>
                </c:pt>
                <c:pt idx="11" formatCode="0.00%">
                  <c:v>5.57E-2</c:v>
                </c:pt>
                <c:pt idx="23" formatCode="0.00%">
                  <c:v>5.57E-2</c:v>
                </c:pt>
                <c:pt idx="24" formatCode="0.00%">
                  <c:v>6.5000000000000002E-2</c:v>
                </c:pt>
                <c:pt idx="25" formatCode="0.00%">
                  <c:v>6.5000000000000002E-2</c:v>
                </c:pt>
                <c:pt idx="27" formatCode="0.00%">
                  <c:v>7.2499999999999995E-2</c:v>
                </c:pt>
                <c:pt idx="28" formatCode="0.00%">
                  <c:v>7.2499999999999995E-2</c:v>
                </c:pt>
                <c:pt idx="29" formatCode="0.00%">
                  <c:v>7.4999999999999997E-2</c:v>
                </c:pt>
                <c:pt idx="30" formatCode="0.00%">
                  <c:v>7.6499999999999999E-2</c:v>
                </c:pt>
                <c:pt idx="31" formatCode="0.00%">
                  <c:v>7.9000000000000001E-2</c:v>
                </c:pt>
                <c:pt idx="32" formatCode="0.00%">
                  <c:v>8.1000000000000003E-2</c:v>
                </c:pt>
                <c:pt idx="34" formatCode="0.00%">
                  <c:v>8.3500000000000005E-2</c:v>
                </c:pt>
              </c:numCache>
            </c:numRef>
          </c:val>
          <c:smooth val="0"/>
          <c:extLst xmlns:c16r2="http://schemas.microsoft.com/office/drawing/2015/06/chart">
            <c:ext xmlns:c16="http://schemas.microsoft.com/office/drawing/2014/chart" uri="{C3380CC4-5D6E-409C-BE32-E72D297353CC}">
              <c16:uniqueId val="{00000009-2658-4164-8724-A25AD62DC938}"/>
            </c:ext>
          </c:extLst>
        </c:ser>
        <c:dLbls>
          <c:showLegendKey val="0"/>
          <c:showVal val="0"/>
          <c:showCatName val="0"/>
          <c:showSerName val="0"/>
          <c:showPercent val="0"/>
          <c:showBubbleSize val="0"/>
        </c:dLbls>
        <c:marker val="1"/>
        <c:smooth val="0"/>
        <c:axId val="142084736"/>
        <c:axId val="142086912"/>
      </c:lineChart>
      <c:dateAx>
        <c:axId val="142084736"/>
        <c:scaling>
          <c:orientation val="minMax"/>
          <c:min val="43101"/>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ln>
                  <a:noFill/>
                </a:ln>
                <a:solidFill>
                  <a:schemeClr val="tx1"/>
                </a:solidFill>
                <a:latin typeface="+mn-lt"/>
                <a:ea typeface="+mn-ea"/>
                <a:cs typeface="Arial" panose="020B0604020202020204" pitchFamily="34" charset="0"/>
              </a:defRPr>
            </a:pPr>
            <a:endParaRPr lang="en-US"/>
          </a:p>
        </c:txPr>
        <c:crossAx val="142086912"/>
        <c:crosses val="autoZero"/>
        <c:auto val="1"/>
        <c:lblOffset val="100"/>
        <c:baseTimeUnit val="days"/>
      </c:dateAx>
      <c:valAx>
        <c:axId val="142086912"/>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ln>
                  <a:noFill/>
                </a:ln>
                <a:solidFill>
                  <a:schemeClr val="tx1"/>
                </a:solidFill>
                <a:latin typeface="+mn-lt"/>
                <a:ea typeface="+mn-ea"/>
                <a:cs typeface="Arial" panose="020B0604020202020204" pitchFamily="34" charset="0"/>
              </a:defRPr>
            </a:pPr>
            <a:endParaRPr lang="en-US"/>
          </a:p>
        </c:txPr>
        <c:crossAx val="142084736"/>
        <c:crosses val="autoZero"/>
        <c:crossBetween val="between"/>
      </c:valAx>
      <c:spPr>
        <a:noFill/>
        <a:ln>
          <a:noFill/>
        </a:ln>
        <a:effectLst/>
      </c:spPr>
    </c:plotArea>
    <c:legend>
      <c:legendPos val="r"/>
      <c:layout>
        <c:manualLayout>
          <c:xMode val="edge"/>
          <c:yMode val="edge"/>
          <c:x val="0.71063754260172729"/>
          <c:y val="2.4944907915673813E-2"/>
          <c:w val="0.28061647338680795"/>
          <c:h val="0.96499899875207473"/>
        </c:manualLayout>
      </c:layout>
      <c:overlay val="0"/>
      <c:spPr>
        <a:noFill/>
        <a:ln>
          <a:noFill/>
        </a:ln>
        <a:effectLst/>
      </c:spPr>
      <c:txPr>
        <a:bodyPr rot="0" spcFirstLastPara="1" vertOverflow="ellipsis" vert="horz" wrap="square" anchor="ctr" anchorCtr="1"/>
        <a:lstStyle/>
        <a:p>
          <a:pPr>
            <a:defRPr sz="1200" b="0" i="0" u="none" strike="noStrike" kern="1200" baseline="0">
              <a:ln>
                <a:noFill/>
              </a:ln>
              <a:solidFill>
                <a:schemeClr val="tx1"/>
              </a:solidFill>
              <a:latin typeface="+mn-lt"/>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n>
            <a:noFill/>
          </a:ln>
          <a:solidFill>
            <a:schemeClr val="tx1"/>
          </a:solidFill>
          <a:latin typeface="+mn-lt"/>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2425C8D-C5AF-9F4F-9E24-5C2DC7275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7021E46C-AA4E-214A-A45C-A09C6AE0B0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442EA-0DF9-924B-8435-17D563E57ACA}" type="datetimeFigureOut">
              <a:rPr lang="en-US" smtClean="0"/>
              <a:t>2/4/2024</a:t>
            </a:fld>
            <a:endParaRPr lang="en-US"/>
          </a:p>
        </p:txBody>
      </p:sp>
      <p:sp>
        <p:nvSpPr>
          <p:cNvPr id="4" name="Footer Placeholder 3">
            <a:extLst>
              <a:ext uri="{FF2B5EF4-FFF2-40B4-BE49-F238E27FC236}">
                <a16:creationId xmlns:a16="http://schemas.microsoft.com/office/drawing/2014/main" xmlns="" id="{40AAFBB1-2BB3-DA46-A158-0722D5A310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BA7D7EA5-B09A-264C-ABF4-E27232AD2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321C2-EC5F-E04A-AFC0-A1F418A559B9}" type="slidenum">
              <a:rPr lang="en-US" smtClean="0"/>
              <a:t>‹#›</a:t>
            </a:fld>
            <a:endParaRPr lang="en-US"/>
          </a:p>
        </p:txBody>
      </p:sp>
    </p:spTree>
    <p:extLst>
      <p:ext uri="{BB962C8B-B14F-4D97-AF65-F5344CB8AC3E}">
        <p14:creationId xmlns:p14="http://schemas.microsoft.com/office/powerpoint/2010/main" val="1946381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955B6-3D2D-2944-B7F4-FE074C92CB41}" type="datetimeFigureOut">
              <a:rPr lang="en-US" smtClean="0"/>
              <a:t>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6ACD0-BE8A-3D4B-8E89-B0E6ACFF594E}" type="slidenum">
              <a:rPr lang="en-US" smtClean="0"/>
              <a:t>‹#›</a:t>
            </a:fld>
            <a:endParaRPr lang="en-US"/>
          </a:p>
        </p:txBody>
      </p:sp>
    </p:spTree>
    <p:extLst>
      <p:ext uri="{BB962C8B-B14F-4D97-AF65-F5344CB8AC3E}">
        <p14:creationId xmlns:p14="http://schemas.microsoft.com/office/powerpoint/2010/main" val="3859273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46ACD0-BE8A-3D4B-8E89-B0E6ACFF594E}" type="slidenum">
              <a:rPr lang="en-US" smtClean="0"/>
              <a:t>1</a:t>
            </a:fld>
            <a:endParaRPr lang="en-US"/>
          </a:p>
        </p:txBody>
      </p:sp>
    </p:spTree>
    <p:extLst>
      <p:ext uri="{BB962C8B-B14F-4D97-AF65-F5344CB8AC3E}">
        <p14:creationId xmlns:p14="http://schemas.microsoft.com/office/powerpoint/2010/main" val="3428367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14</a:t>
            </a:fld>
            <a:endParaRPr lang="en-US"/>
          </a:p>
        </p:txBody>
      </p:sp>
    </p:spTree>
    <p:extLst>
      <p:ext uri="{BB962C8B-B14F-4D97-AF65-F5344CB8AC3E}">
        <p14:creationId xmlns:p14="http://schemas.microsoft.com/office/powerpoint/2010/main" val="2508838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15</a:t>
            </a:fld>
            <a:endParaRPr lang="en-US"/>
          </a:p>
        </p:txBody>
      </p:sp>
    </p:spTree>
    <p:extLst>
      <p:ext uri="{BB962C8B-B14F-4D97-AF65-F5344CB8AC3E}">
        <p14:creationId xmlns:p14="http://schemas.microsoft.com/office/powerpoint/2010/main" val="307289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16</a:t>
            </a:fld>
            <a:endParaRPr lang="en-US"/>
          </a:p>
        </p:txBody>
      </p:sp>
    </p:spTree>
    <p:extLst>
      <p:ext uri="{BB962C8B-B14F-4D97-AF65-F5344CB8AC3E}">
        <p14:creationId xmlns:p14="http://schemas.microsoft.com/office/powerpoint/2010/main" val="1822232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17</a:t>
            </a:fld>
            <a:endParaRPr lang="en-US"/>
          </a:p>
        </p:txBody>
      </p:sp>
    </p:spTree>
    <p:extLst>
      <p:ext uri="{BB962C8B-B14F-4D97-AF65-F5344CB8AC3E}">
        <p14:creationId xmlns:p14="http://schemas.microsoft.com/office/powerpoint/2010/main" val="415475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5113" indent="-265113">
              <a:lnSpc>
                <a:spcPct val="100000"/>
              </a:lnSpc>
              <a:spcBef>
                <a:spcPts val="0"/>
              </a:spcBef>
              <a:spcAft>
                <a:spcPts val="600"/>
              </a:spcAft>
              <a:buFont typeface="Arial" panose="020B0604020202020204" pitchFamily="34" charset="0"/>
              <a:buChar char="•"/>
            </a:pPr>
            <a:r>
              <a:rPr lang="en-AU" sz="1200" b="1" dirty="0"/>
              <a:t>Downsizer contributions </a:t>
            </a:r>
            <a:r>
              <a:rPr lang="en-AU" sz="1200" dirty="0"/>
              <a:t>(to superannuation account). $300K. </a:t>
            </a:r>
            <a:r>
              <a:rPr lang="en-AU" sz="1200" dirty="0">
                <a:solidFill>
                  <a:srgbClr val="C00000"/>
                </a:solidFill>
              </a:rPr>
              <a:t>4,500 used scheme in first 3 years</a:t>
            </a:r>
          </a:p>
          <a:p>
            <a:pPr marL="265113" indent="-265113">
              <a:lnSpc>
                <a:spcPct val="100000"/>
              </a:lnSpc>
              <a:spcBef>
                <a:spcPts val="0"/>
              </a:spcBef>
              <a:spcAft>
                <a:spcPts val="600"/>
              </a:spcAft>
              <a:buFont typeface="Arial" panose="020B0604020202020204" pitchFamily="34" charset="0"/>
              <a:buChar char="•"/>
            </a:pPr>
            <a:r>
              <a:rPr lang="en-AU" sz="1200" b="1" dirty="0"/>
              <a:t>Home reversion </a:t>
            </a:r>
            <a:r>
              <a:rPr lang="en-AU" sz="1200" dirty="0"/>
              <a:t>(sell part of house)</a:t>
            </a:r>
          </a:p>
          <a:p>
            <a:pPr marL="265113" indent="-265113">
              <a:lnSpc>
                <a:spcPct val="100000"/>
              </a:lnSpc>
              <a:spcBef>
                <a:spcPts val="0"/>
              </a:spcBef>
              <a:spcAft>
                <a:spcPts val="600"/>
              </a:spcAft>
              <a:buFont typeface="Arial" panose="020B0604020202020204" pitchFamily="34" charset="0"/>
              <a:buChar char="•"/>
            </a:pPr>
            <a:r>
              <a:rPr lang="en-AU" sz="1200" dirty="0"/>
              <a:t>Private </a:t>
            </a:r>
            <a:r>
              <a:rPr lang="en-AU" sz="1200" b="1" dirty="0"/>
              <a:t>reverse mortgage </a:t>
            </a:r>
            <a:r>
              <a:rPr lang="en-AU" sz="1200" dirty="0"/>
              <a:t>(borrow using house as collateral).</a:t>
            </a:r>
            <a:r>
              <a:rPr lang="en-AU" sz="1200" dirty="0">
                <a:solidFill>
                  <a:srgbClr val="C00000"/>
                </a:solidFill>
              </a:rPr>
              <a:t>10s of 1000s of contracts</a:t>
            </a:r>
          </a:p>
          <a:p>
            <a:pPr marL="265113" indent="-265113">
              <a:lnSpc>
                <a:spcPct val="100000"/>
              </a:lnSpc>
              <a:spcBef>
                <a:spcPts val="0"/>
              </a:spcBef>
              <a:spcAft>
                <a:spcPts val="600"/>
              </a:spcAft>
              <a:buFont typeface="Arial" panose="020B0604020202020204" pitchFamily="34" charset="0"/>
              <a:buChar char="•"/>
            </a:pPr>
            <a:r>
              <a:rPr lang="en-AU" sz="1200" dirty="0"/>
              <a:t>Publicly provided reverse mortgage </a:t>
            </a:r>
            <a:r>
              <a:rPr lang="en-AU" sz="1200" b="1" dirty="0"/>
              <a:t>HEAS</a:t>
            </a:r>
            <a:r>
              <a:rPr lang="en-AU" sz="1200" dirty="0"/>
              <a:t> (Home Equity Access Scheme). </a:t>
            </a:r>
            <a:r>
              <a:rPr lang="en-AU" sz="1200" dirty="0">
                <a:solidFill>
                  <a:srgbClr val="C00000"/>
                </a:solidFill>
              </a:rPr>
              <a:t>&lt;10,000 participants</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3</a:t>
            </a:fld>
            <a:endParaRPr lang="en-US"/>
          </a:p>
        </p:txBody>
      </p:sp>
    </p:spTree>
    <p:extLst>
      <p:ext uri="{BB962C8B-B14F-4D97-AF65-F5344CB8AC3E}">
        <p14:creationId xmlns:p14="http://schemas.microsoft.com/office/powerpoint/2010/main" val="61214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4</a:t>
            </a:fld>
            <a:endParaRPr lang="en-US"/>
          </a:p>
        </p:txBody>
      </p:sp>
    </p:spTree>
    <p:extLst>
      <p:ext uri="{BB962C8B-B14F-4D97-AF65-F5344CB8AC3E}">
        <p14:creationId xmlns:p14="http://schemas.microsoft.com/office/powerpoint/2010/main" val="2095606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5</a:t>
            </a:fld>
            <a:endParaRPr lang="en-US"/>
          </a:p>
        </p:txBody>
      </p:sp>
    </p:spTree>
    <p:extLst>
      <p:ext uri="{BB962C8B-B14F-4D97-AF65-F5344CB8AC3E}">
        <p14:creationId xmlns:p14="http://schemas.microsoft.com/office/powerpoint/2010/main" val="486394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9</a:t>
            </a:fld>
            <a:endParaRPr lang="en-US"/>
          </a:p>
        </p:txBody>
      </p:sp>
    </p:spTree>
    <p:extLst>
      <p:ext uri="{BB962C8B-B14F-4D97-AF65-F5344CB8AC3E}">
        <p14:creationId xmlns:p14="http://schemas.microsoft.com/office/powerpoint/2010/main" val="332187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10</a:t>
            </a:fld>
            <a:endParaRPr lang="en-US"/>
          </a:p>
        </p:txBody>
      </p:sp>
    </p:spTree>
    <p:extLst>
      <p:ext uri="{BB962C8B-B14F-4D97-AF65-F5344CB8AC3E}">
        <p14:creationId xmlns:p14="http://schemas.microsoft.com/office/powerpoint/2010/main" val="360460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lvl="0"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Risk exposure</a:t>
            </a:r>
          </a:p>
          <a:p>
            <a:pPr marL="635000" marR="0" lvl="1"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RM: homeowner benefits from house price increases, is protected from decreases through the NNEG</a:t>
            </a:r>
          </a:p>
          <a:p>
            <a:pPr marL="635000" marR="0" lvl="1"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HR: symmetric exposure to house price risk </a:t>
            </a:r>
          </a:p>
          <a:p>
            <a:pPr marL="0" marR="0" lvl="0" indent="0" algn="l" defTabSz="457200" rtl="0" eaLnBrk="1" fontAlgn="base" latinLnBrk="0" hangingPunct="1">
              <a:lnSpc>
                <a:spcPct val="120000"/>
              </a:lnSpc>
              <a:spcBef>
                <a:spcPct val="0"/>
              </a:spcBef>
              <a:spcAft>
                <a:spcPct val="0"/>
              </a:spcAft>
              <a:buClrTx/>
              <a:buSzTx/>
              <a:buFontTx/>
              <a:buNone/>
              <a:tabLst/>
              <a:defRPr/>
            </a:pPr>
            <a:endParaRPr kumimoji="0" lang="en-AU" sz="20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a:p>
            <a:pPr marL="177800" marR="0" lvl="0"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Timing of payouts </a:t>
            </a:r>
          </a:p>
          <a:p>
            <a:pPr marL="635000" marR="0" lvl="2"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RM: higher payouts at </a:t>
            </a:r>
            <a:r>
              <a:rPr kumimoji="0" lang="en-AU" sz="20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t </a:t>
            </a: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0, loan repaid at termination</a:t>
            </a:r>
          </a:p>
          <a:p>
            <a:pPr marL="635000" marR="0" lvl="2"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HR: lease-for-life costs subtracted from lump sum at </a:t>
            </a:r>
            <a:r>
              <a:rPr kumimoji="0" lang="en-AU" sz="20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t </a:t>
            </a: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0 </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11</a:t>
            </a:fld>
            <a:endParaRPr lang="en-US"/>
          </a:p>
        </p:txBody>
      </p:sp>
    </p:spTree>
    <p:extLst>
      <p:ext uri="{BB962C8B-B14F-4D97-AF65-F5344CB8AC3E}">
        <p14:creationId xmlns:p14="http://schemas.microsoft.com/office/powerpoint/2010/main" val="398978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lvl="0"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Risk exposure</a:t>
            </a:r>
          </a:p>
          <a:p>
            <a:pPr marL="635000" marR="0" lvl="1"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RM: homeowner benefits from house price increases, is protected from decreases through the NNEG</a:t>
            </a:r>
          </a:p>
          <a:p>
            <a:pPr marL="635000" marR="0" lvl="1"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HR: symmetric exposure to house price risk </a:t>
            </a:r>
          </a:p>
          <a:p>
            <a:pPr marL="0" marR="0" lvl="0" indent="0" algn="l" defTabSz="457200" rtl="0" eaLnBrk="1" fontAlgn="base" latinLnBrk="0" hangingPunct="1">
              <a:lnSpc>
                <a:spcPct val="120000"/>
              </a:lnSpc>
              <a:spcBef>
                <a:spcPct val="0"/>
              </a:spcBef>
              <a:spcAft>
                <a:spcPct val="0"/>
              </a:spcAft>
              <a:buClrTx/>
              <a:buSzTx/>
              <a:buFontTx/>
              <a:buNone/>
              <a:tabLst/>
              <a:defRPr/>
            </a:pPr>
            <a:endParaRPr kumimoji="0" lang="en-AU" sz="20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a:p>
            <a:pPr marL="177800" marR="0" lvl="0"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Timing of payouts </a:t>
            </a:r>
          </a:p>
          <a:p>
            <a:pPr marL="635000" marR="0" lvl="2"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RM: higher payouts at </a:t>
            </a:r>
            <a:r>
              <a:rPr kumimoji="0" lang="en-AU" sz="20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t </a:t>
            </a: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0, loan repaid at termination</a:t>
            </a:r>
          </a:p>
          <a:p>
            <a:pPr marL="635000" marR="0" lvl="2" indent="-177800" algn="l" defTabSz="457200" rtl="0" eaLnBrk="1" fontAlgn="base" latinLnBrk="0" hangingPunct="1">
              <a:lnSpc>
                <a:spcPct val="120000"/>
              </a:lnSpc>
              <a:spcBef>
                <a:spcPct val="0"/>
              </a:spcBef>
              <a:spcAft>
                <a:spcPct val="0"/>
              </a:spcAft>
              <a:buClrTx/>
              <a:buSzTx/>
              <a:buFont typeface="Arial"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HR: lease-for-life costs subtracted from lump sum at </a:t>
            </a:r>
            <a:r>
              <a:rPr kumimoji="0" lang="en-AU" sz="20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t </a:t>
            </a:r>
            <a:r>
              <a:rPr kumimoji="0" lang="en-AU"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0 </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12</a:t>
            </a:fld>
            <a:endParaRPr lang="en-US"/>
          </a:p>
        </p:txBody>
      </p:sp>
    </p:spTree>
    <p:extLst>
      <p:ext uri="{BB962C8B-B14F-4D97-AF65-F5344CB8AC3E}">
        <p14:creationId xmlns:p14="http://schemas.microsoft.com/office/powerpoint/2010/main" val="192103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13</a:t>
            </a:fld>
            <a:endParaRPr lang="en-US"/>
          </a:p>
        </p:txBody>
      </p:sp>
    </p:spTree>
    <p:extLst>
      <p:ext uri="{BB962C8B-B14F-4D97-AF65-F5344CB8AC3E}">
        <p14:creationId xmlns:p14="http://schemas.microsoft.com/office/powerpoint/2010/main" val="3029277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E976E31-1EA1-274A-A1AD-5915E61D3EEC}"/>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SW Sydney Logo">
            <a:extLst>
              <a:ext uri="{FF2B5EF4-FFF2-40B4-BE49-F238E27FC236}">
                <a16:creationId xmlns:a16="http://schemas.microsoft.com/office/drawing/2014/main" xmlns="" id="{F0BF8575-4955-BC4A-80DE-4BF637C59C7B}"/>
              </a:ext>
            </a:extLst>
          </p:cNvPr>
          <p:cNvPicPr>
            <a:picLocks noChangeAspect="1"/>
          </p:cNvPicPr>
          <p:nvPr userDrawn="1"/>
        </p:nvPicPr>
        <p:blipFill>
          <a:blip r:embed="rId2"/>
          <a:srcRect/>
          <a:stretch/>
        </p:blipFill>
        <p:spPr>
          <a:xfrm>
            <a:off x="10593240" y="522000"/>
            <a:ext cx="1188000" cy="1240241"/>
          </a:xfrm>
          <a:prstGeom prst="rect">
            <a:avLst/>
          </a:prstGeom>
        </p:spPr>
      </p:pic>
      <p:sp>
        <p:nvSpPr>
          <p:cNvPr id="10" name="Title Placeholder 1" descr="Click to edit master title style&#10;">
            <a:extLst>
              <a:ext uri="{FF2B5EF4-FFF2-40B4-BE49-F238E27FC236}">
                <a16:creationId xmlns:a16="http://schemas.microsoft.com/office/drawing/2014/main" xmlns="" id="{86AF8517-E0F0-4998-8AA8-25A0DD8EF33A}"/>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1" name="Text Placeholder 2" descr="Click to add secondary details&#10;">
            <a:extLst>
              <a:ext uri="{FF2B5EF4-FFF2-40B4-BE49-F238E27FC236}">
                <a16:creationId xmlns:a16="http://schemas.microsoft.com/office/drawing/2014/main" xmlns="" id="{D34C583A-86D7-4AD9-912C-AA86DC354559}"/>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stStyle>
          <a:p>
            <a:pPr lvl="0"/>
            <a:r>
              <a:rPr lang="en-GB" dirty="0"/>
              <a:t>Secondary details go here</a:t>
            </a:r>
          </a:p>
        </p:txBody>
      </p:sp>
    </p:spTree>
    <p:extLst>
      <p:ext uri="{BB962C8B-B14F-4D97-AF65-F5344CB8AC3E}">
        <p14:creationId xmlns:p14="http://schemas.microsoft.com/office/powerpoint/2010/main" val="331960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9D3B421E-C230-4985-A55F-249E4712D5D8}"/>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descr="Click to edit body text styles">
            <a:extLst>
              <a:ext uri="{FF2B5EF4-FFF2-40B4-BE49-F238E27FC236}">
                <a16:creationId xmlns:a16="http://schemas.microsoft.com/office/drawing/2014/main" xmlns="" id="{9F9B1106-1747-47C6-AD4D-1ED872037F9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descr="Click to add page number">
            <a:extLst>
              <a:ext uri="{FF2B5EF4-FFF2-40B4-BE49-F238E27FC236}">
                <a16:creationId xmlns:a16="http://schemas.microsoft.com/office/drawing/2014/main" xmlns="" id="{59489FD8-71FE-4137-8FE6-DC2A193CC355}"/>
              </a:ext>
            </a:extLst>
          </p:cNvPr>
          <p:cNvSpPr>
            <a:spLocks noGrp="1"/>
          </p:cNvSpPr>
          <p:nvPr>
            <p:ph type="sldNum" sz="quarter" idx="12"/>
          </p:nvPr>
        </p:nvSpPr>
        <p:spPr/>
        <p:txBody>
          <a:bodyPr/>
          <a:lstStyle>
            <a:lvl1pPr>
              <a:defRPr>
                <a:solidFill>
                  <a:schemeClr val="tx1"/>
                </a:solidFill>
              </a:defRPr>
            </a:lvl1pPr>
          </a:lstStyle>
          <a:p>
            <a:fld id="{D21E89A3-7E11-405E-ABCA-FDB7BC1A8F38}" type="slidenum">
              <a:rPr lang="en-AU" smtClean="0"/>
              <a:pPr/>
              <a:t>‹#›</a:t>
            </a:fld>
            <a:endParaRPr lang="en-AU" dirty="0"/>
          </a:p>
        </p:txBody>
      </p:sp>
    </p:spTree>
    <p:extLst>
      <p:ext uri="{BB962C8B-B14F-4D97-AF65-F5344CB8AC3E}">
        <p14:creationId xmlns:p14="http://schemas.microsoft.com/office/powerpoint/2010/main" val="174817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3E085695-8E0F-403A-9CD7-62C032F7690D}"/>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descr="Click to edit body text styles on the left side of slide">
            <a:extLst>
              <a:ext uri="{FF2B5EF4-FFF2-40B4-BE49-F238E27FC236}">
                <a16:creationId xmlns:a16="http://schemas.microsoft.com/office/drawing/2014/main" xmlns="" id="{FC05A9F9-AE68-4F94-9E5E-068EE37349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descr="Click to edit body text styles on the right side of slide">
            <a:extLst>
              <a:ext uri="{FF2B5EF4-FFF2-40B4-BE49-F238E27FC236}">
                <a16:creationId xmlns:a16="http://schemas.microsoft.com/office/drawing/2014/main" xmlns="" id="{C93A7560-CAFD-4E61-95FB-BDA485201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descr="Click to add date Day/Month/Year">
            <a:extLst>
              <a:ext uri="{FF2B5EF4-FFF2-40B4-BE49-F238E27FC236}">
                <a16:creationId xmlns:a16="http://schemas.microsoft.com/office/drawing/2014/main" xmlns="" id="{99DDD9F1-1A2C-48B2-B5C9-C73A7289C320}"/>
              </a:ext>
            </a:extLst>
          </p:cNvPr>
          <p:cNvSpPr>
            <a:spLocks noGrp="1"/>
          </p:cNvSpPr>
          <p:nvPr>
            <p:ph type="dt" sz="half" idx="10"/>
          </p:nvPr>
        </p:nvSpPr>
        <p:spPr/>
        <p:txBody>
          <a:bodyPr/>
          <a:lstStyle>
            <a:lvl1pPr>
              <a:defRPr>
                <a:solidFill>
                  <a:schemeClr val="tx1"/>
                </a:solidFill>
              </a:defRPr>
            </a:lvl1pPr>
          </a:lstStyle>
          <a:p>
            <a:endParaRPr lang="en-AU" dirty="0"/>
          </a:p>
        </p:txBody>
      </p:sp>
      <p:sp>
        <p:nvSpPr>
          <p:cNvPr id="6" name="Footer Placeholder 5" descr="Click to add a footer">
            <a:extLst>
              <a:ext uri="{FF2B5EF4-FFF2-40B4-BE49-F238E27FC236}">
                <a16:creationId xmlns:a16="http://schemas.microsoft.com/office/drawing/2014/main" xmlns="" id="{6B3D520C-6BAD-40E9-A2B0-8BFA83635E11}"/>
              </a:ext>
            </a:extLst>
          </p:cNvPr>
          <p:cNvSpPr>
            <a:spLocks noGrp="1"/>
          </p:cNvSpPr>
          <p:nvPr>
            <p:ph type="ftr" sz="quarter" idx="11"/>
          </p:nvPr>
        </p:nvSpPr>
        <p:spPr/>
        <p:txBody>
          <a:bodyPr/>
          <a:lstStyle>
            <a:lvl1pPr>
              <a:defRPr>
                <a:solidFill>
                  <a:schemeClr val="tx1"/>
                </a:solidFill>
              </a:defRPr>
            </a:lvl1pPr>
          </a:lstStyle>
          <a:p>
            <a:endParaRPr lang="en-AU" dirty="0"/>
          </a:p>
        </p:txBody>
      </p:sp>
      <p:sp>
        <p:nvSpPr>
          <p:cNvPr id="7" name="Slide Number Placeholder 6" descr="Click to add page number">
            <a:extLst>
              <a:ext uri="{FF2B5EF4-FFF2-40B4-BE49-F238E27FC236}">
                <a16:creationId xmlns:a16="http://schemas.microsoft.com/office/drawing/2014/main" xmlns="" id="{6E604E87-51E9-4833-AA93-39FB9ED72BE2}"/>
              </a:ext>
            </a:extLst>
          </p:cNvPr>
          <p:cNvSpPr>
            <a:spLocks noGrp="1"/>
          </p:cNvSpPr>
          <p:nvPr>
            <p:ph type="sldNum" sz="quarter" idx="12"/>
          </p:nvPr>
        </p:nvSpPr>
        <p:spPr/>
        <p:txBody>
          <a:bodyPr/>
          <a:lstStyle>
            <a:lvl1pPr>
              <a:defRPr>
                <a:solidFill>
                  <a:schemeClr val="tx1"/>
                </a:solidFill>
              </a:defRPr>
            </a:lvl1pPr>
          </a:lstStyle>
          <a:p>
            <a:fld id="{009375D7-070A-4959-9224-FB5E66F2B1B3}" type="slidenum">
              <a:rPr lang="en-AU" smtClean="0"/>
              <a:pPr/>
              <a:t>‹#›</a:t>
            </a:fld>
            <a:endParaRPr lang="en-AU"/>
          </a:p>
        </p:txBody>
      </p:sp>
    </p:spTree>
    <p:extLst>
      <p:ext uri="{BB962C8B-B14F-4D97-AF65-F5344CB8AC3E}">
        <p14:creationId xmlns:p14="http://schemas.microsoft.com/office/powerpoint/2010/main" val="932208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915C9467-6CA3-4111-A4AE-FFD0F459C1D4}"/>
              </a:ext>
            </a:extLst>
          </p:cNvPr>
          <p:cNvSpPr>
            <a:spLocks noGrp="1"/>
          </p:cNvSpPr>
          <p:nvPr>
            <p:ph type="title"/>
          </p:nvPr>
        </p:nvSpPr>
        <p:spPr>
          <a:xfrm>
            <a:off x="839788" y="365125"/>
            <a:ext cx="10515600" cy="1325563"/>
          </a:xfrm>
        </p:spPr>
        <p:txBody>
          <a:bodyPr/>
          <a:lstStyle/>
          <a:p>
            <a:r>
              <a:rPr lang="en-US" dirty="0"/>
              <a:t>Click to edit Master title style</a:t>
            </a:r>
            <a:endParaRPr lang="en-AU" dirty="0"/>
          </a:p>
        </p:txBody>
      </p:sp>
      <p:sp>
        <p:nvSpPr>
          <p:cNvPr id="3" name="Text Placeholder 2" descr="Click to edit subheading style on the left hand side of slide">
            <a:extLst>
              <a:ext uri="{FF2B5EF4-FFF2-40B4-BE49-F238E27FC236}">
                <a16:creationId xmlns:a16="http://schemas.microsoft.com/office/drawing/2014/main" xmlns="" id="{CE09CDFA-8C89-4FC7-83CB-4B6BD3F03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descr="Click to edit body text styles on the left side of slide">
            <a:extLst>
              <a:ext uri="{FF2B5EF4-FFF2-40B4-BE49-F238E27FC236}">
                <a16:creationId xmlns:a16="http://schemas.microsoft.com/office/drawing/2014/main" xmlns="" id="{27C0D324-2CEE-48D7-AB8D-9EB56FF323B2}"/>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descr="Click to edit subheading style on the right hand side of slide">
            <a:extLst>
              <a:ext uri="{FF2B5EF4-FFF2-40B4-BE49-F238E27FC236}">
                <a16:creationId xmlns:a16="http://schemas.microsoft.com/office/drawing/2014/main" xmlns="" id="{535C84E4-E747-422F-823D-ABB103E22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descr="Click to edit body text styles on the right side of slide">
            <a:extLst>
              <a:ext uri="{FF2B5EF4-FFF2-40B4-BE49-F238E27FC236}">
                <a16:creationId xmlns:a16="http://schemas.microsoft.com/office/drawing/2014/main" xmlns="" id="{B06CBDB2-558E-4410-815E-BC17CE86EE31}"/>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6" descr="Click to add date Day/Month/Year">
            <a:extLst>
              <a:ext uri="{FF2B5EF4-FFF2-40B4-BE49-F238E27FC236}">
                <a16:creationId xmlns:a16="http://schemas.microsoft.com/office/drawing/2014/main" xmlns="" id="{7BD73ABA-F022-4A2D-BC50-6EFA1A189B4A}"/>
              </a:ext>
            </a:extLst>
          </p:cNvPr>
          <p:cNvSpPr>
            <a:spLocks noGrp="1"/>
          </p:cNvSpPr>
          <p:nvPr>
            <p:ph type="dt" sz="half" idx="10"/>
          </p:nvPr>
        </p:nvSpPr>
        <p:spPr/>
        <p:txBody>
          <a:bodyPr/>
          <a:lstStyle>
            <a:lvl1pPr>
              <a:defRPr>
                <a:solidFill>
                  <a:schemeClr val="tx1"/>
                </a:solidFill>
              </a:defRPr>
            </a:lvl1pPr>
          </a:lstStyle>
          <a:p>
            <a:endParaRPr lang="en-AU"/>
          </a:p>
        </p:txBody>
      </p:sp>
      <p:sp>
        <p:nvSpPr>
          <p:cNvPr id="8" name="Footer Placeholder 7" descr="Click to add a footer">
            <a:extLst>
              <a:ext uri="{FF2B5EF4-FFF2-40B4-BE49-F238E27FC236}">
                <a16:creationId xmlns:a16="http://schemas.microsoft.com/office/drawing/2014/main" xmlns="" id="{0119AFDB-C42E-463D-B00B-B7C3F2C195ED}"/>
              </a:ext>
            </a:extLst>
          </p:cNvPr>
          <p:cNvSpPr>
            <a:spLocks noGrp="1"/>
          </p:cNvSpPr>
          <p:nvPr>
            <p:ph type="ftr" sz="quarter" idx="11"/>
          </p:nvPr>
        </p:nvSpPr>
        <p:spPr/>
        <p:txBody>
          <a:bodyPr/>
          <a:lstStyle>
            <a:lvl1pPr>
              <a:defRPr>
                <a:solidFill>
                  <a:schemeClr val="tx1"/>
                </a:solidFill>
              </a:defRPr>
            </a:lvl1pPr>
          </a:lstStyle>
          <a:p>
            <a:endParaRPr lang="en-AU" dirty="0"/>
          </a:p>
        </p:txBody>
      </p:sp>
      <p:sp>
        <p:nvSpPr>
          <p:cNvPr id="9" name="Slide Number Placeholder 8" descr="Click to add page number">
            <a:extLst>
              <a:ext uri="{FF2B5EF4-FFF2-40B4-BE49-F238E27FC236}">
                <a16:creationId xmlns:a16="http://schemas.microsoft.com/office/drawing/2014/main" xmlns="" id="{3508F5CF-1000-4107-8B86-354403242CE2}"/>
              </a:ext>
            </a:extLst>
          </p:cNvPr>
          <p:cNvSpPr>
            <a:spLocks noGrp="1"/>
          </p:cNvSpPr>
          <p:nvPr>
            <p:ph type="sldNum" sz="quarter" idx="12"/>
          </p:nvPr>
        </p:nvSpPr>
        <p:spPr/>
        <p:txBody>
          <a:bodyPr/>
          <a:lstStyle>
            <a:lvl1pPr>
              <a:defRPr>
                <a:solidFill>
                  <a:schemeClr val="tx1"/>
                </a:solidFill>
              </a:defRPr>
            </a:lvl1pPr>
          </a:lstStyle>
          <a:p>
            <a:fld id="{009375D7-070A-4959-9224-FB5E66F2B1B3}" type="slidenum">
              <a:rPr lang="en-AU" smtClean="0"/>
              <a:pPr/>
              <a:t>‹#›</a:t>
            </a:fld>
            <a:endParaRPr lang="en-AU"/>
          </a:p>
        </p:txBody>
      </p:sp>
    </p:spTree>
    <p:extLst>
      <p:ext uri="{BB962C8B-B14F-4D97-AF65-F5344CB8AC3E}">
        <p14:creationId xmlns:p14="http://schemas.microsoft.com/office/powerpoint/2010/main" val="2214800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3CB7D6A8-8593-4C21-938E-8349B6D2FBE3}"/>
              </a:ext>
            </a:extLst>
          </p:cNvPr>
          <p:cNvSpPr>
            <a:spLocks noGrp="1"/>
          </p:cNvSpPr>
          <p:nvPr>
            <p:ph type="title"/>
          </p:nvPr>
        </p:nvSpPr>
        <p:spPr/>
        <p:txBody>
          <a:bodyPr/>
          <a:lstStyle/>
          <a:p>
            <a:r>
              <a:rPr lang="en-US" dirty="0"/>
              <a:t>Click to edit Master title style</a:t>
            </a:r>
            <a:endParaRPr lang="en-AU" dirty="0"/>
          </a:p>
        </p:txBody>
      </p:sp>
      <p:sp>
        <p:nvSpPr>
          <p:cNvPr id="3" name="Date Placeholder 2" descr="Click to add date Day/Month/Year">
            <a:extLst>
              <a:ext uri="{FF2B5EF4-FFF2-40B4-BE49-F238E27FC236}">
                <a16:creationId xmlns:a16="http://schemas.microsoft.com/office/drawing/2014/main" xmlns="" id="{3F9A56A4-BCFE-444A-B799-3003156ECF65}"/>
              </a:ext>
            </a:extLst>
          </p:cNvPr>
          <p:cNvSpPr>
            <a:spLocks noGrp="1"/>
          </p:cNvSpPr>
          <p:nvPr>
            <p:ph type="dt" sz="half" idx="10"/>
          </p:nvPr>
        </p:nvSpPr>
        <p:spPr/>
        <p:txBody>
          <a:bodyPr/>
          <a:lstStyle>
            <a:lvl1pPr>
              <a:defRPr>
                <a:solidFill>
                  <a:schemeClr val="tx1"/>
                </a:solidFill>
              </a:defRPr>
            </a:lvl1pPr>
          </a:lstStyle>
          <a:p>
            <a:endParaRPr lang="en-AU" dirty="0"/>
          </a:p>
        </p:txBody>
      </p:sp>
      <p:sp>
        <p:nvSpPr>
          <p:cNvPr id="4" name="Footer Placeholder 3" descr="Click to add a footer">
            <a:extLst>
              <a:ext uri="{FF2B5EF4-FFF2-40B4-BE49-F238E27FC236}">
                <a16:creationId xmlns:a16="http://schemas.microsoft.com/office/drawing/2014/main" xmlns="" id="{33661598-FDFF-4254-A4A3-B4A979362993}"/>
              </a:ext>
            </a:extLst>
          </p:cNvPr>
          <p:cNvSpPr>
            <a:spLocks noGrp="1"/>
          </p:cNvSpPr>
          <p:nvPr>
            <p:ph type="ftr" sz="quarter" idx="11"/>
          </p:nvPr>
        </p:nvSpPr>
        <p:spPr/>
        <p:txBody>
          <a:bodyPr/>
          <a:lstStyle>
            <a:lvl1pPr>
              <a:defRPr>
                <a:solidFill>
                  <a:schemeClr val="tx1"/>
                </a:solidFill>
              </a:defRPr>
            </a:lvl1pPr>
          </a:lstStyle>
          <a:p>
            <a:endParaRPr lang="en-AU" dirty="0"/>
          </a:p>
        </p:txBody>
      </p:sp>
      <p:sp>
        <p:nvSpPr>
          <p:cNvPr id="5" name="Slide Number Placeholder 4" descr="Click to add page number">
            <a:extLst>
              <a:ext uri="{FF2B5EF4-FFF2-40B4-BE49-F238E27FC236}">
                <a16:creationId xmlns:a16="http://schemas.microsoft.com/office/drawing/2014/main" xmlns="" id="{FF24BB6E-0C9C-4308-81D1-8B331EC18F2D}"/>
              </a:ext>
            </a:extLst>
          </p:cNvPr>
          <p:cNvSpPr>
            <a:spLocks noGrp="1"/>
          </p:cNvSpPr>
          <p:nvPr>
            <p:ph type="sldNum" sz="quarter" idx="12"/>
          </p:nvPr>
        </p:nvSpPr>
        <p:spPr/>
        <p:txBody>
          <a:bodyPr/>
          <a:lstStyle>
            <a:lvl1pPr>
              <a:defRPr>
                <a:solidFill>
                  <a:schemeClr val="tx1"/>
                </a:solidFill>
              </a:defRPr>
            </a:lvl1pPr>
          </a:lstStyle>
          <a:p>
            <a:fld id="{009375D7-070A-4959-9224-FB5E66F2B1B3}" type="slidenum">
              <a:rPr lang="en-AU" smtClean="0"/>
              <a:pPr/>
              <a:t>‹#›</a:t>
            </a:fld>
            <a:endParaRPr lang="en-AU"/>
          </a:p>
        </p:txBody>
      </p:sp>
    </p:spTree>
    <p:extLst>
      <p:ext uri="{BB962C8B-B14F-4D97-AF65-F5344CB8AC3E}">
        <p14:creationId xmlns:p14="http://schemas.microsoft.com/office/powerpoint/2010/main" val="378129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xmlns="" id="{8903AC5B-4BEF-3F81-2082-0A3885418190}"/>
              </a:ext>
            </a:extLst>
          </p:cNvPr>
          <p:cNvPicPr>
            <a:picLocks noChangeAspect="1"/>
          </p:cNvPicPr>
          <p:nvPr userDrawn="1"/>
        </p:nvPicPr>
        <p:blipFill rotWithShape="1">
          <a:blip r:embed="rId2">
            <a:alphaModFix amt="70000"/>
          </a:blip>
          <a:srcRect l="30378"/>
          <a:stretch/>
        </p:blipFill>
        <p:spPr>
          <a:xfrm rot="10800000">
            <a:off x="8269200" y="-1"/>
            <a:ext cx="3922800" cy="6069303"/>
          </a:xfrm>
          <a:prstGeom prst="rect">
            <a:avLst/>
          </a:prstGeom>
        </p:spPr>
      </p:pic>
      <p:sp>
        <p:nvSpPr>
          <p:cNvPr id="10" name="Title Placeholder 1" descr="Click to edit master title style&#10;">
            <a:extLst>
              <a:ext uri="{FF2B5EF4-FFF2-40B4-BE49-F238E27FC236}">
                <a16:creationId xmlns:a16="http://schemas.microsoft.com/office/drawing/2014/main" xmlns="" id="{86AF8517-E0F0-4998-8AA8-25A0DD8EF33A}"/>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11" name="Text Placeholder 2" descr="Click to add secondary details&#10;">
            <a:extLst>
              <a:ext uri="{FF2B5EF4-FFF2-40B4-BE49-F238E27FC236}">
                <a16:creationId xmlns:a16="http://schemas.microsoft.com/office/drawing/2014/main" xmlns="" id="{D34C583A-86D7-4AD9-912C-AA86DC354559}"/>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337548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F9CBF6-C8D2-D434-2431-716520CF91B6}"/>
              </a:ext>
            </a:extLst>
          </p:cNvPr>
          <p:cNvPicPr>
            <a:picLocks noChangeAspect="1"/>
          </p:cNvPicPr>
          <p:nvPr userDrawn="1"/>
        </p:nvPicPr>
        <p:blipFill>
          <a:blip r:embed="rId2"/>
          <a:stretch>
            <a:fillRect/>
          </a:stretch>
        </p:blipFill>
        <p:spPr>
          <a:xfrm rot="5635519">
            <a:off x="2259148" y="-16679"/>
            <a:ext cx="5763303" cy="6208123"/>
          </a:xfrm>
          <a:prstGeom prst="rect">
            <a:avLst/>
          </a:prstGeom>
        </p:spPr>
      </p:pic>
      <p:sp>
        <p:nvSpPr>
          <p:cNvPr id="5" name="Title Placeholder 1" descr="Click to edit master title style&#10;">
            <a:extLst>
              <a:ext uri="{FF2B5EF4-FFF2-40B4-BE49-F238E27FC236}">
                <a16:creationId xmlns:a16="http://schemas.microsoft.com/office/drawing/2014/main" xmlns=""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9" name="Text Placeholder 2" descr="Click to add secondary details&#10;">
            <a:extLst>
              <a:ext uri="{FF2B5EF4-FFF2-40B4-BE49-F238E27FC236}">
                <a16:creationId xmlns:a16="http://schemas.microsoft.com/office/drawing/2014/main" xmlns=""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421259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Text Placeholder 2" descr="Click to add secondary details&#10;">
            <a:extLst>
              <a:ext uri="{FF2B5EF4-FFF2-40B4-BE49-F238E27FC236}">
                <a16:creationId xmlns:a16="http://schemas.microsoft.com/office/drawing/2014/main" xmlns=""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3" name="Picture Placeholder 2" descr="Click icon to add picture">
            <a:extLst>
              <a:ext uri="{FF2B5EF4-FFF2-40B4-BE49-F238E27FC236}">
                <a16:creationId xmlns:a16="http://schemas.microsoft.com/office/drawing/2014/main" xmlns="" id="{2990D705-58F1-4621-96D0-F0B963892461}"/>
              </a:ext>
            </a:extLst>
          </p:cNvPr>
          <p:cNvSpPr>
            <a:spLocks noGrp="1"/>
          </p:cNvSpPr>
          <p:nvPr>
            <p:ph type="pic" sz="quarter" idx="10"/>
          </p:nvPr>
        </p:nvSpPr>
        <p:spPr>
          <a:xfrm>
            <a:off x="5543550" y="-1"/>
            <a:ext cx="6663600" cy="5011200"/>
          </a:xfrm>
        </p:spPr>
        <p:txBody>
          <a:bodyPr/>
          <a:lstStyle/>
          <a:p>
            <a:r>
              <a:rPr lang="en-GB"/>
              <a:t>Click icon to add picture</a:t>
            </a:r>
            <a:endParaRPr lang="en-AU"/>
          </a:p>
        </p:txBody>
      </p:sp>
      <p:sp>
        <p:nvSpPr>
          <p:cNvPr id="5" name="Title Placeholder 1" descr="Click to edit master title style&#10;">
            <a:extLst>
              <a:ext uri="{FF2B5EF4-FFF2-40B4-BE49-F238E27FC236}">
                <a16:creationId xmlns:a16="http://schemas.microsoft.com/office/drawing/2014/main" xmlns=""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359604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Placeholder 1" descr="Click to edit master title style&#10;">
            <a:extLst>
              <a:ext uri="{FF2B5EF4-FFF2-40B4-BE49-F238E27FC236}">
                <a16:creationId xmlns:a16="http://schemas.microsoft.com/office/drawing/2014/main" xmlns=""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5" name="Text Placeholder 2" descr="Click to add secondary details&#10;">
            <a:extLst>
              <a:ext uri="{FF2B5EF4-FFF2-40B4-BE49-F238E27FC236}">
                <a16:creationId xmlns:a16="http://schemas.microsoft.com/office/drawing/2014/main" xmlns=""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93161D9F-A3DE-495E-AC64-CC914469DD45}"/>
              </a:ext>
            </a:extLst>
          </p:cNvPr>
          <p:cNvSpPr>
            <a:spLocks noGrp="1"/>
          </p:cNvSpPr>
          <p:nvPr>
            <p:ph type="pic" sz="quarter" idx="10"/>
          </p:nvPr>
        </p:nvSpPr>
        <p:spPr>
          <a:xfrm>
            <a:off x="-1" y="4551"/>
            <a:ext cx="6740525" cy="5011200"/>
          </a:xfrm>
        </p:spPr>
        <p:txBody>
          <a:bodyPr/>
          <a:lstStyle/>
          <a:p>
            <a:r>
              <a:rPr lang="en-GB"/>
              <a:t>Click icon to add picture</a:t>
            </a:r>
            <a:endParaRPr lang="en-AU"/>
          </a:p>
        </p:txBody>
      </p:sp>
    </p:spTree>
    <p:extLst>
      <p:ext uri="{BB962C8B-B14F-4D97-AF65-F5344CB8AC3E}">
        <p14:creationId xmlns:p14="http://schemas.microsoft.com/office/powerpoint/2010/main" val="1745549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6" name="Text Placeholder 2" descr="Click to add secondary details&#10;">
            <a:extLst>
              <a:ext uri="{FF2B5EF4-FFF2-40B4-BE49-F238E27FC236}">
                <a16:creationId xmlns:a16="http://schemas.microsoft.com/office/drawing/2014/main" xmlns="" id="{D58515C2-9BB5-4C9A-BBC5-7F4A491DD6EC}"/>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5" name="Title Placeholder 1" descr="Click to edit master title style&#10;">
            <a:extLst>
              <a:ext uri="{FF2B5EF4-FFF2-40B4-BE49-F238E27FC236}">
                <a16:creationId xmlns:a16="http://schemas.microsoft.com/office/drawing/2014/main" xmlns="" id="{2D2519EB-A5E4-4600-B620-DAE568D00CAB}"/>
              </a:ext>
            </a:extLst>
          </p:cNvPr>
          <p:cNvSpPr>
            <a:spLocks noGrp="1"/>
          </p:cNvSpPr>
          <p:nvPr>
            <p:ph type="title"/>
          </p:nvPr>
        </p:nvSpPr>
        <p:spPr>
          <a:xfrm>
            <a:off x="410400" y="3211200"/>
            <a:ext cx="11268000" cy="1785600"/>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969491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6" name="Text Placeholder 2" descr="Click to add secondary details&#10;">
            <a:extLst>
              <a:ext uri="{FF2B5EF4-FFF2-40B4-BE49-F238E27FC236}">
                <a16:creationId xmlns:a16="http://schemas.microsoft.com/office/drawing/2014/main" xmlns=""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3" name="Picture Placeholder 2" descr="Click icon to add picture">
            <a:extLst>
              <a:ext uri="{FF2B5EF4-FFF2-40B4-BE49-F238E27FC236}">
                <a16:creationId xmlns:a16="http://schemas.microsoft.com/office/drawing/2014/main" xmlns="" id="{2990D705-58F1-4621-96D0-F0B963892461}"/>
              </a:ext>
            </a:extLst>
          </p:cNvPr>
          <p:cNvSpPr>
            <a:spLocks noGrp="1"/>
          </p:cNvSpPr>
          <p:nvPr>
            <p:ph type="pic" sz="quarter" idx="10"/>
          </p:nvPr>
        </p:nvSpPr>
        <p:spPr>
          <a:xfrm>
            <a:off x="5543550" y="-1"/>
            <a:ext cx="6663600" cy="5011200"/>
          </a:xfrm>
        </p:spPr>
        <p:txBody>
          <a:bodyPr/>
          <a:lstStyle/>
          <a:p>
            <a:r>
              <a:rPr lang="en-GB"/>
              <a:t>Click icon to add picture</a:t>
            </a:r>
            <a:endParaRPr lang="en-AU"/>
          </a:p>
        </p:txBody>
      </p:sp>
      <p:sp>
        <p:nvSpPr>
          <p:cNvPr id="5" name="Title Placeholder 1" descr="Click to edit master title style&#10;">
            <a:extLst>
              <a:ext uri="{FF2B5EF4-FFF2-40B4-BE49-F238E27FC236}">
                <a16:creationId xmlns:a16="http://schemas.microsoft.com/office/drawing/2014/main" xmlns=""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98858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68177DF-154E-A742-8FEF-9A9493EABE44}"/>
              </a:ext>
            </a:extLst>
          </p:cNvPr>
          <p:cNvPicPr>
            <a:picLocks noChangeAspect="1"/>
          </p:cNvPicPr>
          <p:nvPr userDrawn="1"/>
        </p:nvPicPr>
        <p:blipFill>
          <a:blip r:embed="rId2"/>
          <a:stretch>
            <a:fillRect/>
          </a:stretch>
        </p:blipFill>
        <p:spPr>
          <a:xfrm rot="5635519">
            <a:off x="461725" y="-859599"/>
            <a:ext cx="7756149" cy="8354779"/>
          </a:xfrm>
          <a:prstGeom prst="rect">
            <a:avLst/>
          </a:prstGeom>
        </p:spPr>
      </p:pic>
      <p:sp>
        <p:nvSpPr>
          <p:cNvPr id="7" name="Rectangle 6">
            <a:extLst>
              <a:ext uri="{FF2B5EF4-FFF2-40B4-BE49-F238E27FC236}">
                <a16:creationId xmlns:a16="http://schemas.microsoft.com/office/drawing/2014/main" xmlns="" id="{8FBC9DD3-2081-9D4A-BCDD-FD7DDC635932}"/>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descr="Click to edit master title style&#10;">
            <a:extLst>
              <a:ext uri="{FF2B5EF4-FFF2-40B4-BE49-F238E27FC236}">
                <a16:creationId xmlns:a16="http://schemas.microsoft.com/office/drawing/2014/main" xmlns=""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Text Placeholder 2" descr="Click to add secondary details&#10;">
            <a:extLst>
              <a:ext uri="{FF2B5EF4-FFF2-40B4-BE49-F238E27FC236}">
                <a16:creationId xmlns:a16="http://schemas.microsoft.com/office/drawing/2014/main" xmlns=""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xmlns="" id="{16367954-2926-486A-95D7-D57A05D0A1ED}"/>
              </a:ext>
            </a:extLst>
          </p:cNvPr>
          <p:cNvPicPr>
            <a:picLocks noChangeAspect="1"/>
          </p:cNvPicPr>
          <p:nvPr userDrawn="1"/>
        </p:nvPicPr>
        <p:blipFill>
          <a:blip r:embed="rId3"/>
          <a:srcRect/>
          <a:stretch/>
        </p:blipFill>
        <p:spPr>
          <a:xfrm>
            <a:off x="10667151" y="5261593"/>
            <a:ext cx="1188000" cy="1240241"/>
          </a:xfrm>
          <a:prstGeom prst="rect">
            <a:avLst/>
          </a:prstGeom>
        </p:spPr>
      </p:pic>
    </p:spTree>
    <p:extLst>
      <p:ext uri="{BB962C8B-B14F-4D97-AF65-F5344CB8AC3E}">
        <p14:creationId xmlns:p14="http://schemas.microsoft.com/office/powerpoint/2010/main" val="31868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Title Placeholder 1" descr="Click to edit master title style&#10;">
            <a:extLst>
              <a:ext uri="{FF2B5EF4-FFF2-40B4-BE49-F238E27FC236}">
                <a16:creationId xmlns:a16="http://schemas.microsoft.com/office/drawing/2014/main" xmlns=""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GB" dirty="0"/>
              <a:t>Click to edit</a:t>
            </a:r>
            <a:endParaRPr lang="en-US" dirty="0"/>
          </a:p>
        </p:txBody>
      </p:sp>
      <p:sp>
        <p:nvSpPr>
          <p:cNvPr id="5" name="Text Placeholder 2" descr="Click to add secondary details&#10;">
            <a:extLst>
              <a:ext uri="{FF2B5EF4-FFF2-40B4-BE49-F238E27FC236}">
                <a16:creationId xmlns:a16="http://schemas.microsoft.com/office/drawing/2014/main" xmlns=""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93161D9F-A3DE-495E-AC64-CC914469DD45}"/>
              </a:ext>
            </a:extLst>
          </p:cNvPr>
          <p:cNvSpPr>
            <a:spLocks noGrp="1"/>
          </p:cNvSpPr>
          <p:nvPr>
            <p:ph type="pic" sz="quarter" idx="10"/>
          </p:nvPr>
        </p:nvSpPr>
        <p:spPr>
          <a:xfrm>
            <a:off x="-1" y="4551"/>
            <a:ext cx="6740525" cy="5011200"/>
          </a:xfrm>
        </p:spPr>
        <p:txBody>
          <a:bodyPr/>
          <a:lstStyle/>
          <a:p>
            <a:r>
              <a:rPr lang="en-GB"/>
              <a:t>Click icon to add picture</a:t>
            </a:r>
            <a:endParaRPr lang="en-AU"/>
          </a:p>
        </p:txBody>
      </p:sp>
    </p:spTree>
    <p:extLst>
      <p:ext uri="{BB962C8B-B14F-4D97-AF65-F5344CB8AC3E}">
        <p14:creationId xmlns:p14="http://schemas.microsoft.com/office/powerpoint/2010/main" val="2440452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68177DF-154E-A742-8FEF-9A9493EABE44}"/>
              </a:ext>
            </a:extLst>
          </p:cNvPr>
          <p:cNvPicPr>
            <a:picLocks noChangeAspect="1"/>
          </p:cNvPicPr>
          <p:nvPr userDrawn="1"/>
        </p:nvPicPr>
        <p:blipFill>
          <a:blip r:embed="rId2"/>
          <a:stretch>
            <a:fillRect/>
          </a:stretch>
        </p:blipFill>
        <p:spPr>
          <a:xfrm rot="5635519">
            <a:off x="2259148" y="-16679"/>
            <a:ext cx="5763303" cy="6208123"/>
          </a:xfrm>
          <a:prstGeom prst="rect">
            <a:avLst/>
          </a:prstGeom>
        </p:spPr>
      </p:pic>
      <p:sp>
        <p:nvSpPr>
          <p:cNvPr id="5" name="Title Placeholder 1" descr="Click to edit master title style&#10;">
            <a:extLst>
              <a:ext uri="{FF2B5EF4-FFF2-40B4-BE49-F238E27FC236}">
                <a16:creationId xmlns:a16="http://schemas.microsoft.com/office/drawing/2014/main" xmlns=""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9" name="Text Placeholder 2" descr="Click to add secondary details&#10;">
            <a:extLst>
              <a:ext uri="{FF2B5EF4-FFF2-40B4-BE49-F238E27FC236}">
                <a16:creationId xmlns:a16="http://schemas.microsoft.com/office/drawing/2014/main" xmlns=""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501145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2" descr="Click to add secondary details&#10;">
            <a:extLst>
              <a:ext uri="{FF2B5EF4-FFF2-40B4-BE49-F238E27FC236}">
                <a16:creationId xmlns:a16="http://schemas.microsoft.com/office/drawing/2014/main" xmlns=""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7D37E0CB-DF2A-4FFC-85FC-AD9C7ED63B74}"/>
              </a:ext>
            </a:extLst>
          </p:cNvPr>
          <p:cNvSpPr>
            <a:spLocks noGrp="1"/>
          </p:cNvSpPr>
          <p:nvPr>
            <p:ph type="pic" sz="quarter" idx="10"/>
          </p:nvPr>
        </p:nvSpPr>
        <p:spPr>
          <a:xfrm>
            <a:off x="6784800" y="-2"/>
            <a:ext cx="5407200" cy="6858001"/>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xmlns="" id="{77E20C77-3D0A-4A35-878B-F3D37CBE0520}"/>
              </a:ext>
            </a:extLst>
          </p:cNvPr>
          <p:cNvPicPr>
            <a:picLocks noChangeAspect="1"/>
          </p:cNvPicPr>
          <p:nvPr userDrawn="1"/>
        </p:nvPicPr>
        <p:blipFill>
          <a:blip r:embed="rId2"/>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xmlns=""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GB"/>
              <a:t>Click to edit Master title style</a:t>
            </a:r>
            <a:endParaRPr lang="en-US" dirty="0"/>
          </a:p>
        </p:txBody>
      </p:sp>
    </p:spTree>
    <p:extLst>
      <p:ext uri="{BB962C8B-B14F-4D97-AF65-F5344CB8AC3E}">
        <p14:creationId xmlns:p14="http://schemas.microsoft.com/office/powerpoint/2010/main" val="1498352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9D3B421E-C230-4985-A55F-249E4712D5D8}"/>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xmlns="" id="{9F9B1106-1747-47C6-AD4D-1ED872037F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descr="Click to add date Day/Month/Year">
            <a:extLst>
              <a:ext uri="{FF2B5EF4-FFF2-40B4-BE49-F238E27FC236}">
                <a16:creationId xmlns:a16="http://schemas.microsoft.com/office/drawing/2014/main" xmlns="" id="{EE6605EE-6C12-4B09-B328-5FC771964EB0}"/>
              </a:ext>
            </a:extLst>
          </p:cNvPr>
          <p:cNvSpPr>
            <a:spLocks noGrp="1"/>
          </p:cNvSpPr>
          <p:nvPr>
            <p:ph type="dt" sz="half" idx="10"/>
          </p:nvPr>
        </p:nvSpPr>
        <p:spPr/>
        <p:txBody>
          <a:bodyPr/>
          <a:lstStyle>
            <a:lvl1pPr>
              <a:defRPr>
                <a:solidFill>
                  <a:schemeClr val="tx1"/>
                </a:solidFill>
              </a:defRPr>
            </a:lvl1pPr>
          </a:lstStyle>
          <a:p>
            <a:endParaRPr lang="en-AU"/>
          </a:p>
        </p:txBody>
      </p:sp>
      <p:sp>
        <p:nvSpPr>
          <p:cNvPr id="5" name="Footer Placeholder 4" descr="Click to add a footer">
            <a:extLst>
              <a:ext uri="{FF2B5EF4-FFF2-40B4-BE49-F238E27FC236}">
                <a16:creationId xmlns:a16="http://schemas.microsoft.com/office/drawing/2014/main" xmlns="" id="{39B7F1C5-E024-4AB0-B408-32F5C1A10AB0}"/>
              </a:ext>
            </a:extLst>
          </p:cNvPr>
          <p:cNvSpPr>
            <a:spLocks noGrp="1"/>
          </p:cNvSpPr>
          <p:nvPr>
            <p:ph type="ftr" sz="quarter" idx="11"/>
          </p:nvPr>
        </p:nvSpPr>
        <p:spPr/>
        <p:txBody>
          <a:bodyPr/>
          <a:lstStyle>
            <a:lvl1pPr>
              <a:defRPr>
                <a:solidFill>
                  <a:schemeClr val="tx1"/>
                </a:solidFill>
              </a:defRPr>
            </a:lvl1pPr>
          </a:lstStyle>
          <a:p>
            <a:endParaRPr lang="en-AU" dirty="0"/>
          </a:p>
        </p:txBody>
      </p:sp>
      <p:sp>
        <p:nvSpPr>
          <p:cNvPr id="6" name="Slide Number Placeholder 5" descr="Click to add page number">
            <a:extLst>
              <a:ext uri="{FF2B5EF4-FFF2-40B4-BE49-F238E27FC236}">
                <a16:creationId xmlns:a16="http://schemas.microsoft.com/office/drawing/2014/main" xmlns="" id="{59489FD8-71FE-4137-8FE6-DC2A193CC355}"/>
              </a:ext>
            </a:extLst>
          </p:cNvPr>
          <p:cNvSpPr>
            <a:spLocks noGrp="1"/>
          </p:cNvSpPr>
          <p:nvPr>
            <p:ph type="sldNum" sz="quarter" idx="12"/>
          </p:nvPr>
        </p:nvSpPr>
        <p:spPr/>
        <p:txBody>
          <a:bodyPr/>
          <a:lstStyle>
            <a:lvl1pPr>
              <a:defRPr>
                <a:solidFill>
                  <a:schemeClr val="tx1"/>
                </a:solidFill>
              </a:defRPr>
            </a:lvl1pPr>
          </a:lstStyle>
          <a:p>
            <a:fld id="{009375D7-070A-4959-9224-FB5E66F2B1B3}" type="slidenum">
              <a:rPr lang="en-AU" smtClean="0"/>
              <a:pPr/>
              <a:t>‹#›</a:t>
            </a:fld>
            <a:endParaRPr lang="en-AU"/>
          </a:p>
        </p:txBody>
      </p:sp>
    </p:spTree>
    <p:extLst>
      <p:ext uri="{BB962C8B-B14F-4D97-AF65-F5344CB8AC3E}">
        <p14:creationId xmlns:p14="http://schemas.microsoft.com/office/powerpoint/2010/main" val="126321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3E085695-8E0F-403A-9CD7-62C032F7690D}"/>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descr="Click to edit body text styles on the left side of slide">
            <a:extLst>
              <a:ext uri="{FF2B5EF4-FFF2-40B4-BE49-F238E27FC236}">
                <a16:creationId xmlns:a16="http://schemas.microsoft.com/office/drawing/2014/main" xmlns="" id="{FC05A9F9-AE68-4F94-9E5E-068EE37349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descr="Click to edit body text styles on the right side of slide">
            <a:extLst>
              <a:ext uri="{FF2B5EF4-FFF2-40B4-BE49-F238E27FC236}">
                <a16:creationId xmlns:a16="http://schemas.microsoft.com/office/drawing/2014/main" xmlns="" id="{C93A7560-CAFD-4E61-95FB-BDA485201B26}"/>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4" descr="Click to add date Day/Month/Year">
            <a:extLst>
              <a:ext uri="{FF2B5EF4-FFF2-40B4-BE49-F238E27FC236}">
                <a16:creationId xmlns:a16="http://schemas.microsoft.com/office/drawing/2014/main" xmlns="" id="{99DDD9F1-1A2C-48B2-B5C9-C73A7289C320}"/>
              </a:ext>
            </a:extLst>
          </p:cNvPr>
          <p:cNvSpPr>
            <a:spLocks noGrp="1"/>
          </p:cNvSpPr>
          <p:nvPr>
            <p:ph type="dt" sz="half" idx="10"/>
          </p:nvPr>
        </p:nvSpPr>
        <p:spPr/>
        <p:txBody>
          <a:bodyPr/>
          <a:lstStyle>
            <a:lvl1pPr>
              <a:defRPr>
                <a:solidFill>
                  <a:schemeClr val="tx1"/>
                </a:solidFill>
              </a:defRPr>
            </a:lvl1pPr>
          </a:lstStyle>
          <a:p>
            <a:endParaRPr lang="en-AU"/>
          </a:p>
        </p:txBody>
      </p:sp>
      <p:sp>
        <p:nvSpPr>
          <p:cNvPr id="6" name="Footer Placeholder 5" descr="Click to add a footer">
            <a:extLst>
              <a:ext uri="{FF2B5EF4-FFF2-40B4-BE49-F238E27FC236}">
                <a16:creationId xmlns:a16="http://schemas.microsoft.com/office/drawing/2014/main" xmlns="" id="{6B3D520C-6BAD-40E9-A2B0-8BFA83635E11}"/>
              </a:ext>
            </a:extLst>
          </p:cNvPr>
          <p:cNvSpPr>
            <a:spLocks noGrp="1"/>
          </p:cNvSpPr>
          <p:nvPr>
            <p:ph type="ftr" sz="quarter" idx="11"/>
          </p:nvPr>
        </p:nvSpPr>
        <p:spPr/>
        <p:txBody>
          <a:bodyPr/>
          <a:lstStyle>
            <a:lvl1pPr>
              <a:defRPr>
                <a:solidFill>
                  <a:schemeClr val="tx1"/>
                </a:solidFill>
              </a:defRPr>
            </a:lvl1pPr>
          </a:lstStyle>
          <a:p>
            <a:endParaRPr lang="en-AU"/>
          </a:p>
        </p:txBody>
      </p:sp>
      <p:sp>
        <p:nvSpPr>
          <p:cNvPr id="7" name="Slide Number Placeholder 6" descr="Click to add page number">
            <a:extLst>
              <a:ext uri="{FF2B5EF4-FFF2-40B4-BE49-F238E27FC236}">
                <a16:creationId xmlns:a16="http://schemas.microsoft.com/office/drawing/2014/main" xmlns="" id="{6E604E87-51E9-4833-AA93-39FB9ED72BE2}"/>
              </a:ext>
            </a:extLst>
          </p:cNvPr>
          <p:cNvSpPr>
            <a:spLocks noGrp="1"/>
          </p:cNvSpPr>
          <p:nvPr>
            <p:ph type="sldNum" sz="quarter" idx="12"/>
          </p:nvPr>
        </p:nvSpPr>
        <p:spPr/>
        <p:txBody>
          <a:bodyPr/>
          <a:lstStyle>
            <a:lvl1pPr>
              <a:defRPr>
                <a:solidFill>
                  <a:schemeClr val="tx1"/>
                </a:solidFill>
              </a:defRPr>
            </a:lvl1pPr>
          </a:lstStyle>
          <a:p>
            <a:fld id="{009375D7-070A-4959-9224-FB5E66F2B1B3}" type="slidenum">
              <a:rPr lang="en-AU" smtClean="0"/>
              <a:pPr/>
              <a:t>‹#›</a:t>
            </a:fld>
            <a:endParaRPr lang="en-AU"/>
          </a:p>
        </p:txBody>
      </p:sp>
    </p:spTree>
    <p:extLst>
      <p:ext uri="{BB962C8B-B14F-4D97-AF65-F5344CB8AC3E}">
        <p14:creationId xmlns:p14="http://schemas.microsoft.com/office/powerpoint/2010/main" val="1396323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915C9467-6CA3-4111-A4AE-FFD0F459C1D4}"/>
              </a:ext>
            </a:extLst>
          </p:cNvPr>
          <p:cNvSpPr>
            <a:spLocks noGrp="1"/>
          </p:cNvSpPr>
          <p:nvPr>
            <p:ph type="title"/>
          </p:nvPr>
        </p:nvSpPr>
        <p:spPr>
          <a:xfrm>
            <a:off x="839788" y="365125"/>
            <a:ext cx="10515600" cy="1325563"/>
          </a:xfrm>
        </p:spPr>
        <p:txBody>
          <a:bodyPr/>
          <a:lstStyle/>
          <a:p>
            <a:r>
              <a:rPr lang="en-US" dirty="0"/>
              <a:t>Click to edit Master title style</a:t>
            </a:r>
            <a:endParaRPr lang="en-AU" dirty="0"/>
          </a:p>
        </p:txBody>
      </p:sp>
      <p:sp>
        <p:nvSpPr>
          <p:cNvPr id="3" name="Text Placeholder 2" descr="Click to edit subheading style on the left hand side of slide">
            <a:extLst>
              <a:ext uri="{FF2B5EF4-FFF2-40B4-BE49-F238E27FC236}">
                <a16:creationId xmlns:a16="http://schemas.microsoft.com/office/drawing/2014/main" xmlns="" id="{CE09CDFA-8C89-4FC7-83CB-4B6BD3F03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27C0D324-2CEE-48D7-AB8D-9EB56FF32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descr="Click to edit subheading style on the right hand side of slide">
            <a:extLst>
              <a:ext uri="{FF2B5EF4-FFF2-40B4-BE49-F238E27FC236}">
                <a16:creationId xmlns:a16="http://schemas.microsoft.com/office/drawing/2014/main" xmlns="" id="{535C84E4-E747-422F-823D-ABB103E22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B06CBDB2-558E-4410-815E-BC17CE86E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descr="Click to add date Day/Month/Year">
            <a:extLst>
              <a:ext uri="{FF2B5EF4-FFF2-40B4-BE49-F238E27FC236}">
                <a16:creationId xmlns:a16="http://schemas.microsoft.com/office/drawing/2014/main" xmlns="" id="{7BD73ABA-F022-4A2D-BC50-6EFA1A189B4A}"/>
              </a:ext>
            </a:extLst>
          </p:cNvPr>
          <p:cNvSpPr>
            <a:spLocks noGrp="1"/>
          </p:cNvSpPr>
          <p:nvPr>
            <p:ph type="dt" sz="half" idx="10"/>
          </p:nvPr>
        </p:nvSpPr>
        <p:spPr/>
        <p:txBody>
          <a:bodyPr/>
          <a:lstStyle>
            <a:lvl1pPr>
              <a:defRPr>
                <a:solidFill>
                  <a:schemeClr val="tx1"/>
                </a:solidFill>
              </a:defRPr>
            </a:lvl1pPr>
          </a:lstStyle>
          <a:p>
            <a:endParaRPr lang="en-AU"/>
          </a:p>
        </p:txBody>
      </p:sp>
      <p:sp>
        <p:nvSpPr>
          <p:cNvPr id="8" name="Footer Placeholder 7" descr="Click to add a footer">
            <a:extLst>
              <a:ext uri="{FF2B5EF4-FFF2-40B4-BE49-F238E27FC236}">
                <a16:creationId xmlns:a16="http://schemas.microsoft.com/office/drawing/2014/main" xmlns="" id="{0119AFDB-C42E-463D-B00B-B7C3F2C195ED}"/>
              </a:ext>
            </a:extLst>
          </p:cNvPr>
          <p:cNvSpPr>
            <a:spLocks noGrp="1"/>
          </p:cNvSpPr>
          <p:nvPr>
            <p:ph type="ftr" sz="quarter" idx="11"/>
          </p:nvPr>
        </p:nvSpPr>
        <p:spPr/>
        <p:txBody>
          <a:bodyPr/>
          <a:lstStyle>
            <a:lvl1pPr>
              <a:defRPr>
                <a:solidFill>
                  <a:schemeClr val="tx1"/>
                </a:solidFill>
              </a:defRPr>
            </a:lvl1pPr>
          </a:lstStyle>
          <a:p>
            <a:endParaRPr lang="en-AU"/>
          </a:p>
        </p:txBody>
      </p:sp>
      <p:sp>
        <p:nvSpPr>
          <p:cNvPr id="9" name="Slide Number Placeholder 8" descr="Click to add page number">
            <a:extLst>
              <a:ext uri="{FF2B5EF4-FFF2-40B4-BE49-F238E27FC236}">
                <a16:creationId xmlns:a16="http://schemas.microsoft.com/office/drawing/2014/main" xmlns="" id="{3508F5CF-1000-4107-8B86-354403242CE2}"/>
              </a:ext>
            </a:extLst>
          </p:cNvPr>
          <p:cNvSpPr>
            <a:spLocks noGrp="1"/>
          </p:cNvSpPr>
          <p:nvPr>
            <p:ph type="sldNum" sz="quarter" idx="12"/>
          </p:nvPr>
        </p:nvSpPr>
        <p:spPr/>
        <p:txBody>
          <a:bodyPr/>
          <a:lstStyle>
            <a:lvl1pPr>
              <a:defRPr>
                <a:solidFill>
                  <a:schemeClr val="tx1"/>
                </a:solidFill>
              </a:defRPr>
            </a:lvl1pPr>
          </a:lstStyle>
          <a:p>
            <a:fld id="{009375D7-070A-4959-9224-FB5E66F2B1B3}" type="slidenum">
              <a:rPr lang="en-AU" smtClean="0"/>
              <a:pPr/>
              <a:t>‹#›</a:t>
            </a:fld>
            <a:endParaRPr lang="en-AU" dirty="0"/>
          </a:p>
        </p:txBody>
      </p:sp>
    </p:spTree>
    <p:extLst>
      <p:ext uri="{BB962C8B-B14F-4D97-AF65-F5344CB8AC3E}">
        <p14:creationId xmlns:p14="http://schemas.microsoft.com/office/powerpoint/2010/main" val="3707742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3CB7D6A8-8593-4C21-938E-8349B6D2FBE3}"/>
              </a:ext>
            </a:extLst>
          </p:cNvPr>
          <p:cNvSpPr>
            <a:spLocks noGrp="1"/>
          </p:cNvSpPr>
          <p:nvPr>
            <p:ph type="title"/>
          </p:nvPr>
        </p:nvSpPr>
        <p:spPr/>
        <p:txBody>
          <a:bodyPr/>
          <a:lstStyle/>
          <a:p>
            <a:r>
              <a:rPr lang="en-US" dirty="0"/>
              <a:t>Click to edit Master title style</a:t>
            </a:r>
            <a:endParaRPr lang="en-AU" dirty="0"/>
          </a:p>
        </p:txBody>
      </p:sp>
      <p:sp>
        <p:nvSpPr>
          <p:cNvPr id="3" name="Date Placeholder 2" descr="Click to add date Day/Month/Year">
            <a:extLst>
              <a:ext uri="{FF2B5EF4-FFF2-40B4-BE49-F238E27FC236}">
                <a16:creationId xmlns:a16="http://schemas.microsoft.com/office/drawing/2014/main" xmlns="" id="{3F9A56A4-BCFE-444A-B799-3003156ECF65}"/>
              </a:ext>
            </a:extLst>
          </p:cNvPr>
          <p:cNvSpPr>
            <a:spLocks noGrp="1"/>
          </p:cNvSpPr>
          <p:nvPr>
            <p:ph type="dt" sz="half" idx="10"/>
          </p:nvPr>
        </p:nvSpPr>
        <p:spPr/>
        <p:txBody>
          <a:bodyPr/>
          <a:lstStyle>
            <a:lvl1pPr>
              <a:defRPr>
                <a:solidFill>
                  <a:schemeClr val="tx1"/>
                </a:solidFill>
              </a:defRPr>
            </a:lvl1pPr>
          </a:lstStyle>
          <a:p>
            <a:endParaRPr lang="en-AU"/>
          </a:p>
        </p:txBody>
      </p:sp>
      <p:sp>
        <p:nvSpPr>
          <p:cNvPr id="4" name="Footer Placeholder 3" descr="Click to add a footer">
            <a:extLst>
              <a:ext uri="{FF2B5EF4-FFF2-40B4-BE49-F238E27FC236}">
                <a16:creationId xmlns:a16="http://schemas.microsoft.com/office/drawing/2014/main" xmlns="" id="{33661598-FDFF-4254-A4A3-B4A979362993}"/>
              </a:ext>
            </a:extLst>
          </p:cNvPr>
          <p:cNvSpPr>
            <a:spLocks noGrp="1"/>
          </p:cNvSpPr>
          <p:nvPr>
            <p:ph type="ftr" sz="quarter" idx="11"/>
          </p:nvPr>
        </p:nvSpPr>
        <p:spPr/>
        <p:txBody>
          <a:bodyPr/>
          <a:lstStyle>
            <a:lvl1pPr>
              <a:defRPr>
                <a:solidFill>
                  <a:schemeClr val="tx1"/>
                </a:solidFill>
              </a:defRPr>
            </a:lvl1pPr>
          </a:lstStyle>
          <a:p>
            <a:endParaRPr lang="en-AU" dirty="0"/>
          </a:p>
        </p:txBody>
      </p:sp>
      <p:sp>
        <p:nvSpPr>
          <p:cNvPr id="5" name="Slide Number Placeholder 4" descr="Click to add page number">
            <a:extLst>
              <a:ext uri="{FF2B5EF4-FFF2-40B4-BE49-F238E27FC236}">
                <a16:creationId xmlns:a16="http://schemas.microsoft.com/office/drawing/2014/main" xmlns="" id="{FF24BB6E-0C9C-4308-81D1-8B331EC18F2D}"/>
              </a:ext>
            </a:extLst>
          </p:cNvPr>
          <p:cNvSpPr>
            <a:spLocks noGrp="1"/>
          </p:cNvSpPr>
          <p:nvPr>
            <p:ph type="sldNum" sz="quarter" idx="12"/>
          </p:nvPr>
        </p:nvSpPr>
        <p:spPr/>
        <p:txBody>
          <a:bodyPr/>
          <a:lstStyle>
            <a:lvl1pPr>
              <a:defRPr>
                <a:solidFill>
                  <a:schemeClr val="tx1"/>
                </a:solidFill>
              </a:defRPr>
            </a:lvl1pPr>
          </a:lstStyle>
          <a:p>
            <a:fld id="{009375D7-070A-4959-9224-FB5E66F2B1B3}" type="slidenum">
              <a:rPr lang="en-AU" smtClean="0"/>
              <a:pPr/>
              <a:t>‹#›</a:t>
            </a:fld>
            <a:endParaRPr lang="en-AU" dirty="0"/>
          </a:p>
        </p:txBody>
      </p:sp>
    </p:spTree>
    <p:extLst>
      <p:ext uri="{BB962C8B-B14F-4D97-AF65-F5344CB8AC3E}">
        <p14:creationId xmlns:p14="http://schemas.microsoft.com/office/powerpoint/2010/main" val="399738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xmlns="" id="{8903AC5B-4BEF-3F81-2082-0A3885418190}"/>
              </a:ext>
            </a:extLst>
          </p:cNvPr>
          <p:cNvPicPr>
            <a:picLocks noChangeAspect="1"/>
          </p:cNvPicPr>
          <p:nvPr userDrawn="1"/>
        </p:nvPicPr>
        <p:blipFill rotWithShape="1">
          <a:blip r:embed="rId2">
            <a:alphaModFix amt="70000"/>
          </a:blip>
          <a:srcRect t="5321" r="1116" b="5321"/>
          <a:stretch/>
        </p:blipFill>
        <p:spPr>
          <a:xfrm>
            <a:off x="4339800" y="1"/>
            <a:ext cx="7045376" cy="6858000"/>
          </a:xfrm>
          <a:prstGeom prst="rect">
            <a:avLst/>
          </a:prstGeom>
        </p:spPr>
      </p:pic>
      <p:sp>
        <p:nvSpPr>
          <p:cNvPr id="10" name="Title Placeholder 1" descr="Click to edit master title style&#10;">
            <a:extLst>
              <a:ext uri="{FF2B5EF4-FFF2-40B4-BE49-F238E27FC236}">
                <a16:creationId xmlns:a16="http://schemas.microsoft.com/office/drawing/2014/main" xmlns="" id="{86AF8517-E0F0-4998-8AA8-25A0DD8EF33A}"/>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11" name="Text Placeholder 2" descr="Click to add secondary details&#10;">
            <a:extLst>
              <a:ext uri="{FF2B5EF4-FFF2-40B4-BE49-F238E27FC236}">
                <a16:creationId xmlns:a16="http://schemas.microsoft.com/office/drawing/2014/main" xmlns="" id="{D34C583A-86D7-4AD9-912C-AA86DC354559}"/>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181969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5" name="Title Placeholder 1" descr="Click to edit master title style&#10;">
            <a:extLst>
              <a:ext uri="{FF2B5EF4-FFF2-40B4-BE49-F238E27FC236}">
                <a16:creationId xmlns:a16="http://schemas.microsoft.com/office/drawing/2014/main" xmlns=""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9" name="Text Placeholder 2" descr="Click to add secondary details&#10;">
            <a:extLst>
              <a:ext uri="{FF2B5EF4-FFF2-40B4-BE49-F238E27FC236}">
                <a16:creationId xmlns:a16="http://schemas.microsoft.com/office/drawing/2014/main" xmlns=""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1749104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F9CB962-B705-314A-93E0-7EFEF584C6D7}"/>
              </a:ext>
            </a:extLst>
          </p:cNvPr>
          <p:cNvSpPr/>
          <p:nvPr userDrawn="1"/>
        </p:nvSpPr>
        <p:spPr>
          <a:xfrm>
            <a:off x="1" y="1"/>
            <a:ext cx="5543550"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descr="Click to add secondary details&#10;">
            <a:extLst>
              <a:ext uri="{FF2B5EF4-FFF2-40B4-BE49-F238E27FC236}">
                <a16:creationId xmlns:a16="http://schemas.microsoft.com/office/drawing/2014/main" xmlns=""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7" name="Picture 6" descr="Shape, arrow&#10;&#10;Description automatically generated">
            <a:extLst>
              <a:ext uri="{FF2B5EF4-FFF2-40B4-BE49-F238E27FC236}">
                <a16:creationId xmlns:a16="http://schemas.microsoft.com/office/drawing/2014/main" xmlns="" id="{06AA350A-B2F4-79AE-53AE-78E33FFD6C1F}"/>
              </a:ext>
            </a:extLst>
          </p:cNvPr>
          <p:cNvPicPr>
            <a:picLocks noChangeAspect="1"/>
          </p:cNvPicPr>
          <p:nvPr userDrawn="1"/>
        </p:nvPicPr>
        <p:blipFill>
          <a:blip r:embed="rId2"/>
          <a:stretch>
            <a:fillRect/>
          </a:stretch>
        </p:blipFill>
        <p:spPr>
          <a:xfrm rot="2894683">
            <a:off x="1253302" y="-398755"/>
            <a:ext cx="4736592" cy="6444871"/>
          </a:xfrm>
          <a:prstGeom prst="rect">
            <a:avLst/>
          </a:prstGeom>
        </p:spPr>
      </p:pic>
      <p:sp>
        <p:nvSpPr>
          <p:cNvPr id="3" name="Picture Placeholder 2" descr="Click icon to add picture">
            <a:extLst>
              <a:ext uri="{FF2B5EF4-FFF2-40B4-BE49-F238E27FC236}">
                <a16:creationId xmlns:a16="http://schemas.microsoft.com/office/drawing/2014/main" xmlns="" id="{2990D705-58F1-4621-96D0-F0B963892461}"/>
              </a:ext>
            </a:extLst>
          </p:cNvPr>
          <p:cNvSpPr>
            <a:spLocks noGrp="1"/>
          </p:cNvSpPr>
          <p:nvPr>
            <p:ph type="pic" sz="quarter" idx="10"/>
          </p:nvPr>
        </p:nvSpPr>
        <p:spPr>
          <a:xfrm>
            <a:off x="5543550" y="-1"/>
            <a:ext cx="6663600" cy="5011200"/>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xmlns="" id="{87B7DB84-DBF6-43D5-A225-64A86E32A4E9}"/>
              </a:ext>
            </a:extLst>
          </p:cNvPr>
          <p:cNvPicPr>
            <a:picLocks noChangeAspect="1"/>
          </p:cNvPicPr>
          <p:nvPr userDrawn="1"/>
        </p:nvPicPr>
        <p:blipFill>
          <a:blip r:embed="rId3"/>
          <a:srcRect/>
          <a:stretch/>
        </p:blipFill>
        <p:spPr>
          <a:xfrm>
            <a:off x="412071" y="5320585"/>
            <a:ext cx="1188000" cy="1240241"/>
          </a:xfrm>
          <a:prstGeom prst="rect">
            <a:avLst/>
          </a:prstGeom>
        </p:spPr>
      </p:pic>
      <p:sp>
        <p:nvSpPr>
          <p:cNvPr id="5" name="Title Placeholder 1" descr="Click to edit master title style&#10;">
            <a:extLst>
              <a:ext uri="{FF2B5EF4-FFF2-40B4-BE49-F238E27FC236}">
                <a16:creationId xmlns:a16="http://schemas.microsoft.com/office/drawing/2014/main" xmlns=""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305070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F9CB962-B705-314A-93E0-7EFEF584C6D7}"/>
              </a:ext>
            </a:extLst>
          </p:cNvPr>
          <p:cNvSpPr/>
          <p:nvPr userDrawn="1"/>
        </p:nvSpPr>
        <p:spPr>
          <a:xfrm>
            <a:off x="1" y="1"/>
            <a:ext cx="5543550"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descr="Click to add secondary details&#10;">
            <a:extLst>
              <a:ext uri="{FF2B5EF4-FFF2-40B4-BE49-F238E27FC236}">
                <a16:creationId xmlns:a16="http://schemas.microsoft.com/office/drawing/2014/main" xmlns=""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7" name="Picture 6" descr="Shape, arrow&#10;&#10;Description automatically generated">
            <a:extLst>
              <a:ext uri="{FF2B5EF4-FFF2-40B4-BE49-F238E27FC236}">
                <a16:creationId xmlns:a16="http://schemas.microsoft.com/office/drawing/2014/main" xmlns="" id="{06AA350A-B2F4-79AE-53AE-78E33FFD6C1F}"/>
              </a:ext>
            </a:extLst>
          </p:cNvPr>
          <p:cNvPicPr>
            <a:picLocks noChangeAspect="1"/>
          </p:cNvPicPr>
          <p:nvPr userDrawn="1"/>
        </p:nvPicPr>
        <p:blipFill>
          <a:blip r:embed="rId2"/>
          <a:stretch>
            <a:fillRect/>
          </a:stretch>
        </p:blipFill>
        <p:spPr>
          <a:xfrm rot="2894683">
            <a:off x="1253302" y="-398755"/>
            <a:ext cx="4736592" cy="6444871"/>
          </a:xfrm>
          <a:prstGeom prst="rect">
            <a:avLst/>
          </a:prstGeom>
        </p:spPr>
      </p:pic>
      <p:sp>
        <p:nvSpPr>
          <p:cNvPr id="3" name="Picture Placeholder 2" descr="Click icon to add picture">
            <a:extLst>
              <a:ext uri="{FF2B5EF4-FFF2-40B4-BE49-F238E27FC236}">
                <a16:creationId xmlns:a16="http://schemas.microsoft.com/office/drawing/2014/main" xmlns="" id="{2990D705-58F1-4621-96D0-F0B963892461}"/>
              </a:ext>
            </a:extLst>
          </p:cNvPr>
          <p:cNvSpPr>
            <a:spLocks noGrp="1"/>
          </p:cNvSpPr>
          <p:nvPr>
            <p:ph type="pic" sz="quarter" idx="10"/>
          </p:nvPr>
        </p:nvSpPr>
        <p:spPr>
          <a:xfrm>
            <a:off x="5543550" y="-1"/>
            <a:ext cx="6663600" cy="5011200"/>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xmlns="" id="{87B7DB84-DBF6-43D5-A225-64A86E32A4E9}"/>
              </a:ext>
            </a:extLst>
          </p:cNvPr>
          <p:cNvPicPr>
            <a:picLocks noChangeAspect="1"/>
          </p:cNvPicPr>
          <p:nvPr userDrawn="1"/>
        </p:nvPicPr>
        <p:blipFill>
          <a:blip r:embed="rId3"/>
          <a:srcRect/>
          <a:stretch/>
        </p:blipFill>
        <p:spPr>
          <a:xfrm>
            <a:off x="412071" y="5320584"/>
            <a:ext cx="1189685" cy="1242000"/>
          </a:xfrm>
          <a:prstGeom prst="rect">
            <a:avLst/>
          </a:prstGeom>
        </p:spPr>
      </p:pic>
      <p:sp>
        <p:nvSpPr>
          <p:cNvPr id="5" name="Title Placeholder 1" descr="Click to edit master title style&#10;">
            <a:extLst>
              <a:ext uri="{FF2B5EF4-FFF2-40B4-BE49-F238E27FC236}">
                <a16:creationId xmlns:a16="http://schemas.microsoft.com/office/drawing/2014/main" xmlns=""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481362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Placeholder 1" descr="Click to edit master title style&#10;">
            <a:extLst>
              <a:ext uri="{FF2B5EF4-FFF2-40B4-BE49-F238E27FC236}">
                <a16:creationId xmlns:a16="http://schemas.microsoft.com/office/drawing/2014/main" xmlns=""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GB" dirty="0"/>
              <a:t>Click to edit</a:t>
            </a:r>
            <a:endParaRPr lang="en-US" dirty="0"/>
          </a:p>
        </p:txBody>
      </p:sp>
      <p:sp>
        <p:nvSpPr>
          <p:cNvPr id="5" name="Text Placeholder 2" descr="Click to add secondary details&#10;">
            <a:extLst>
              <a:ext uri="{FF2B5EF4-FFF2-40B4-BE49-F238E27FC236}">
                <a16:creationId xmlns:a16="http://schemas.microsoft.com/office/drawing/2014/main" xmlns=""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93161D9F-A3DE-495E-AC64-CC914469DD45}"/>
              </a:ext>
            </a:extLst>
          </p:cNvPr>
          <p:cNvSpPr>
            <a:spLocks noGrp="1"/>
          </p:cNvSpPr>
          <p:nvPr>
            <p:ph type="pic" sz="quarter" idx="10"/>
          </p:nvPr>
        </p:nvSpPr>
        <p:spPr>
          <a:xfrm>
            <a:off x="-1" y="4551"/>
            <a:ext cx="6740525" cy="5011200"/>
          </a:xfrm>
        </p:spPr>
        <p:txBody>
          <a:bodyPr/>
          <a:lstStyle/>
          <a:p>
            <a:r>
              <a:rPr lang="en-GB"/>
              <a:t>Click icon to add picture</a:t>
            </a:r>
            <a:endParaRPr lang="en-AU"/>
          </a:p>
        </p:txBody>
      </p:sp>
    </p:spTree>
    <p:extLst>
      <p:ext uri="{BB962C8B-B14F-4D97-AF65-F5344CB8AC3E}">
        <p14:creationId xmlns:p14="http://schemas.microsoft.com/office/powerpoint/2010/main" val="46050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6" name="Text Placeholder 2" descr="Click to add secondary details&#10;">
            <a:extLst>
              <a:ext uri="{FF2B5EF4-FFF2-40B4-BE49-F238E27FC236}">
                <a16:creationId xmlns:a16="http://schemas.microsoft.com/office/drawing/2014/main" xmlns="" id="{D58515C2-9BB5-4C9A-BBC5-7F4A491DD6EC}"/>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5" name="Title Placeholder 1" descr="Click to edit master title style&#10;">
            <a:extLst>
              <a:ext uri="{FF2B5EF4-FFF2-40B4-BE49-F238E27FC236}">
                <a16:creationId xmlns:a16="http://schemas.microsoft.com/office/drawing/2014/main" xmlns="" id="{2D2519EB-A5E4-4600-B620-DAE568D00CAB}"/>
              </a:ext>
            </a:extLst>
          </p:cNvPr>
          <p:cNvSpPr>
            <a:spLocks noGrp="1"/>
          </p:cNvSpPr>
          <p:nvPr>
            <p:ph type="title"/>
          </p:nvPr>
        </p:nvSpPr>
        <p:spPr>
          <a:xfrm>
            <a:off x="410400" y="3211200"/>
            <a:ext cx="11268000" cy="1785600"/>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350512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xmlns="" id="{03B341F3-514D-F42F-D0AA-C75B36DDF590}"/>
              </a:ext>
            </a:extLst>
          </p:cNvPr>
          <p:cNvPicPr>
            <a:picLocks noChangeAspect="1"/>
          </p:cNvPicPr>
          <p:nvPr userDrawn="1"/>
        </p:nvPicPr>
        <p:blipFill>
          <a:blip r:embed="rId2"/>
          <a:stretch>
            <a:fillRect/>
          </a:stretch>
        </p:blipFill>
        <p:spPr>
          <a:xfrm rot="13685278">
            <a:off x="659043" y="1428646"/>
            <a:ext cx="5544134" cy="7503507"/>
          </a:xfrm>
          <a:prstGeom prst="rect">
            <a:avLst/>
          </a:prstGeom>
        </p:spPr>
      </p:pic>
      <p:sp>
        <p:nvSpPr>
          <p:cNvPr id="5" name="Text Placeholder 2" descr="Click to add secondary details&#10;">
            <a:extLst>
              <a:ext uri="{FF2B5EF4-FFF2-40B4-BE49-F238E27FC236}">
                <a16:creationId xmlns:a16="http://schemas.microsoft.com/office/drawing/2014/main" xmlns=""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7D37E0CB-DF2A-4FFC-85FC-AD9C7ED63B74}"/>
              </a:ext>
            </a:extLst>
          </p:cNvPr>
          <p:cNvSpPr>
            <a:spLocks noGrp="1"/>
          </p:cNvSpPr>
          <p:nvPr>
            <p:ph type="pic" sz="quarter" idx="10"/>
          </p:nvPr>
        </p:nvSpPr>
        <p:spPr>
          <a:xfrm>
            <a:off x="6784800" y="-2"/>
            <a:ext cx="5407200" cy="6858001"/>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xmlns=""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xmlns=""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GB"/>
              <a:t>Click to edit Master title style</a:t>
            </a:r>
            <a:endParaRPr lang="en-US" dirty="0"/>
          </a:p>
        </p:txBody>
      </p:sp>
    </p:spTree>
    <p:extLst>
      <p:ext uri="{BB962C8B-B14F-4D97-AF65-F5344CB8AC3E}">
        <p14:creationId xmlns:p14="http://schemas.microsoft.com/office/powerpoint/2010/main" val="1218685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5" name="Title Placeholder 1" descr="Click to edit master title style&#10;">
            <a:extLst>
              <a:ext uri="{FF2B5EF4-FFF2-40B4-BE49-F238E27FC236}">
                <a16:creationId xmlns:a16="http://schemas.microsoft.com/office/drawing/2014/main" xmlns=""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9" name="Text Placeholder 2" descr="Click to add secondary details&#10;">
            <a:extLst>
              <a:ext uri="{FF2B5EF4-FFF2-40B4-BE49-F238E27FC236}">
                <a16:creationId xmlns:a16="http://schemas.microsoft.com/office/drawing/2014/main" xmlns=""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83848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F9CB962-B705-314A-93E0-7EFEF584C6D7}"/>
              </a:ext>
            </a:extLst>
          </p:cNvPr>
          <p:cNvSpPr/>
          <p:nvPr userDrawn="1"/>
        </p:nvSpPr>
        <p:spPr>
          <a:xfrm>
            <a:off x="1" y="1"/>
            <a:ext cx="5543550"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descr="Click to add secondary details&#10;">
            <a:extLst>
              <a:ext uri="{FF2B5EF4-FFF2-40B4-BE49-F238E27FC236}">
                <a16:creationId xmlns:a16="http://schemas.microsoft.com/office/drawing/2014/main" xmlns=""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7" name="Picture 6" descr="Shape, arrow&#10;&#10;Description automatically generated">
            <a:extLst>
              <a:ext uri="{FF2B5EF4-FFF2-40B4-BE49-F238E27FC236}">
                <a16:creationId xmlns:a16="http://schemas.microsoft.com/office/drawing/2014/main" xmlns="" id="{06AA350A-B2F4-79AE-53AE-78E33FFD6C1F}"/>
              </a:ext>
            </a:extLst>
          </p:cNvPr>
          <p:cNvPicPr>
            <a:picLocks noChangeAspect="1"/>
          </p:cNvPicPr>
          <p:nvPr userDrawn="1"/>
        </p:nvPicPr>
        <p:blipFill>
          <a:blip r:embed="rId2"/>
          <a:stretch>
            <a:fillRect/>
          </a:stretch>
        </p:blipFill>
        <p:spPr>
          <a:xfrm rot="2894683">
            <a:off x="1253302" y="-398755"/>
            <a:ext cx="4736592" cy="6444871"/>
          </a:xfrm>
          <a:prstGeom prst="rect">
            <a:avLst/>
          </a:prstGeom>
        </p:spPr>
      </p:pic>
      <p:sp>
        <p:nvSpPr>
          <p:cNvPr id="3" name="Picture Placeholder 2" descr="Click icon to add picture">
            <a:extLst>
              <a:ext uri="{FF2B5EF4-FFF2-40B4-BE49-F238E27FC236}">
                <a16:creationId xmlns:a16="http://schemas.microsoft.com/office/drawing/2014/main" xmlns="" id="{2990D705-58F1-4621-96D0-F0B963892461}"/>
              </a:ext>
            </a:extLst>
          </p:cNvPr>
          <p:cNvSpPr>
            <a:spLocks noGrp="1"/>
          </p:cNvSpPr>
          <p:nvPr>
            <p:ph type="pic" sz="quarter" idx="10"/>
          </p:nvPr>
        </p:nvSpPr>
        <p:spPr>
          <a:xfrm>
            <a:off x="5543550" y="-1"/>
            <a:ext cx="6663600" cy="5011200"/>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xmlns="" id="{87B7DB84-DBF6-43D5-A225-64A86E32A4E9}"/>
              </a:ext>
            </a:extLst>
          </p:cNvPr>
          <p:cNvPicPr>
            <a:picLocks noChangeAspect="1"/>
          </p:cNvPicPr>
          <p:nvPr userDrawn="1"/>
        </p:nvPicPr>
        <p:blipFill>
          <a:blip r:embed="rId3"/>
          <a:srcRect/>
          <a:stretch/>
        </p:blipFill>
        <p:spPr>
          <a:xfrm>
            <a:off x="412071" y="5320585"/>
            <a:ext cx="1188000" cy="1240241"/>
          </a:xfrm>
          <a:prstGeom prst="rect">
            <a:avLst/>
          </a:prstGeom>
        </p:spPr>
      </p:pic>
      <p:sp>
        <p:nvSpPr>
          <p:cNvPr id="5" name="Title Placeholder 1" descr="Click to edit master title style&#10;">
            <a:extLst>
              <a:ext uri="{FF2B5EF4-FFF2-40B4-BE49-F238E27FC236}">
                <a16:creationId xmlns:a16="http://schemas.microsoft.com/office/drawing/2014/main" xmlns=""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1022820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Title Placeholder 1" descr="Click to edit master title style&#10;">
            <a:extLst>
              <a:ext uri="{FF2B5EF4-FFF2-40B4-BE49-F238E27FC236}">
                <a16:creationId xmlns:a16="http://schemas.microsoft.com/office/drawing/2014/main" xmlns=""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GB" dirty="0"/>
              <a:t>Click to edit</a:t>
            </a:r>
            <a:endParaRPr lang="en-US" dirty="0"/>
          </a:p>
        </p:txBody>
      </p:sp>
      <p:sp>
        <p:nvSpPr>
          <p:cNvPr id="5" name="Text Placeholder 2" descr="Click to add secondary details&#10;">
            <a:extLst>
              <a:ext uri="{FF2B5EF4-FFF2-40B4-BE49-F238E27FC236}">
                <a16:creationId xmlns:a16="http://schemas.microsoft.com/office/drawing/2014/main" xmlns=""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93161D9F-A3DE-495E-AC64-CC914469DD45}"/>
              </a:ext>
            </a:extLst>
          </p:cNvPr>
          <p:cNvSpPr>
            <a:spLocks noGrp="1"/>
          </p:cNvSpPr>
          <p:nvPr>
            <p:ph type="pic" sz="quarter" idx="10"/>
          </p:nvPr>
        </p:nvSpPr>
        <p:spPr>
          <a:xfrm>
            <a:off x="-1" y="4551"/>
            <a:ext cx="6740525" cy="5011200"/>
          </a:xfrm>
        </p:spPr>
        <p:txBody>
          <a:bodyPr/>
          <a:lstStyle/>
          <a:p>
            <a:r>
              <a:rPr lang="en-GB"/>
              <a:t>Click icon to add picture</a:t>
            </a:r>
            <a:endParaRPr lang="en-AU"/>
          </a:p>
        </p:txBody>
      </p:sp>
    </p:spTree>
    <p:extLst>
      <p:ext uri="{BB962C8B-B14F-4D97-AF65-F5344CB8AC3E}">
        <p14:creationId xmlns:p14="http://schemas.microsoft.com/office/powerpoint/2010/main" val="1593813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xmlns="" id="{03B341F3-514D-F42F-D0AA-C75B36DDF590}"/>
              </a:ext>
            </a:extLst>
          </p:cNvPr>
          <p:cNvPicPr>
            <a:picLocks noChangeAspect="1"/>
          </p:cNvPicPr>
          <p:nvPr userDrawn="1"/>
        </p:nvPicPr>
        <p:blipFill>
          <a:blip r:embed="rId2"/>
          <a:stretch>
            <a:fillRect/>
          </a:stretch>
        </p:blipFill>
        <p:spPr>
          <a:xfrm rot="13685278">
            <a:off x="659043" y="1428646"/>
            <a:ext cx="5544134" cy="7503507"/>
          </a:xfrm>
          <a:prstGeom prst="rect">
            <a:avLst/>
          </a:prstGeom>
        </p:spPr>
      </p:pic>
      <p:sp>
        <p:nvSpPr>
          <p:cNvPr id="5" name="Text Placeholder 2" descr="Click to add secondary details&#10;">
            <a:extLst>
              <a:ext uri="{FF2B5EF4-FFF2-40B4-BE49-F238E27FC236}">
                <a16:creationId xmlns:a16="http://schemas.microsoft.com/office/drawing/2014/main" xmlns=""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7D37E0CB-DF2A-4FFC-85FC-AD9C7ED63B74}"/>
              </a:ext>
            </a:extLst>
          </p:cNvPr>
          <p:cNvSpPr>
            <a:spLocks noGrp="1"/>
          </p:cNvSpPr>
          <p:nvPr>
            <p:ph type="pic" sz="quarter" idx="10"/>
          </p:nvPr>
        </p:nvSpPr>
        <p:spPr>
          <a:xfrm>
            <a:off x="6784800" y="-2"/>
            <a:ext cx="5407200" cy="6858001"/>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xmlns=""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xmlns=""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GB"/>
              <a:t>Click to edit Master title style</a:t>
            </a:r>
            <a:endParaRPr lang="en-US" dirty="0"/>
          </a:p>
        </p:txBody>
      </p:sp>
    </p:spTree>
    <p:extLst>
      <p:ext uri="{BB962C8B-B14F-4D97-AF65-F5344CB8AC3E}">
        <p14:creationId xmlns:p14="http://schemas.microsoft.com/office/powerpoint/2010/main" val="1478803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F9CB962-B705-314A-93E0-7EFEF584C6D7}"/>
              </a:ext>
            </a:extLst>
          </p:cNvPr>
          <p:cNvSpPr/>
          <p:nvPr userDrawn="1"/>
        </p:nvSpPr>
        <p:spPr>
          <a:xfrm>
            <a:off x="1" y="1"/>
            <a:ext cx="5543550"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descr="Click to add secondary details&#10;">
            <a:extLst>
              <a:ext uri="{FF2B5EF4-FFF2-40B4-BE49-F238E27FC236}">
                <a16:creationId xmlns:a16="http://schemas.microsoft.com/office/drawing/2014/main" xmlns=""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7" name="Picture 6" descr="Shape, arrow&#10;&#10;Description automatically generated">
            <a:extLst>
              <a:ext uri="{FF2B5EF4-FFF2-40B4-BE49-F238E27FC236}">
                <a16:creationId xmlns:a16="http://schemas.microsoft.com/office/drawing/2014/main" xmlns="" id="{06AA350A-B2F4-79AE-53AE-78E33FFD6C1F}"/>
              </a:ext>
            </a:extLst>
          </p:cNvPr>
          <p:cNvPicPr>
            <a:picLocks noChangeAspect="1"/>
          </p:cNvPicPr>
          <p:nvPr userDrawn="1"/>
        </p:nvPicPr>
        <p:blipFill>
          <a:blip r:embed="rId2"/>
          <a:stretch>
            <a:fillRect/>
          </a:stretch>
        </p:blipFill>
        <p:spPr>
          <a:xfrm rot="2894683">
            <a:off x="1253302" y="-398755"/>
            <a:ext cx="4736592" cy="6444871"/>
          </a:xfrm>
          <a:prstGeom prst="rect">
            <a:avLst/>
          </a:prstGeom>
        </p:spPr>
      </p:pic>
      <p:sp>
        <p:nvSpPr>
          <p:cNvPr id="3" name="Picture Placeholder 2" descr="Click icon to add picture">
            <a:extLst>
              <a:ext uri="{FF2B5EF4-FFF2-40B4-BE49-F238E27FC236}">
                <a16:creationId xmlns:a16="http://schemas.microsoft.com/office/drawing/2014/main" xmlns="" id="{2990D705-58F1-4621-96D0-F0B963892461}"/>
              </a:ext>
            </a:extLst>
          </p:cNvPr>
          <p:cNvSpPr>
            <a:spLocks noGrp="1"/>
          </p:cNvSpPr>
          <p:nvPr>
            <p:ph type="pic" sz="quarter" idx="10"/>
          </p:nvPr>
        </p:nvSpPr>
        <p:spPr>
          <a:xfrm>
            <a:off x="5543550" y="-1"/>
            <a:ext cx="6663600" cy="5011200"/>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xmlns="" id="{87B7DB84-DBF6-43D5-A225-64A86E32A4E9}"/>
              </a:ext>
            </a:extLst>
          </p:cNvPr>
          <p:cNvPicPr>
            <a:picLocks noChangeAspect="1"/>
          </p:cNvPicPr>
          <p:nvPr userDrawn="1"/>
        </p:nvPicPr>
        <p:blipFill>
          <a:blip r:embed="rId3"/>
          <a:srcRect/>
          <a:stretch/>
        </p:blipFill>
        <p:spPr>
          <a:xfrm>
            <a:off x="412071" y="5320585"/>
            <a:ext cx="1188000" cy="1240241"/>
          </a:xfrm>
          <a:prstGeom prst="rect">
            <a:avLst/>
          </a:prstGeom>
        </p:spPr>
      </p:pic>
      <p:sp>
        <p:nvSpPr>
          <p:cNvPr id="5" name="Title Placeholder 1" descr="Click to edit master title style&#10;">
            <a:extLst>
              <a:ext uri="{FF2B5EF4-FFF2-40B4-BE49-F238E27FC236}">
                <a16:creationId xmlns:a16="http://schemas.microsoft.com/office/drawing/2014/main" xmlns=""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1884117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4" name="Title Placeholder 1" descr="Click to edit master title style&#10;">
            <a:extLst>
              <a:ext uri="{FF2B5EF4-FFF2-40B4-BE49-F238E27FC236}">
                <a16:creationId xmlns:a16="http://schemas.microsoft.com/office/drawing/2014/main" xmlns=""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GB" dirty="0"/>
              <a:t>Click to edit</a:t>
            </a:r>
            <a:endParaRPr lang="en-US" dirty="0"/>
          </a:p>
        </p:txBody>
      </p:sp>
      <p:sp>
        <p:nvSpPr>
          <p:cNvPr id="5" name="Text Placeholder 2" descr="Click to add secondary details&#10;">
            <a:extLst>
              <a:ext uri="{FF2B5EF4-FFF2-40B4-BE49-F238E27FC236}">
                <a16:creationId xmlns:a16="http://schemas.microsoft.com/office/drawing/2014/main" xmlns=""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93161D9F-A3DE-495E-AC64-CC914469DD45}"/>
              </a:ext>
            </a:extLst>
          </p:cNvPr>
          <p:cNvSpPr>
            <a:spLocks noGrp="1"/>
          </p:cNvSpPr>
          <p:nvPr>
            <p:ph type="pic" sz="quarter" idx="10"/>
          </p:nvPr>
        </p:nvSpPr>
        <p:spPr>
          <a:xfrm>
            <a:off x="-1" y="4551"/>
            <a:ext cx="6740525" cy="5011200"/>
          </a:xfrm>
        </p:spPr>
        <p:txBody>
          <a:bodyPr/>
          <a:lstStyle/>
          <a:p>
            <a:r>
              <a:rPr lang="en-GB"/>
              <a:t>Click icon to add picture</a:t>
            </a:r>
            <a:endParaRPr lang="en-AU"/>
          </a:p>
        </p:txBody>
      </p:sp>
    </p:spTree>
    <p:extLst>
      <p:ext uri="{BB962C8B-B14F-4D97-AF65-F5344CB8AC3E}">
        <p14:creationId xmlns:p14="http://schemas.microsoft.com/office/powerpoint/2010/main" val="1507732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5" name="Title Placeholder 1" descr="Click to edit master title style&#10;">
            <a:extLst>
              <a:ext uri="{FF2B5EF4-FFF2-40B4-BE49-F238E27FC236}">
                <a16:creationId xmlns:a16="http://schemas.microsoft.com/office/drawing/2014/main" xmlns=""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9" name="Text Placeholder 2" descr="Click to add secondary details&#10;">
            <a:extLst>
              <a:ext uri="{FF2B5EF4-FFF2-40B4-BE49-F238E27FC236}">
                <a16:creationId xmlns:a16="http://schemas.microsoft.com/office/drawing/2014/main" xmlns=""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231688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descr="Click to edit master title style&#10;">
            <a:extLst>
              <a:ext uri="{FF2B5EF4-FFF2-40B4-BE49-F238E27FC236}">
                <a16:creationId xmlns:a16="http://schemas.microsoft.com/office/drawing/2014/main" xmlns=""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5" name="Text Placeholder 2" descr="Click to add secondary details&#10;">
            <a:extLst>
              <a:ext uri="{FF2B5EF4-FFF2-40B4-BE49-F238E27FC236}">
                <a16:creationId xmlns:a16="http://schemas.microsoft.com/office/drawing/2014/main" xmlns=""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93161D9F-A3DE-495E-AC64-CC914469DD45}"/>
              </a:ext>
            </a:extLst>
          </p:cNvPr>
          <p:cNvSpPr>
            <a:spLocks noGrp="1"/>
          </p:cNvSpPr>
          <p:nvPr>
            <p:ph type="pic" sz="quarter" idx="10"/>
          </p:nvPr>
        </p:nvSpPr>
        <p:spPr>
          <a:xfrm>
            <a:off x="-1" y="4551"/>
            <a:ext cx="6740525" cy="5011200"/>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xmlns="" id="{FF675AE0-8F62-485C-BF3D-6598839BADFF}"/>
              </a:ext>
            </a:extLst>
          </p:cNvPr>
          <p:cNvPicPr>
            <a:picLocks noChangeAspect="1"/>
          </p:cNvPicPr>
          <p:nvPr userDrawn="1"/>
        </p:nvPicPr>
        <p:blipFill>
          <a:blip r:embed="rId2"/>
          <a:srcRect/>
          <a:stretch/>
        </p:blipFill>
        <p:spPr>
          <a:xfrm>
            <a:off x="10735975" y="5300921"/>
            <a:ext cx="1188000" cy="1240241"/>
          </a:xfrm>
          <a:prstGeom prst="rect">
            <a:avLst/>
          </a:prstGeom>
        </p:spPr>
      </p:pic>
    </p:spTree>
    <p:extLst>
      <p:ext uri="{BB962C8B-B14F-4D97-AF65-F5344CB8AC3E}">
        <p14:creationId xmlns:p14="http://schemas.microsoft.com/office/powerpoint/2010/main" val="3619429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xmlns="" id="{03B341F3-514D-F42F-D0AA-C75B36DDF590}"/>
              </a:ext>
            </a:extLst>
          </p:cNvPr>
          <p:cNvPicPr>
            <a:picLocks noChangeAspect="1"/>
          </p:cNvPicPr>
          <p:nvPr userDrawn="1"/>
        </p:nvPicPr>
        <p:blipFill>
          <a:blip r:embed="rId2"/>
          <a:stretch>
            <a:fillRect/>
          </a:stretch>
        </p:blipFill>
        <p:spPr>
          <a:xfrm rot="13685278">
            <a:off x="659043" y="1428646"/>
            <a:ext cx="5544134" cy="7503507"/>
          </a:xfrm>
          <a:prstGeom prst="rect">
            <a:avLst/>
          </a:prstGeom>
        </p:spPr>
      </p:pic>
      <p:sp>
        <p:nvSpPr>
          <p:cNvPr id="5" name="Text Placeholder 2" descr="Click to add secondary details&#10;">
            <a:extLst>
              <a:ext uri="{FF2B5EF4-FFF2-40B4-BE49-F238E27FC236}">
                <a16:creationId xmlns:a16="http://schemas.microsoft.com/office/drawing/2014/main" xmlns=""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7D37E0CB-DF2A-4FFC-85FC-AD9C7ED63B74}"/>
              </a:ext>
            </a:extLst>
          </p:cNvPr>
          <p:cNvSpPr>
            <a:spLocks noGrp="1"/>
          </p:cNvSpPr>
          <p:nvPr>
            <p:ph type="pic" sz="quarter" idx="10"/>
          </p:nvPr>
        </p:nvSpPr>
        <p:spPr>
          <a:xfrm>
            <a:off x="6784800" y="-2"/>
            <a:ext cx="5407200" cy="6858001"/>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xmlns=""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xmlns=""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GB"/>
              <a:t>Click to edit Master title style</a:t>
            </a:r>
            <a:endParaRPr lang="en-US" dirty="0"/>
          </a:p>
        </p:txBody>
      </p:sp>
    </p:spTree>
    <p:extLst>
      <p:ext uri="{BB962C8B-B14F-4D97-AF65-F5344CB8AC3E}">
        <p14:creationId xmlns:p14="http://schemas.microsoft.com/office/powerpoint/2010/main" val="260468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1E16058-FC97-C34C-A94D-1AEBA1319CEF}"/>
              </a:ext>
            </a:extLst>
          </p:cNvPr>
          <p:cNvSpPr/>
          <p:nvPr userDrawn="1"/>
        </p:nvSpPr>
        <p:spPr>
          <a:xfrm>
            <a:off x="1" y="0"/>
            <a:ext cx="12191999" cy="5000624"/>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ape, circle&#10;&#10;Description automatically generated">
            <a:extLst>
              <a:ext uri="{FF2B5EF4-FFF2-40B4-BE49-F238E27FC236}">
                <a16:creationId xmlns:a16="http://schemas.microsoft.com/office/drawing/2014/main" xmlns="" id="{B927EE41-A83A-A9AD-F2C3-0827F1440F60}"/>
              </a:ext>
            </a:extLst>
          </p:cNvPr>
          <p:cNvPicPr>
            <a:picLocks noChangeAspect="1"/>
          </p:cNvPicPr>
          <p:nvPr userDrawn="1"/>
        </p:nvPicPr>
        <p:blipFill>
          <a:blip r:embed="rId2"/>
          <a:stretch>
            <a:fillRect/>
          </a:stretch>
        </p:blipFill>
        <p:spPr>
          <a:xfrm rot="3024056">
            <a:off x="3583339" y="-257331"/>
            <a:ext cx="6243723" cy="7372662"/>
          </a:xfrm>
          <a:prstGeom prst="rect">
            <a:avLst/>
          </a:prstGeom>
        </p:spPr>
      </p:pic>
      <p:sp>
        <p:nvSpPr>
          <p:cNvPr id="6" name="Text Placeholder 2" descr="Click to add secondary details&#10;">
            <a:extLst>
              <a:ext uri="{FF2B5EF4-FFF2-40B4-BE49-F238E27FC236}">
                <a16:creationId xmlns:a16="http://schemas.microsoft.com/office/drawing/2014/main" xmlns="" id="{D58515C2-9BB5-4C9A-BBC5-7F4A491DD6EC}"/>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xmlns="" id="{21B83991-6CB1-46A6-A70E-59562F1A4541}"/>
              </a:ext>
            </a:extLst>
          </p:cNvPr>
          <p:cNvPicPr>
            <a:picLocks noChangeAspect="1"/>
          </p:cNvPicPr>
          <p:nvPr userDrawn="1"/>
        </p:nvPicPr>
        <p:blipFill>
          <a:blip r:embed="rId3"/>
          <a:srcRect/>
          <a:stretch/>
        </p:blipFill>
        <p:spPr>
          <a:xfrm>
            <a:off x="10735975" y="5300921"/>
            <a:ext cx="1188000" cy="1240241"/>
          </a:xfrm>
          <a:prstGeom prst="rect">
            <a:avLst/>
          </a:prstGeom>
        </p:spPr>
      </p:pic>
      <p:sp>
        <p:nvSpPr>
          <p:cNvPr id="5" name="Title Placeholder 1" descr="Click to edit master title style&#10;">
            <a:extLst>
              <a:ext uri="{FF2B5EF4-FFF2-40B4-BE49-F238E27FC236}">
                <a16:creationId xmlns:a16="http://schemas.microsoft.com/office/drawing/2014/main" xmlns="" id="{2D2519EB-A5E4-4600-B620-DAE568D00CAB}"/>
              </a:ext>
            </a:extLst>
          </p:cNvPr>
          <p:cNvSpPr>
            <a:spLocks noGrp="1"/>
          </p:cNvSpPr>
          <p:nvPr>
            <p:ph type="title"/>
          </p:nvPr>
        </p:nvSpPr>
        <p:spPr>
          <a:xfrm>
            <a:off x="325985" y="3515321"/>
            <a:ext cx="11268000" cy="1785600"/>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67865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xmlns="" id="{03B341F3-514D-F42F-D0AA-C75B36DDF590}"/>
              </a:ext>
            </a:extLst>
          </p:cNvPr>
          <p:cNvPicPr>
            <a:picLocks noChangeAspect="1"/>
          </p:cNvPicPr>
          <p:nvPr userDrawn="1"/>
        </p:nvPicPr>
        <p:blipFill>
          <a:blip r:embed="rId2"/>
          <a:stretch>
            <a:fillRect/>
          </a:stretch>
        </p:blipFill>
        <p:spPr>
          <a:xfrm rot="13685278">
            <a:off x="659043" y="1428646"/>
            <a:ext cx="5544134" cy="7503507"/>
          </a:xfrm>
          <a:prstGeom prst="rect">
            <a:avLst/>
          </a:prstGeom>
        </p:spPr>
      </p:pic>
      <p:sp>
        <p:nvSpPr>
          <p:cNvPr id="5" name="Text Placeholder 2" descr="Click to add secondary details&#10;">
            <a:extLst>
              <a:ext uri="{FF2B5EF4-FFF2-40B4-BE49-F238E27FC236}">
                <a16:creationId xmlns:a16="http://schemas.microsoft.com/office/drawing/2014/main" xmlns=""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7D37E0CB-DF2A-4FFC-85FC-AD9C7ED63B74}"/>
              </a:ext>
            </a:extLst>
          </p:cNvPr>
          <p:cNvSpPr>
            <a:spLocks noGrp="1"/>
          </p:cNvSpPr>
          <p:nvPr>
            <p:ph type="pic" sz="quarter" idx="10"/>
          </p:nvPr>
        </p:nvSpPr>
        <p:spPr>
          <a:xfrm>
            <a:off x="6784800" y="-2"/>
            <a:ext cx="5407200" cy="6858001"/>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xmlns=""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xmlns=""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endParaRPr lang="en-US" dirty="0"/>
          </a:p>
        </p:txBody>
      </p:sp>
    </p:spTree>
    <p:extLst>
      <p:ext uri="{BB962C8B-B14F-4D97-AF65-F5344CB8AC3E}">
        <p14:creationId xmlns:p14="http://schemas.microsoft.com/office/powerpoint/2010/main" val="4076737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xmlns="" id="{9D3B421E-C230-4985-A55F-249E4712D5D8}"/>
              </a:ext>
            </a:extLst>
          </p:cNvPr>
          <p:cNvSpPr>
            <a:spLocks noGrp="1"/>
          </p:cNvSpPr>
          <p:nvPr>
            <p:ph type="title"/>
          </p:nvPr>
        </p:nvSpPr>
        <p:spPr/>
        <p:txBody>
          <a:bodyPr/>
          <a:lstStyle/>
          <a:p>
            <a:r>
              <a:rPr lang="en-US"/>
              <a:t>Click to edit Master title style</a:t>
            </a:r>
            <a:endParaRPr lang="en-AU" dirty="0"/>
          </a:p>
        </p:txBody>
      </p:sp>
      <p:sp>
        <p:nvSpPr>
          <p:cNvPr id="3" name="Content Placeholder 2" descr="Click to edit body text styles">
            <a:extLst>
              <a:ext uri="{FF2B5EF4-FFF2-40B4-BE49-F238E27FC236}">
                <a16:creationId xmlns:a16="http://schemas.microsoft.com/office/drawing/2014/main" xmlns="" id="{9F9B1106-1747-47C6-AD4D-1ED872037F93}"/>
              </a:ext>
            </a:extLst>
          </p:cNvPr>
          <p:cNvSpPr>
            <a:spLocks noGrp="1"/>
          </p:cNvSpPr>
          <p:nvPr>
            <p:ph idx="1"/>
          </p:nvPr>
        </p:nvSpPr>
        <p:spPr>
          <a:xfrm>
            <a:off x="410400" y="4017488"/>
            <a:ext cx="4730400" cy="37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descr="Click to add date Day/Month/Year">
            <a:extLst>
              <a:ext uri="{FF2B5EF4-FFF2-40B4-BE49-F238E27FC236}">
                <a16:creationId xmlns:a16="http://schemas.microsoft.com/office/drawing/2014/main" xmlns="" id="{EE6605EE-6C12-4B09-B328-5FC771964EB0}"/>
              </a:ext>
            </a:extLst>
          </p:cNvPr>
          <p:cNvSpPr>
            <a:spLocks noGrp="1"/>
          </p:cNvSpPr>
          <p:nvPr>
            <p:ph type="dt" sz="half" idx="10"/>
          </p:nvPr>
        </p:nvSpPr>
        <p:spPr/>
        <p:txBody>
          <a:bodyPr/>
          <a:lstStyle>
            <a:lvl1pPr>
              <a:defRPr>
                <a:solidFill>
                  <a:schemeClr val="tx1"/>
                </a:solidFill>
              </a:defRPr>
            </a:lvl1pPr>
          </a:lstStyle>
          <a:p>
            <a:endParaRPr lang="en-AU"/>
          </a:p>
        </p:txBody>
      </p:sp>
      <p:sp>
        <p:nvSpPr>
          <p:cNvPr id="5" name="Footer Placeholder 4" descr="Click to add a footer">
            <a:extLst>
              <a:ext uri="{FF2B5EF4-FFF2-40B4-BE49-F238E27FC236}">
                <a16:creationId xmlns:a16="http://schemas.microsoft.com/office/drawing/2014/main" xmlns="" id="{39B7F1C5-E024-4AB0-B408-32F5C1A10AB0}"/>
              </a:ext>
            </a:extLst>
          </p:cNvPr>
          <p:cNvSpPr>
            <a:spLocks noGrp="1"/>
          </p:cNvSpPr>
          <p:nvPr>
            <p:ph type="ftr" sz="quarter" idx="11"/>
          </p:nvPr>
        </p:nvSpPr>
        <p:spPr/>
        <p:txBody>
          <a:bodyPr/>
          <a:lstStyle>
            <a:lvl1pPr>
              <a:defRPr>
                <a:solidFill>
                  <a:schemeClr val="tx1"/>
                </a:solidFill>
              </a:defRPr>
            </a:lvl1pPr>
          </a:lstStyle>
          <a:p>
            <a:endParaRPr lang="en-AU" dirty="0"/>
          </a:p>
        </p:txBody>
      </p:sp>
      <p:sp>
        <p:nvSpPr>
          <p:cNvPr id="6" name="Slide Number Placeholder 5" descr="Click to add page number">
            <a:extLst>
              <a:ext uri="{FF2B5EF4-FFF2-40B4-BE49-F238E27FC236}">
                <a16:creationId xmlns:a16="http://schemas.microsoft.com/office/drawing/2014/main" xmlns="" id="{59489FD8-71FE-4137-8FE6-DC2A193CC355}"/>
              </a:ext>
            </a:extLst>
          </p:cNvPr>
          <p:cNvSpPr>
            <a:spLocks noGrp="1"/>
          </p:cNvSpPr>
          <p:nvPr>
            <p:ph type="sldNum" sz="quarter" idx="12"/>
          </p:nvPr>
        </p:nvSpPr>
        <p:spPr/>
        <p:txBody>
          <a:bodyPr/>
          <a:lstStyle>
            <a:lvl1pPr>
              <a:defRPr>
                <a:solidFill>
                  <a:schemeClr val="tx1"/>
                </a:solidFill>
              </a:defRPr>
            </a:lvl1pPr>
          </a:lstStyle>
          <a:p>
            <a:endParaRPr lang="en-AU" dirty="0"/>
          </a:p>
        </p:txBody>
      </p:sp>
    </p:spTree>
    <p:extLst>
      <p:ext uri="{BB962C8B-B14F-4D97-AF65-F5344CB8AC3E}">
        <p14:creationId xmlns:p14="http://schemas.microsoft.com/office/powerpoint/2010/main" val="151668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Title Placeholder 1" descr="Click to edit master title style&#10;">
            <a:extLst>
              <a:ext uri="{FF2B5EF4-FFF2-40B4-BE49-F238E27FC236}">
                <a16:creationId xmlns:a16="http://schemas.microsoft.com/office/drawing/2014/main" xmlns=""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5" name="Text Placeholder 2" descr="Click to add secondary details&#10;">
            <a:extLst>
              <a:ext uri="{FF2B5EF4-FFF2-40B4-BE49-F238E27FC236}">
                <a16:creationId xmlns:a16="http://schemas.microsoft.com/office/drawing/2014/main" xmlns=""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93161D9F-A3DE-495E-AC64-CC914469DD45}"/>
              </a:ext>
            </a:extLst>
          </p:cNvPr>
          <p:cNvSpPr>
            <a:spLocks noGrp="1"/>
          </p:cNvSpPr>
          <p:nvPr>
            <p:ph type="pic" sz="quarter" idx="10"/>
          </p:nvPr>
        </p:nvSpPr>
        <p:spPr>
          <a:xfrm>
            <a:off x="-1" y="4551"/>
            <a:ext cx="6740525" cy="5011200"/>
          </a:xfrm>
        </p:spPr>
        <p:txBody>
          <a:bodyPr/>
          <a:lstStyle/>
          <a:p>
            <a:r>
              <a:rPr lang="en-US"/>
              <a:t>Click icon to add picture</a:t>
            </a:r>
            <a:endParaRPr lang="en-AU"/>
          </a:p>
        </p:txBody>
      </p:sp>
    </p:spTree>
    <p:extLst>
      <p:ext uri="{BB962C8B-B14F-4D97-AF65-F5344CB8AC3E}">
        <p14:creationId xmlns:p14="http://schemas.microsoft.com/office/powerpoint/2010/main" val="1228189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xmlns="" id="{03B341F3-514D-F42F-D0AA-C75B36DDF590}"/>
              </a:ext>
            </a:extLst>
          </p:cNvPr>
          <p:cNvPicPr>
            <a:picLocks noChangeAspect="1"/>
          </p:cNvPicPr>
          <p:nvPr userDrawn="1"/>
        </p:nvPicPr>
        <p:blipFill>
          <a:blip r:embed="rId2"/>
          <a:stretch>
            <a:fillRect/>
          </a:stretch>
        </p:blipFill>
        <p:spPr>
          <a:xfrm rot="13685278">
            <a:off x="647612" y="1428645"/>
            <a:ext cx="5544134" cy="7503507"/>
          </a:xfrm>
          <a:prstGeom prst="rect">
            <a:avLst/>
          </a:prstGeom>
        </p:spPr>
      </p:pic>
      <p:sp>
        <p:nvSpPr>
          <p:cNvPr id="5" name="Text Placeholder 2" descr="Click to add secondary details&#10;">
            <a:extLst>
              <a:ext uri="{FF2B5EF4-FFF2-40B4-BE49-F238E27FC236}">
                <a16:creationId xmlns:a16="http://schemas.microsoft.com/office/drawing/2014/main" xmlns=""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xmlns="" id="{7D37E0CB-DF2A-4FFC-85FC-AD9C7ED63B74}"/>
              </a:ext>
            </a:extLst>
          </p:cNvPr>
          <p:cNvSpPr>
            <a:spLocks noGrp="1"/>
          </p:cNvSpPr>
          <p:nvPr>
            <p:ph type="pic" sz="quarter" idx="10"/>
          </p:nvPr>
        </p:nvSpPr>
        <p:spPr>
          <a:xfrm>
            <a:off x="6784800" y="-2"/>
            <a:ext cx="5407200" cy="6858001"/>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xmlns=""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xmlns=""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endParaRPr lang="en-US" dirty="0"/>
          </a:p>
        </p:txBody>
      </p:sp>
    </p:spTree>
    <p:extLst>
      <p:ext uri="{BB962C8B-B14F-4D97-AF65-F5344CB8AC3E}">
        <p14:creationId xmlns:p14="http://schemas.microsoft.com/office/powerpoint/2010/main" val="267076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Click to edit master title style">
            <a:extLst>
              <a:ext uri="{FF2B5EF4-FFF2-40B4-BE49-F238E27FC236}">
                <a16:creationId xmlns:a16="http://schemas.microsoft.com/office/drawing/2014/main" xmlns="" id="{70841D79-9C5E-1449-B506-564E0213A8C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dirty="0"/>
              <a:t>Title goes here</a:t>
            </a:r>
            <a:endParaRPr lang="en-US" dirty="0"/>
          </a:p>
        </p:txBody>
      </p:sp>
      <p:sp>
        <p:nvSpPr>
          <p:cNvPr id="3" name="Text Placeholder 2" descr="Click to add secondary details&#10;">
            <a:extLst>
              <a:ext uri="{FF2B5EF4-FFF2-40B4-BE49-F238E27FC236}">
                <a16:creationId xmlns:a16="http://schemas.microsoft.com/office/drawing/2014/main" xmlns="" id="{4A50093E-B476-CE4A-816B-226988C60D31}"/>
              </a:ext>
            </a:extLst>
          </p:cNvPr>
          <p:cNvSpPr>
            <a:spLocks noGrp="1"/>
          </p:cNvSpPr>
          <p:nvPr>
            <p:ph type="body" idx="1"/>
          </p:nvPr>
        </p:nvSpPr>
        <p:spPr>
          <a:xfrm>
            <a:off x="410400" y="6289200"/>
            <a:ext cx="4730400" cy="370800"/>
          </a:xfrm>
          <a:prstGeom prst="rect">
            <a:avLst/>
          </a:prstGeom>
        </p:spPr>
        <p:txBody>
          <a:bodyPr vert="horz" lIns="91440" tIns="45720" rIns="91440" bIns="45720" rtlCol="0">
            <a:normAutofit/>
          </a:bodyPr>
          <a:lstStyle/>
          <a:p>
            <a:pPr lvl="0"/>
            <a:r>
              <a:rPr lang="en-GB" dirty="0"/>
              <a:t>Click to edit Master text styles</a:t>
            </a:r>
          </a:p>
        </p:txBody>
      </p:sp>
    </p:spTree>
    <p:extLst>
      <p:ext uri="{BB962C8B-B14F-4D97-AF65-F5344CB8AC3E}">
        <p14:creationId xmlns:p14="http://schemas.microsoft.com/office/powerpoint/2010/main" val="1803925614"/>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51" r:id="rId4"/>
    <p:sldLayoutId id="2147483653" r:id="rId5"/>
    <p:sldLayoutId id="2147483650" r:id="rId6"/>
    <p:sldLayoutId id="2147483732" r:id="rId7"/>
    <p:sldLayoutId id="2147483762" r:id="rId8"/>
    <p:sldLayoutId id="2147483764" r:id="rId9"/>
  </p:sldLayoutIdLst>
  <p:hf hdr="0" dt="0"/>
  <p:txStyles>
    <p:titleStyle>
      <a:lvl1pPr marL="0" indent="0" algn="l" defTabSz="914400" rtl="0" eaLnBrk="1" latinLnBrk="0" hangingPunct="1">
        <a:lnSpc>
          <a:spcPct val="100000"/>
        </a:lnSpc>
        <a:spcBef>
          <a:spcPct val="0"/>
        </a:spcBef>
        <a:buNone/>
        <a:defRPr sz="110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Click to edit master title style&#10;">
            <a:extLst>
              <a:ext uri="{FF2B5EF4-FFF2-40B4-BE49-F238E27FC236}">
                <a16:creationId xmlns:a16="http://schemas.microsoft.com/office/drawing/2014/main" xmlns="" id="{8CE664CD-741D-4C8B-81A1-8F813AD19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descr="Click to edit body text styles">
            <a:extLst>
              <a:ext uri="{FF2B5EF4-FFF2-40B4-BE49-F238E27FC236}">
                <a16:creationId xmlns:a16="http://schemas.microsoft.com/office/drawing/2014/main" xmlns="" id="{5BC9109C-5296-411A-BFAE-02503EAE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xmlns="" id="{127DF911-AF5C-4E26-A571-BA8DB3C79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xmlns="" id="{28AD8E53-B55F-4650-ADAB-27193A719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xmlns="" id="{9DADCEA8-03AE-46AA-AD1B-6B051BA05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375D7-070A-4959-9224-FB5E66F2B1B3}" type="slidenum">
              <a:rPr lang="en-AU" smtClean="0"/>
              <a:t>‹#›</a:t>
            </a:fld>
            <a:endParaRPr lang="en-AU"/>
          </a:p>
        </p:txBody>
      </p:sp>
      <p:sp>
        <p:nvSpPr>
          <p:cNvPr id="8" name="Rectangle 7">
            <a:extLst>
              <a:ext uri="{FF2B5EF4-FFF2-40B4-BE49-F238E27FC236}">
                <a16:creationId xmlns:a16="http://schemas.microsoft.com/office/drawing/2014/main" xmlns="" id="{FA7CA2B4-C8AB-4F09-B260-BA7609DF079D}"/>
              </a:ext>
            </a:extLst>
          </p:cNvPr>
          <p:cNvSpPr/>
          <p:nvPr userDrawn="1"/>
        </p:nvSpPr>
        <p:spPr>
          <a:xfrm rot="5400000">
            <a:off x="5706290" y="372291"/>
            <a:ext cx="779419"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UNSW Sydney Logo">
            <a:extLst>
              <a:ext uri="{FF2B5EF4-FFF2-40B4-BE49-F238E27FC236}">
                <a16:creationId xmlns:a16="http://schemas.microsoft.com/office/drawing/2014/main" xmlns="" id="{84EF7EA2-D124-438C-BF7A-68B3D6878301}"/>
              </a:ext>
            </a:extLst>
          </p:cNvPr>
          <p:cNvPicPr>
            <a:picLocks noChangeAspect="1"/>
          </p:cNvPicPr>
          <p:nvPr userDrawn="1"/>
        </p:nvPicPr>
        <p:blipFill>
          <a:blip r:embed="rId15"/>
          <a:srcRect/>
          <a:stretch/>
        </p:blipFill>
        <p:spPr>
          <a:xfrm>
            <a:off x="11526898" y="6196827"/>
            <a:ext cx="540000" cy="563746"/>
          </a:xfrm>
          <a:prstGeom prst="rect">
            <a:avLst/>
          </a:prstGeom>
        </p:spPr>
      </p:pic>
    </p:spTree>
    <p:extLst>
      <p:ext uri="{BB962C8B-B14F-4D97-AF65-F5344CB8AC3E}">
        <p14:creationId xmlns:p14="http://schemas.microsoft.com/office/powerpoint/2010/main" val="3623885719"/>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74" r:id="rId3"/>
    <p:sldLayoutId id="2147483675" r:id="rId4"/>
    <p:sldLayoutId id="2147483688" r:id="rId5"/>
    <p:sldLayoutId id="2147483689" r:id="rId6"/>
    <p:sldLayoutId id="2147483690" r:id="rId7"/>
    <p:sldLayoutId id="2147483691" r:id="rId8"/>
    <p:sldLayoutId id="2147483692" r:id="rId9"/>
    <p:sldLayoutId id="2147483745" r:id="rId10"/>
    <p:sldLayoutId id="2147483746" r:id="rId11"/>
    <p:sldLayoutId id="2147483747" r:id="rId12"/>
    <p:sldLayoutId id="2147483748" r:id="rId1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230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87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144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60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Click to edit master title style&#10;">
            <a:extLst>
              <a:ext uri="{FF2B5EF4-FFF2-40B4-BE49-F238E27FC236}">
                <a16:creationId xmlns:a16="http://schemas.microsoft.com/office/drawing/2014/main" xmlns="" id="{8CE664CD-741D-4C8B-81A1-8F813AD19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xmlns="" id="{5BC9109C-5296-411A-BFAE-02503EAE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descr="Click to add date Day/Month/Year">
            <a:extLst>
              <a:ext uri="{FF2B5EF4-FFF2-40B4-BE49-F238E27FC236}">
                <a16:creationId xmlns:a16="http://schemas.microsoft.com/office/drawing/2014/main" xmlns="" id="{127DF911-AF5C-4E26-A571-BA8DB3C79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en-AU" dirty="0"/>
          </a:p>
        </p:txBody>
      </p:sp>
      <p:sp>
        <p:nvSpPr>
          <p:cNvPr id="5" name="Footer Placeholder 4" descr="Click to add a footer">
            <a:extLst>
              <a:ext uri="{FF2B5EF4-FFF2-40B4-BE49-F238E27FC236}">
                <a16:creationId xmlns:a16="http://schemas.microsoft.com/office/drawing/2014/main" xmlns="" id="{28AD8E53-B55F-4650-ADAB-27193A719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endParaRPr lang="en-AU" dirty="0"/>
          </a:p>
        </p:txBody>
      </p:sp>
      <p:sp>
        <p:nvSpPr>
          <p:cNvPr id="6" name="Slide Number Placeholder 5" descr="Click to add page number">
            <a:extLst>
              <a:ext uri="{FF2B5EF4-FFF2-40B4-BE49-F238E27FC236}">
                <a16:creationId xmlns:a16="http://schemas.microsoft.com/office/drawing/2014/main" xmlns="" id="{9DADCEA8-03AE-46AA-AD1B-6B051BA05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09375D7-070A-4959-9224-FB5E66F2B1B3}" type="slidenum">
              <a:rPr lang="en-AU" smtClean="0"/>
              <a:pPr/>
              <a:t>‹#›</a:t>
            </a:fld>
            <a:endParaRPr lang="en-AU"/>
          </a:p>
        </p:txBody>
      </p:sp>
      <p:sp>
        <p:nvSpPr>
          <p:cNvPr id="7" name="Rectangle 6">
            <a:extLst>
              <a:ext uri="{FF2B5EF4-FFF2-40B4-BE49-F238E27FC236}">
                <a16:creationId xmlns:a16="http://schemas.microsoft.com/office/drawing/2014/main" xmlns="" id="{07FD9B66-E5D8-458F-B15F-FCAE5CAD781F}"/>
              </a:ext>
            </a:extLst>
          </p:cNvPr>
          <p:cNvSpPr/>
          <p:nvPr userDrawn="1"/>
        </p:nvSpPr>
        <p:spPr>
          <a:xfrm rot="5400000">
            <a:off x="8353696" y="3019698"/>
            <a:ext cx="6858002" cy="818606"/>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SW Sydney Logo">
            <a:extLst>
              <a:ext uri="{FF2B5EF4-FFF2-40B4-BE49-F238E27FC236}">
                <a16:creationId xmlns:a16="http://schemas.microsoft.com/office/drawing/2014/main" xmlns="" id="{725B2B7F-7BA2-426B-BEF7-9C26ECD9179C}"/>
              </a:ext>
            </a:extLst>
          </p:cNvPr>
          <p:cNvPicPr>
            <a:picLocks noChangeAspect="1"/>
          </p:cNvPicPr>
          <p:nvPr userDrawn="1"/>
        </p:nvPicPr>
        <p:blipFill>
          <a:blip r:embed="rId20"/>
          <a:srcRect/>
          <a:stretch/>
        </p:blipFill>
        <p:spPr>
          <a:xfrm>
            <a:off x="11526898" y="6196827"/>
            <a:ext cx="540000" cy="563746"/>
          </a:xfrm>
          <a:prstGeom prst="rect">
            <a:avLst/>
          </a:prstGeom>
        </p:spPr>
      </p:pic>
    </p:spTree>
    <p:extLst>
      <p:ext uri="{BB962C8B-B14F-4D97-AF65-F5344CB8AC3E}">
        <p14:creationId xmlns:p14="http://schemas.microsoft.com/office/powerpoint/2010/main" val="2992154541"/>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94" r:id="rId5"/>
    <p:sldLayoutId id="2147483695" r:id="rId6"/>
    <p:sldLayoutId id="2147483696" r:id="rId7"/>
    <p:sldLayoutId id="2147483697" r:id="rId8"/>
    <p:sldLayoutId id="2147483698" r:id="rId9"/>
    <p:sldLayoutId id="2147483699" r:id="rId10"/>
    <p:sldLayoutId id="2147483712" r:id="rId11"/>
    <p:sldLayoutId id="2147483713" r:id="rId12"/>
    <p:sldLayoutId id="2147483714" r:id="rId13"/>
    <p:sldLayoutId id="2147483715" r:id="rId14"/>
    <p:sldLayoutId id="2147483728" r:id="rId15"/>
    <p:sldLayoutId id="2147483729" r:id="rId16"/>
    <p:sldLayoutId id="2147483730" r:id="rId17"/>
    <p:sldLayoutId id="2147483731" r:id="rId18"/>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230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7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144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60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nber.org/papers/w29689"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hyperlink" Target="mailto:k.hanewald@unsw.edu.au"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B3DB0B4-723F-452D-B6F7-124821BAD925}"/>
              </a:ext>
            </a:extLst>
          </p:cNvPr>
          <p:cNvSpPr>
            <a:spLocks noGrp="1"/>
          </p:cNvSpPr>
          <p:nvPr>
            <p:ph type="title"/>
          </p:nvPr>
        </p:nvSpPr>
        <p:spPr>
          <a:xfrm>
            <a:off x="410400" y="345599"/>
            <a:ext cx="9209850" cy="4502625"/>
          </a:xfrm>
        </p:spPr>
        <p:txBody>
          <a:bodyPr>
            <a:normAutofit/>
          </a:bodyPr>
          <a:lstStyle/>
          <a:p>
            <a:pPr>
              <a:spcAft>
                <a:spcPts val="600"/>
              </a:spcAft>
            </a:pPr>
            <a:r>
              <a:rPr lang="en-US" sz="2400" b="1" dirty="0">
                <a:latin typeface="+mn-lt"/>
              </a:rPr>
              <a:t>The role of home equity release in retirement: </a:t>
            </a:r>
            <a:br>
              <a:rPr lang="en-US" sz="2400" b="1" dirty="0">
                <a:latin typeface="+mn-lt"/>
              </a:rPr>
            </a:br>
            <a:r>
              <a:rPr lang="en-US" sz="2400" b="1" dirty="0" err="1">
                <a:latin typeface="+mn-lt"/>
              </a:rPr>
              <a:t>Behavioural</a:t>
            </a:r>
            <a:r>
              <a:rPr lang="en-US" sz="2400" b="1" dirty="0">
                <a:latin typeface="+mn-lt"/>
              </a:rPr>
              <a:t> factors, aged care and intergenerational aspects </a:t>
            </a:r>
            <a:r>
              <a:rPr lang="en-US" sz="2400" dirty="0">
                <a:latin typeface="+mn-lt"/>
              </a:rPr>
              <a:t/>
            </a:r>
            <a:br>
              <a:rPr lang="en-US" sz="2400" dirty="0">
                <a:latin typeface="+mn-lt"/>
              </a:rPr>
            </a:br>
            <a:r>
              <a:rPr lang="en-US" sz="2400" dirty="0">
                <a:latin typeface="+mn-lt"/>
              </a:rPr>
              <a:t/>
            </a:r>
            <a:br>
              <a:rPr lang="en-US" sz="2400" dirty="0">
                <a:latin typeface="+mn-lt"/>
              </a:rPr>
            </a:br>
            <a:r>
              <a:rPr lang="en-US" sz="2000" b="1" dirty="0">
                <a:latin typeface="+mn-lt"/>
              </a:rPr>
              <a:t>Associate Professor Katja Hanewald</a:t>
            </a:r>
            <a:r>
              <a:rPr lang="en-US" sz="2000" dirty="0">
                <a:latin typeface="+mn-lt"/>
              </a:rPr>
              <a:t/>
            </a:r>
            <a:br>
              <a:rPr lang="en-US" sz="2000" dirty="0">
                <a:latin typeface="+mn-lt"/>
              </a:rPr>
            </a:br>
            <a:r>
              <a:rPr lang="en-US" sz="2000" dirty="0">
                <a:latin typeface="+mn-lt"/>
              </a:rPr>
              <a:t>UNSW Sydney, School of Risk &amp; Actuarial Studies</a:t>
            </a:r>
            <a:br>
              <a:rPr lang="en-US" sz="2000" dirty="0">
                <a:latin typeface="+mn-lt"/>
              </a:rPr>
            </a:br>
            <a:r>
              <a:rPr lang="en-US" sz="2000" dirty="0">
                <a:latin typeface="+mn-lt"/>
              </a:rPr>
              <a:t>Australian Research Council Centre of Excellence in Population Ageing Research (CEPAR) </a:t>
            </a:r>
            <a:br>
              <a:rPr lang="en-US" sz="2000" dirty="0">
                <a:latin typeface="+mn-lt"/>
              </a:rPr>
            </a:br>
            <a:r>
              <a:rPr lang="en-US" sz="2000" dirty="0">
                <a:latin typeface="+mn-lt"/>
              </a:rPr>
              <a:t/>
            </a:r>
            <a:br>
              <a:rPr lang="en-US" sz="2000" dirty="0">
                <a:latin typeface="+mn-lt"/>
              </a:rPr>
            </a:br>
            <a:r>
              <a:rPr lang="en-US" sz="2000" dirty="0">
                <a:latin typeface="+mn-lt"/>
              </a:rPr>
              <a:t>Melbourne Money &amp; Finance Conference 2024 – “Housing Finance and Housing Markets”, February 2024</a:t>
            </a:r>
            <a:endParaRPr lang="en-AU" sz="2000" dirty="0">
              <a:latin typeface="+mn-lt"/>
            </a:endParaRPr>
          </a:p>
        </p:txBody>
      </p:sp>
      <p:pic>
        <p:nvPicPr>
          <p:cNvPr id="2" name="Picture 1">
            <a:extLst>
              <a:ext uri="{FF2B5EF4-FFF2-40B4-BE49-F238E27FC236}">
                <a16:creationId xmlns:a16="http://schemas.microsoft.com/office/drawing/2014/main" xmlns="" id="{418EB550-D9E4-DE7D-D567-FA4B0DF5EDC5}"/>
              </a:ext>
            </a:extLst>
          </p:cNvPr>
          <p:cNvPicPr>
            <a:picLocks noChangeAspect="1"/>
          </p:cNvPicPr>
          <p:nvPr/>
        </p:nvPicPr>
        <p:blipFill>
          <a:blip r:embed="rId3"/>
          <a:stretch>
            <a:fillRect/>
          </a:stretch>
        </p:blipFill>
        <p:spPr>
          <a:xfrm>
            <a:off x="7318896" y="5929092"/>
            <a:ext cx="2621507" cy="676715"/>
          </a:xfrm>
          <a:prstGeom prst="rect">
            <a:avLst/>
          </a:prstGeom>
        </p:spPr>
      </p:pic>
    </p:spTree>
    <p:extLst>
      <p:ext uri="{BB962C8B-B14F-4D97-AF65-F5344CB8AC3E}">
        <p14:creationId xmlns:p14="http://schemas.microsoft.com/office/powerpoint/2010/main" val="1422213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a:xfrm>
            <a:off x="838200" y="365125"/>
            <a:ext cx="10515600" cy="1325563"/>
          </a:xfrm>
        </p:spPr>
        <p:txBody>
          <a:bodyPr anchor="ctr">
            <a:normAutofit/>
          </a:bodyPr>
          <a:lstStyle/>
          <a:p>
            <a:r>
              <a:rPr lang="en-US" sz="3600" dirty="0" err="1"/>
              <a:t>Behavioural</a:t>
            </a:r>
            <a:r>
              <a:rPr lang="en-US" sz="3600" dirty="0"/>
              <a:t> factors</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sz="half" idx="1"/>
          </p:nvPr>
        </p:nvSpPr>
        <p:spPr>
          <a:xfrm>
            <a:off x="838199" y="1825625"/>
            <a:ext cx="6076278" cy="4351338"/>
          </a:xfrm>
        </p:spPr>
        <p:txBody>
          <a:bodyPr>
            <a:normAutofit/>
          </a:bodyPr>
          <a:lstStyle/>
          <a:p>
            <a:pPr>
              <a:lnSpc>
                <a:spcPct val="100000"/>
              </a:lnSpc>
              <a:spcBef>
                <a:spcPts val="0"/>
              </a:spcBef>
              <a:spcAft>
                <a:spcPts val="600"/>
              </a:spcAft>
              <a:buNone/>
            </a:pPr>
            <a:r>
              <a:rPr lang="en-US" sz="1600" dirty="0"/>
              <a:t>Results: </a:t>
            </a:r>
            <a:r>
              <a:rPr lang="en-US" sz="1600" b="1" dirty="0" err="1"/>
              <a:t>Behavioural</a:t>
            </a:r>
            <a:r>
              <a:rPr lang="en-US" sz="1600" b="1" dirty="0"/>
              <a:t> barriers significantly influence RM demand</a:t>
            </a:r>
          </a:p>
          <a:p>
            <a:pPr marL="285750" indent="-285750">
              <a:lnSpc>
                <a:spcPct val="100000"/>
              </a:lnSpc>
              <a:spcBef>
                <a:spcPts val="0"/>
              </a:spcBef>
              <a:spcAft>
                <a:spcPts val="600"/>
              </a:spcAft>
              <a:buFont typeface="Arial" panose="020B0604020202020204" pitchFamily="34" charset="0"/>
              <a:buChar char="•"/>
            </a:pPr>
            <a:r>
              <a:rPr lang="en-US" sz="1600" dirty="0">
                <a:solidFill>
                  <a:srgbClr val="0070C0"/>
                </a:solidFill>
              </a:rPr>
              <a:t>Clear, case-study-based product information</a:t>
            </a:r>
            <a:r>
              <a:rPr lang="en-US" sz="1600" dirty="0"/>
              <a:t> significantly improves understanding of reverse mortgages, thereby addressing product complexity.</a:t>
            </a:r>
          </a:p>
          <a:p>
            <a:pPr marL="285750" indent="-285750">
              <a:lnSpc>
                <a:spcPct val="100000"/>
              </a:lnSpc>
              <a:spcBef>
                <a:spcPts val="0"/>
              </a:spcBef>
              <a:spcAft>
                <a:spcPts val="600"/>
              </a:spcAft>
              <a:buFont typeface="Arial" panose="020B0604020202020204" pitchFamily="34" charset="0"/>
              <a:buChar char="•"/>
            </a:pPr>
            <a:r>
              <a:rPr lang="en-US" sz="1600" dirty="0">
                <a:solidFill>
                  <a:srgbClr val="0070C0"/>
                </a:solidFill>
              </a:rPr>
              <a:t>Information treatments</a:t>
            </a:r>
            <a:r>
              <a:rPr lang="en-US" sz="1600" dirty="0"/>
              <a:t> countering mental accounting and narrow bracketing were positively associated with demand, especially among participants with low income but high housing wealth. </a:t>
            </a:r>
          </a:p>
          <a:p>
            <a:pPr marL="285750" indent="-285750">
              <a:lnSpc>
                <a:spcPct val="100000"/>
              </a:lnSpc>
              <a:spcBef>
                <a:spcPts val="0"/>
              </a:spcBef>
              <a:spcAft>
                <a:spcPts val="600"/>
              </a:spcAft>
              <a:buFont typeface="Arial" panose="020B0604020202020204" pitchFamily="34" charset="0"/>
              <a:buChar char="•"/>
            </a:pPr>
            <a:r>
              <a:rPr lang="en-US" sz="1600" dirty="0"/>
              <a:t>Economic factors (experiencing financial stress), risk preferences (risk tolerance), and negative perceptions of the equity release product were also influential. </a:t>
            </a:r>
          </a:p>
        </p:txBody>
      </p:sp>
      <p:sp>
        <p:nvSpPr>
          <p:cNvPr id="5" name="Slide Number Placeholder 4">
            <a:extLst>
              <a:ext uri="{FF2B5EF4-FFF2-40B4-BE49-F238E27FC236}">
                <a16:creationId xmlns:a16="http://schemas.microsoft.com/office/drawing/2014/main" xmlns="" id="{00AC8A7F-55B0-90BF-8E3F-3746826C9FCA}"/>
              </a:ext>
            </a:extLst>
          </p:cNvPr>
          <p:cNvSpPr>
            <a:spLocks noGrp="1"/>
          </p:cNvSpPr>
          <p:nvPr>
            <p:ph type="sldNum" sz="quarter" idx="12"/>
          </p:nvPr>
        </p:nvSpPr>
        <p:spPr/>
        <p:txBody>
          <a:bodyPr/>
          <a:lstStyle/>
          <a:p>
            <a:fld id="{009375D7-070A-4959-9224-FB5E66F2B1B3}" type="slidenum">
              <a:rPr lang="en-AU" smtClean="0"/>
              <a:pPr/>
              <a:t>10</a:t>
            </a:fld>
            <a:endParaRPr lang="en-AU" dirty="0"/>
          </a:p>
        </p:txBody>
      </p:sp>
      <p:pic>
        <p:nvPicPr>
          <p:cNvPr id="6" name="Picture 5">
            <a:extLst>
              <a:ext uri="{FF2B5EF4-FFF2-40B4-BE49-F238E27FC236}">
                <a16:creationId xmlns:a16="http://schemas.microsoft.com/office/drawing/2014/main" xmlns="" id="{0EBCCFC4-8DAA-108C-0592-9300B983DBC3}"/>
              </a:ext>
            </a:extLst>
          </p:cNvPr>
          <p:cNvPicPr>
            <a:picLocks noChangeAspect="1"/>
          </p:cNvPicPr>
          <p:nvPr/>
        </p:nvPicPr>
        <p:blipFill>
          <a:blip r:embed="rId3"/>
          <a:stretch>
            <a:fillRect/>
          </a:stretch>
        </p:blipFill>
        <p:spPr>
          <a:xfrm>
            <a:off x="7180155" y="1903591"/>
            <a:ext cx="4679746" cy="2582347"/>
          </a:xfrm>
          <a:prstGeom prst="rect">
            <a:avLst/>
          </a:prstGeom>
        </p:spPr>
      </p:pic>
    </p:spTree>
    <p:extLst>
      <p:ext uri="{BB962C8B-B14F-4D97-AF65-F5344CB8AC3E}">
        <p14:creationId xmlns:p14="http://schemas.microsoft.com/office/powerpoint/2010/main" val="2941627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p:txBody>
          <a:bodyPr>
            <a:normAutofit/>
          </a:bodyPr>
          <a:lstStyle/>
          <a:p>
            <a:r>
              <a:rPr lang="en-US" sz="3600" dirty="0" err="1"/>
              <a:t>Behavioural</a:t>
            </a:r>
            <a:r>
              <a:rPr lang="en-US" sz="3600" dirty="0"/>
              <a:t> factors</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idx="1"/>
          </p:nvPr>
        </p:nvSpPr>
        <p:spPr>
          <a:xfrm>
            <a:off x="838199" y="1579418"/>
            <a:ext cx="10933200" cy="4597545"/>
          </a:xfrm>
        </p:spPr>
        <p:txBody>
          <a:bodyPr>
            <a:normAutofit/>
          </a:bodyPr>
          <a:lstStyle/>
          <a:p>
            <a:pPr>
              <a:lnSpc>
                <a:spcPct val="100000"/>
              </a:lnSpc>
              <a:spcBef>
                <a:spcPts val="0"/>
              </a:spcBef>
              <a:spcAft>
                <a:spcPts val="600"/>
              </a:spcAft>
              <a:buNone/>
            </a:pPr>
            <a:r>
              <a:rPr lang="en-US" sz="2000" dirty="0"/>
              <a:t>Comment: </a:t>
            </a:r>
            <a:r>
              <a:rPr lang="en-US" sz="2000" b="1" dirty="0"/>
              <a:t>HEAS design already addressing </a:t>
            </a:r>
            <a:r>
              <a:rPr lang="en-US" sz="2000" b="1" dirty="0" err="1"/>
              <a:t>behavioural</a:t>
            </a:r>
            <a:r>
              <a:rPr lang="en-US" sz="2000" b="1" dirty="0"/>
              <a:t> barriers </a:t>
            </a:r>
            <a:r>
              <a:rPr lang="en-US" sz="2000" dirty="0"/>
              <a:t>to RMs demand: </a:t>
            </a:r>
          </a:p>
          <a:p>
            <a:pPr marL="342900" indent="-342900">
              <a:lnSpc>
                <a:spcPct val="100000"/>
              </a:lnSpc>
              <a:spcBef>
                <a:spcPts val="0"/>
              </a:spcBef>
              <a:spcAft>
                <a:spcPts val="600"/>
              </a:spcAft>
              <a:buFont typeface="Arial" panose="020B0604020202020204" pitchFamily="34" charset="0"/>
              <a:buChar char="•"/>
            </a:pPr>
            <a:r>
              <a:rPr lang="en-US" sz="2000" dirty="0"/>
              <a:t>HEAS payments linked to Age Pension payments</a:t>
            </a:r>
          </a:p>
          <a:p>
            <a:pPr marL="687388" lvl="2" indent="-328613">
              <a:lnSpc>
                <a:spcPct val="100000"/>
              </a:lnSpc>
              <a:spcBef>
                <a:spcPts val="0"/>
              </a:spcBef>
              <a:spcAft>
                <a:spcPts val="600"/>
              </a:spcAft>
              <a:buNone/>
            </a:pPr>
            <a:r>
              <a:rPr lang="en-US" dirty="0">
                <a:sym typeface="Wingdings" panose="05000000000000000000" pitchFamily="2" charset="2"/>
              </a:rPr>
              <a:t> Hou</a:t>
            </a:r>
            <a:r>
              <a:rPr lang="en-US" dirty="0"/>
              <a:t>sing wealth ‘framed’ as part of the </a:t>
            </a:r>
            <a:r>
              <a:rPr lang="en-US" dirty="0">
                <a:solidFill>
                  <a:srgbClr val="0070C0"/>
                </a:solidFill>
              </a:rPr>
              <a:t>mental account </a:t>
            </a:r>
            <a:r>
              <a:rPr lang="en-US" dirty="0"/>
              <a:t>to finance retirement</a:t>
            </a:r>
          </a:p>
          <a:p>
            <a:pPr marL="687388" lvl="2" indent="-328613">
              <a:lnSpc>
                <a:spcPct val="100000"/>
              </a:lnSpc>
              <a:spcBef>
                <a:spcPts val="0"/>
              </a:spcBef>
              <a:spcAft>
                <a:spcPts val="600"/>
              </a:spcAft>
              <a:buNone/>
            </a:pPr>
            <a:r>
              <a:rPr lang="en-US" dirty="0">
                <a:sym typeface="Wingdings" panose="05000000000000000000" pitchFamily="2" charset="2"/>
              </a:rPr>
              <a:t> </a:t>
            </a:r>
            <a:r>
              <a:rPr lang="en-US" dirty="0">
                <a:solidFill>
                  <a:srgbClr val="0070C0"/>
                </a:solidFill>
              </a:rPr>
              <a:t>Less complex </a:t>
            </a:r>
            <a:r>
              <a:rPr lang="en-US" dirty="0"/>
              <a:t>than a separate RM product</a:t>
            </a:r>
          </a:p>
          <a:p>
            <a:pPr marL="342900" indent="-342900">
              <a:lnSpc>
                <a:spcPct val="100000"/>
              </a:lnSpc>
              <a:spcBef>
                <a:spcPts val="0"/>
              </a:spcBef>
              <a:spcAft>
                <a:spcPts val="600"/>
              </a:spcAft>
              <a:buFont typeface="Arial" panose="020B0604020202020204" pitchFamily="34" charset="0"/>
              <a:buChar char="•"/>
            </a:pPr>
            <a:endParaRPr lang="en-US" sz="2000" dirty="0"/>
          </a:p>
          <a:p>
            <a:pPr marL="342900" indent="-342900">
              <a:lnSpc>
                <a:spcPct val="100000"/>
              </a:lnSpc>
              <a:spcBef>
                <a:spcPts val="0"/>
              </a:spcBef>
              <a:spcAft>
                <a:spcPts val="600"/>
              </a:spcAft>
              <a:buFont typeface="Arial" panose="020B0604020202020204" pitchFamily="34" charset="0"/>
              <a:buChar char="•"/>
            </a:pPr>
            <a:endParaRPr lang="en-US" sz="2000" dirty="0"/>
          </a:p>
          <a:p>
            <a:pPr marL="342900" indent="-342900">
              <a:lnSpc>
                <a:spcPct val="100000"/>
              </a:lnSpc>
              <a:spcBef>
                <a:spcPts val="0"/>
              </a:spcBef>
              <a:spcAft>
                <a:spcPts val="600"/>
              </a:spcAft>
              <a:buFont typeface="Arial" panose="020B0604020202020204" pitchFamily="34" charset="0"/>
              <a:buChar char="•"/>
            </a:pPr>
            <a:endParaRPr lang="en-US" sz="2000" dirty="0"/>
          </a:p>
          <a:p>
            <a:pPr>
              <a:lnSpc>
                <a:spcPct val="100000"/>
              </a:lnSpc>
              <a:spcBef>
                <a:spcPts val="0"/>
              </a:spcBef>
              <a:spcAft>
                <a:spcPts val="600"/>
              </a:spcAft>
              <a:buNone/>
            </a:pPr>
            <a:endParaRPr lang="en-US" sz="2000" dirty="0"/>
          </a:p>
        </p:txBody>
      </p:sp>
      <p:pic>
        <p:nvPicPr>
          <p:cNvPr id="6" name="Picture 5">
            <a:extLst>
              <a:ext uri="{FF2B5EF4-FFF2-40B4-BE49-F238E27FC236}">
                <a16:creationId xmlns:a16="http://schemas.microsoft.com/office/drawing/2014/main" xmlns="" id="{46A7C706-0E70-2FA3-19AE-49206DB54EC0}"/>
              </a:ext>
            </a:extLst>
          </p:cNvPr>
          <p:cNvPicPr>
            <a:picLocks noChangeAspect="1"/>
          </p:cNvPicPr>
          <p:nvPr/>
        </p:nvPicPr>
        <p:blipFill>
          <a:blip r:embed="rId3"/>
          <a:stretch>
            <a:fillRect/>
          </a:stretch>
        </p:blipFill>
        <p:spPr>
          <a:xfrm>
            <a:off x="7198285" y="3393304"/>
            <a:ext cx="4830165" cy="2489122"/>
          </a:xfrm>
          <a:prstGeom prst="rect">
            <a:avLst/>
          </a:prstGeom>
        </p:spPr>
      </p:pic>
      <p:sp>
        <p:nvSpPr>
          <p:cNvPr id="4" name="Slide Number Placeholder 4">
            <a:extLst>
              <a:ext uri="{FF2B5EF4-FFF2-40B4-BE49-F238E27FC236}">
                <a16:creationId xmlns:a16="http://schemas.microsoft.com/office/drawing/2014/main" xmlns="" id="{5DAB51E8-35DC-8989-C5F6-2EFA81AA973C}"/>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11</a:t>
            </a:fld>
            <a:endParaRPr lang="en-AU" dirty="0"/>
          </a:p>
        </p:txBody>
      </p:sp>
    </p:spTree>
    <p:extLst>
      <p:ext uri="{BB962C8B-B14F-4D97-AF65-F5344CB8AC3E}">
        <p14:creationId xmlns:p14="http://schemas.microsoft.com/office/powerpoint/2010/main" val="1745816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p:txBody>
          <a:bodyPr>
            <a:normAutofit/>
          </a:bodyPr>
          <a:lstStyle/>
          <a:p>
            <a:r>
              <a:rPr lang="en-US" sz="3600" dirty="0"/>
              <a:t>Home Equity Access Scheme</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idx="1"/>
          </p:nvPr>
        </p:nvSpPr>
        <p:spPr>
          <a:xfrm>
            <a:off x="838199" y="1579418"/>
            <a:ext cx="10933200" cy="4597545"/>
          </a:xfrm>
        </p:spPr>
        <p:txBody>
          <a:bodyPr>
            <a:normAutofit fontScale="92500" lnSpcReduction="10000"/>
          </a:bodyPr>
          <a:lstStyle/>
          <a:p>
            <a:pPr>
              <a:lnSpc>
                <a:spcPct val="100000"/>
              </a:lnSpc>
              <a:spcBef>
                <a:spcPts val="0"/>
              </a:spcBef>
              <a:spcAft>
                <a:spcPts val="600"/>
              </a:spcAft>
              <a:buNone/>
            </a:pPr>
            <a:r>
              <a:rPr lang="en-US" sz="2000" b="1" dirty="0"/>
              <a:t>Which households could benefit from the HEAS?</a:t>
            </a:r>
          </a:p>
          <a:p>
            <a:pPr marL="265113" indent="-265113">
              <a:lnSpc>
                <a:spcPct val="100000"/>
              </a:lnSpc>
              <a:spcBef>
                <a:spcPts val="0"/>
              </a:spcBef>
              <a:spcAft>
                <a:spcPts val="600"/>
              </a:spcAft>
              <a:buFont typeface="Arial" panose="020B0604020202020204" pitchFamily="34" charset="0"/>
              <a:buChar char="•"/>
            </a:pPr>
            <a:r>
              <a:rPr lang="en-US" sz="2000" dirty="0"/>
              <a:t>Simulation study evaluating the HEAS for different household types</a:t>
            </a:r>
          </a:p>
          <a:p>
            <a:pPr marL="265113" indent="-265113">
              <a:lnSpc>
                <a:spcPct val="100000"/>
              </a:lnSpc>
              <a:spcBef>
                <a:spcPts val="0"/>
              </a:spcBef>
              <a:spcAft>
                <a:spcPts val="600"/>
              </a:spcAft>
              <a:buFont typeface="Arial" panose="020B0604020202020204" pitchFamily="34" charset="0"/>
              <a:buChar char="•"/>
            </a:pPr>
            <a:r>
              <a:rPr lang="en-US" sz="2000" dirty="0"/>
              <a:t>Compare different strategies (ASFA comfortable, 70% replacement, max., ASFA </a:t>
            </a:r>
            <a:r>
              <a:rPr lang="en-US" sz="2000" dirty="0" err="1"/>
              <a:t>comf</a:t>
            </a:r>
            <a:r>
              <a:rPr lang="en-US" sz="2000" dirty="0"/>
              <a:t>. +X)</a:t>
            </a:r>
          </a:p>
          <a:p>
            <a:pPr marL="265113" indent="-265113">
              <a:lnSpc>
                <a:spcPct val="100000"/>
              </a:lnSpc>
              <a:spcBef>
                <a:spcPts val="0"/>
              </a:spcBef>
              <a:spcAft>
                <a:spcPts val="600"/>
              </a:spcAft>
              <a:buFont typeface="Arial" panose="020B0604020202020204" pitchFamily="34" charset="0"/>
              <a:buChar char="•"/>
            </a:pPr>
            <a:r>
              <a:rPr lang="en-US" sz="2000" dirty="0"/>
              <a:t>Model longevity/long-term care/house price/interest rate risk, bequest</a:t>
            </a:r>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r>
              <a:rPr lang="en-US" sz="2000" dirty="0"/>
              <a:t>Results: </a:t>
            </a:r>
          </a:p>
          <a:p>
            <a:pPr marL="627063" lvl="1" indent="-230188">
              <a:lnSpc>
                <a:spcPct val="100000"/>
              </a:lnSpc>
              <a:spcBef>
                <a:spcPts val="0"/>
              </a:spcBef>
              <a:spcAft>
                <a:spcPts val="600"/>
              </a:spcAft>
              <a:defRPr/>
            </a:pPr>
            <a:r>
              <a:rPr lang="en-GB" sz="1800" dirty="0" bmk="_Toc84199484">
                <a:solidFill>
                  <a:srgbClr val="000000"/>
                </a:solidFill>
                <a:ea typeface="PMingLiU" panose="02020500000000000000" pitchFamily="18" charset="-120"/>
                <a:cs typeface="Times New Roman" panose="02020603050405020304" pitchFamily="18" charset="0"/>
              </a:rPr>
              <a:t>Many Australian households could benefit from the HEAS</a:t>
            </a:r>
          </a:p>
          <a:p>
            <a:pPr marL="627063" lvl="1" indent="-230188">
              <a:lnSpc>
                <a:spcPct val="100000"/>
              </a:lnSpc>
              <a:spcBef>
                <a:spcPts val="0"/>
              </a:spcBef>
              <a:spcAft>
                <a:spcPts val="600"/>
              </a:spcAft>
              <a:defRPr/>
            </a:pPr>
            <a:r>
              <a:rPr lang="en-GB" sz="1800" dirty="0" bmk="_Toc84199484">
                <a:solidFill>
                  <a:srgbClr val="000000"/>
                </a:solidFill>
                <a:ea typeface="PMingLiU" panose="02020500000000000000" pitchFamily="18" charset="-120"/>
                <a:cs typeface="Times New Roman" panose="02020603050405020304" pitchFamily="18" charset="0"/>
              </a:rPr>
              <a:t>Max. HEAS payments often give best ‘outcome’</a:t>
            </a:r>
          </a:p>
          <a:p>
            <a:pPr marL="627063" lvl="1" indent="-230188">
              <a:lnSpc>
                <a:spcPct val="100000"/>
              </a:lnSpc>
              <a:spcBef>
                <a:spcPts val="0"/>
              </a:spcBef>
              <a:spcAft>
                <a:spcPts val="600"/>
              </a:spcAft>
              <a:defRPr/>
            </a:pPr>
            <a:r>
              <a:rPr lang="en-GB" sz="1800" dirty="0" bmk="_Toc84199484">
                <a:solidFill>
                  <a:srgbClr val="000000"/>
                </a:solidFill>
                <a:effectLst/>
                <a:ea typeface="PMingLiU" panose="02020500000000000000" pitchFamily="18" charset="-120"/>
                <a:cs typeface="Times New Roman" panose="02020603050405020304" pitchFamily="18" charset="0"/>
              </a:rPr>
              <a:t>Advances </a:t>
            </a:r>
            <a:r>
              <a:rPr lang="en-GB" sz="1800" dirty="0" bmk="_Toc84199484">
                <a:solidFill>
                  <a:srgbClr val="000000"/>
                </a:solidFill>
                <a:ea typeface="PMingLiU" panose="02020500000000000000" pitchFamily="18" charset="-120"/>
                <a:cs typeface="Times New Roman" panose="02020603050405020304" pitchFamily="18" charset="0"/>
              </a:rPr>
              <a:t>can be used to cover aged care, other costs</a:t>
            </a:r>
            <a:endParaRPr lang="en-GB" sz="1600" dirty="0">
              <a:effectLst/>
              <a:ea typeface="Times New Roman" panose="02020603050405020304" pitchFamily="18" charset="0"/>
              <a:cs typeface="Times New Roman" panose="02020603050405020304" pitchFamily="18" charset="0"/>
            </a:endParaRPr>
          </a:p>
          <a:p>
            <a:pPr>
              <a:lnSpc>
                <a:spcPct val="100000"/>
              </a:lnSpc>
              <a:spcBef>
                <a:spcPts val="0"/>
              </a:spcBef>
              <a:spcAft>
                <a:spcPts val="600"/>
              </a:spcAft>
              <a:buNone/>
            </a:pPr>
            <a:endParaRPr lang="en-GB" sz="1600" dirty="0">
              <a:effectLst/>
              <a:ea typeface="Times New Roman" panose="02020603050405020304" pitchFamily="18" charset="0"/>
              <a:cs typeface="Times New Roman" panose="02020603050405020304" pitchFamily="18" charset="0"/>
            </a:endParaRPr>
          </a:p>
          <a:p>
            <a:pPr>
              <a:lnSpc>
                <a:spcPct val="100000"/>
              </a:lnSpc>
              <a:spcBef>
                <a:spcPts val="0"/>
              </a:spcBef>
              <a:spcAft>
                <a:spcPts val="600"/>
              </a:spcAft>
              <a:buNone/>
            </a:pPr>
            <a:endParaRPr lang="en-GB" sz="1600" dirty="0">
              <a:effectLst/>
              <a:ea typeface="Times New Roman" panose="02020603050405020304" pitchFamily="18" charset="0"/>
              <a:cs typeface="Times New Roman" panose="02020603050405020304" pitchFamily="18" charset="0"/>
            </a:endParaRPr>
          </a:p>
          <a:p>
            <a:pPr>
              <a:lnSpc>
                <a:spcPct val="100000"/>
              </a:lnSpc>
              <a:spcBef>
                <a:spcPts val="0"/>
              </a:spcBef>
              <a:spcAft>
                <a:spcPts val="600"/>
              </a:spcAft>
              <a:buNone/>
            </a:pPr>
            <a:endParaRPr lang="en-GB" sz="1600" dirty="0">
              <a:effectLst/>
              <a:ea typeface="Times New Roman" panose="02020603050405020304" pitchFamily="18" charset="0"/>
              <a:cs typeface="Times New Roman" panose="02020603050405020304" pitchFamily="18" charset="0"/>
            </a:endParaRPr>
          </a:p>
          <a:p>
            <a:pPr>
              <a:lnSpc>
                <a:spcPct val="100000"/>
              </a:lnSpc>
              <a:spcBef>
                <a:spcPts val="0"/>
              </a:spcBef>
              <a:spcAft>
                <a:spcPts val="600"/>
              </a:spcAft>
              <a:buNone/>
            </a:pPr>
            <a:r>
              <a:rPr lang="en-US" sz="1600" dirty="0">
                <a:effectLst/>
                <a:ea typeface="Times New Roman" panose="02020603050405020304" pitchFamily="18" charset="0"/>
                <a:cs typeface="Times New Roman" panose="02020603050405020304" pitchFamily="18" charset="0"/>
              </a:rPr>
              <a:t>Sun, K., Bateman, H., and Hanewald, K. (2024), Funding retirement with public reverse mortgages: An evaluation of Australia’s Home Equity Access Scheme. Working paper, UNSW Sydney.</a:t>
            </a:r>
            <a:endParaRPr lang="en-US" altLang="zh-CN" sz="2200" dirty="0" bmk="_Toc84199484">
              <a:ea typeface="PMingLiU" panose="02020500000000000000" pitchFamily="18" charset="-120"/>
              <a:cs typeface="Times New Roman" panose="02020603050405020304" pitchFamily="18" charset="0"/>
            </a:endParaRPr>
          </a:p>
        </p:txBody>
      </p:sp>
      <p:pic>
        <p:nvPicPr>
          <p:cNvPr id="5" name="Picture 4">
            <a:extLst>
              <a:ext uri="{FF2B5EF4-FFF2-40B4-BE49-F238E27FC236}">
                <a16:creationId xmlns:a16="http://schemas.microsoft.com/office/drawing/2014/main" xmlns="" id="{B50DA780-5952-1FA8-2B3A-A8C48658A8A6}"/>
              </a:ext>
            </a:extLst>
          </p:cNvPr>
          <p:cNvPicPr>
            <a:picLocks noChangeAspect="1"/>
          </p:cNvPicPr>
          <p:nvPr/>
        </p:nvPicPr>
        <p:blipFill>
          <a:blip r:embed="rId3"/>
          <a:stretch>
            <a:fillRect/>
          </a:stretch>
        </p:blipFill>
        <p:spPr>
          <a:xfrm>
            <a:off x="7420256" y="3159410"/>
            <a:ext cx="4502197" cy="2266695"/>
          </a:xfrm>
          <a:prstGeom prst="rect">
            <a:avLst/>
          </a:prstGeom>
        </p:spPr>
      </p:pic>
      <p:sp>
        <p:nvSpPr>
          <p:cNvPr id="4" name="Slide Number Placeholder 4">
            <a:extLst>
              <a:ext uri="{FF2B5EF4-FFF2-40B4-BE49-F238E27FC236}">
                <a16:creationId xmlns:a16="http://schemas.microsoft.com/office/drawing/2014/main" xmlns="" id="{8189EFB3-D437-93D6-1236-E455C161839A}"/>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12</a:t>
            </a:fld>
            <a:endParaRPr lang="en-AU" dirty="0"/>
          </a:p>
        </p:txBody>
      </p:sp>
    </p:spTree>
    <p:extLst>
      <p:ext uri="{BB962C8B-B14F-4D97-AF65-F5344CB8AC3E}">
        <p14:creationId xmlns:p14="http://schemas.microsoft.com/office/powerpoint/2010/main" val="2807746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p:txBody>
          <a:bodyPr>
            <a:normAutofit/>
          </a:bodyPr>
          <a:lstStyle/>
          <a:p>
            <a:r>
              <a:rPr lang="en-US" sz="3600" dirty="0"/>
              <a:t>Aged care</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idx="1"/>
          </p:nvPr>
        </p:nvSpPr>
        <p:spPr>
          <a:xfrm>
            <a:off x="838200" y="1579418"/>
            <a:ext cx="10934699" cy="4597545"/>
          </a:xfrm>
        </p:spPr>
        <p:txBody>
          <a:bodyPr>
            <a:normAutofit/>
          </a:bodyPr>
          <a:lstStyle/>
          <a:p>
            <a:pPr marL="342900" indent="-342900">
              <a:lnSpc>
                <a:spcPct val="100000"/>
              </a:lnSpc>
              <a:spcBef>
                <a:spcPts val="0"/>
              </a:spcBef>
              <a:spcAft>
                <a:spcPts val="600"/>
              </a:spcAft>
              <a:buFont typeface="Arial" panose="020B0604020202020204" pitchFamily="34" charset="0"/>
              <a:buChar char="•"/>
            </a:pPr>
            <a:r>
              <a:rPr lang="en-US" sz="2000" dirty="0"/>
              <a:t>Home equity release could provide </a:t>
            </a:r>
            <a:r>
              <a:rPr lang="en-US" sz="2000" b="1" dirty="0"/>
              <a:t>additional funding for aged care</a:t>
            </a:r>
          </a:p>
          <a:p>
            <a:pPr marL="342900" indent="-342900">
              <a:lnSpc>
                <a:spcPct val="100000"/>
              </a:lnSpc>
              <a:spcBef>
                <a:spcPts val="0"/>
              </a:spcBef>
              <a:spcAft>
                <a:spcPts val="600"/>
              </a:spcAft>
              <a:buFont typeface="Arial" panose="020B0604020202020204" pitchFamily="34" charset="0"/>
              <a:buChar char="•"/>
            </a:pPr>
            <a:r>
              <a:rPr lang="en-US" sz="2000" dirty="0"/>
              <a:t>Several possible mechanisms (Hanewald et al., 2020b):</a:t>
            </a:r>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r>
              <a:rPr lang="en-US" sz="2000" dirty="0">
                <a:solidFill>
                  <a:srgbClr val="0070C0"/>
                </a:solidFill>
              </a:rPr>
              <a:t>HEAS could be extended</a:t>
            </a:r>
            <a:r>
              <a:rPr lang="en-US" sz="2000" dirty="0"/>
              <a:t>:</a:t>
            </a:r>
          </a:p>
          <a:p>
            <a:pPr marL="515938" lvl="1" indent="-285750">
              <a:lnSpc>
                <a:spcPct val="100000"/>
              </a:lnSpc>
              <a:spcBef>
                <a:spcPts val="0"/>
              </a:spcBef>
              <a:spcAft>
                <a:spcPts val="600"/>
              </a:spcAft>
              <a:buFont typeface="Courier New" panose="02070309020205020404" pitchFamily="49" charset="0"/>
              <a:buChar char="o"/>
            </a:pPr>
            <a:r>
              <a:rPr lang="en-US" sz="1800" dirty="0" bmk="_Toc84199484">
                <a:solidFill>
                  <a:srgbClr val="000000"/>
                </a:solidFill>
                <a:ea typeface="PMingLiU" panose="02020500000000000000" pitchFamily="18" charset="-120"/>
                <a:cs typeface="Times New Roman" panose="02020603050405020304" pitchFamily="18" charset="0"/>
              </a:rPr>
              <a:t>Introduce </a:t>
            </a:r>
            <a:r>
              <a:rPr lang="en-US" sz="1800" b="1" dirty="0" bmk="_Toc84199484">
                <a:solidFill>
                  <a:srgbClr val="000000"/>
                </a:solidFill>
                <a:ea typeface="PMingLiU" panose="02020500000000000000" pitchFamily="18" charset="-120"/>
                <a:cs typeface="Times New Roman" panose="02020603050405020304" pitchFamily="18" charset="0"/>
              </a:rPr>
              <a:t>flexible withdrawal options </a:t>
            </a:r>
            <a:r>
              <a:rPr lang="en-US" sz="1800" dirty="0" bmk="_Toc84199484">
                <a:solidFill>
                  <a:srgbClr val="000000"/>
                </a:solidFill>
                <a:ea typeface="PMingLiU" panose="02020500000000000000" pitchFamily="18" charset="-120"/>
                <a:cs typeface="Times New Roman" panose="02020603050405020304" pitchFamily="18" charset="0"/>
              </a:rPr>
              <a:t>and </a:t>
            </a:r>
            <a:r>
              <a:rPr lang="en-US" sz="1800" b="1" dirty="0" bmk="_Toc84199484">
                <a:solidFill>
                  <a:srgbClr val="000000"/>
                </a:solidFill>
                <a:ea typeface="PMingLiU" panose="02020500000000000000" pitchFamily="18" charset="-120"/>
                <a:cs typeface="Times New Roman" panose="02020603050405020304" pitchFamily="18" charset="0"/>
              </a:rPr>
              <a:t>increased borrowing limits </a:t>
            </a:r>
            <a:r>
              <a:rPr lang="en-US" sz="1800" dirty="0" bmk="_Toc84199484">
                <a:solidFill>
                  <a:srgbClr val="000000"/>
                </a:solidFill>
                <a:ea typeface="PMingLiU" panose="02020500000000000000" pitchFamily="18" charset="-120"/>
                <a:cs typeface="Times New Roman" panose="02020603050405020304" pitchFamily="18" charset="0"/>
              </a:rPr>
              <a:t>for aged care expenses</a:t>
            </a:r>
          </a:p>
          <a:p>
            <a:pPr marL="515938" lvl="1" indent="-285750">
              <a:lnSpc>
                <a:spcPct val="100000"/>
              </a:lnSpc>
              <a:spcBef>
                <a:spcPts val="0"/>
              </a:spcBef>
              <a:spcAft>
                <a:spcPts val="600"/>
              </a:spcAft>
              <a:buFont typeface="Courier New" panose="02070309020205020404" pitchFamily="49" charset="0"/>
              <a:buChar char="o"/>
            </a:pPr>
            <a:r>
              <a:rPr lang="en-US" sz="1800" dirty="0" bmk="_Toc84199484">
                <a:solidFill>
                  <a:srgbClr val="000000"/>
                </a:solidFill>
                <a:ea typeface="PMingLiU" panose="02020500000000000000" pitchFamily="18" charset="-120"/>
                <a:cs typeface="Times New Roman" panose="02020603050405020304" pitchFamily="18" charset="0"/>
              </a:rPr>
              <a:t>Provide </a:t>
            </a:r>
            <a:r>
              <a:rPr lang="en-US" sz="1800" b="1" dirty="0" bmk="_Toc84199484">
                <a:solidFill>
                  <a:srgbClr val="000000"/>
                </a:solidFill>
                <a:ea typeface="PMingLiU" panose="02020500000000000000" pitchFamily="18" charset="-120"/>
                <a:cs typeface="Times New Roman" panose="02020603050405020304" pitchFamily="18" charset="0"/>
              </a:rPr>
              <a:t>information/advice </a:t>
            </a:r>
            <a:r>
              <a:rPr lang="en-US" sz="1800" dirty="0" bmk="_Toc84199484">
                <a:solidFill>
                  <a:srgbClr val="000000"/>
                </a:solidFill>
                <a:ea typeface="PMingLiU" panose="02020500000000000000" pitchFamily="18" charset="-120"/>
                <a:cs typeface="Times New Roman" panose="02020603050405020304" pitchFamily="18" charset="0"/>
              </a:rPr>
              <a:t>on using HEAS for aged care funding</a:t>
            </a:r>
          </a:p>
          <a:p>
            <a:pPr marL="515938" lvl="1" indent="-285750">
              <a:lnSpc>
                <a:spcPct val="100000"/>
              </a:lnSpc>
              <a:spcBef>
                <a:spcPts val="0"/>
              </a:spcBef>
              <a:spcAft>
                <a:spcPts val="600"/>
              </a:spcAft>
              <a:buFont typeface="Courier New" panose="02070309020205020404" pitchFamily="49" charset="0"/>
              <a:buChar char="o"/>
            </a:pPr>
            <a:r>
              <a:rPr lang="en-US" sz="1800" dirty="0" bmk="_Toc84199484">
                <a:solidFill>
                  <a:srgbClr val="000000"/>
                </a:solidFill>
                <a:ea typeface="PMingLiU" panose="02020500000000000000" pitchFamily="18" charset="-120"/>
                <a:cs typeface="Times New Roman" panose="02020603050405020304" pitchFamily="18" charset="0"/>
              </a:rPr>
              <a:t>Developing </a:t>
            </a:r>
            <a:r>
              <a:rPr lang="en-US" sz="1800" b="1" dirty="0" bmk="_Toc84199484">
                <a:solidFill>
                  <a:srgbClr val="000000"/>
                </a:solidFill>
                <a:ea typeface="PMingLiU" panose="02020500000000000000" pitchFamily="18" charset="-120"/>
                <a:cs typeface="Times New Roman" panose="02020603050405020304" pitchFamily="18" charset="0"/>
              </a:rPr>
              <a:t>partnerships between HEAS and aged care providers </a:t>
            </a:r>
            <a:r>
              <a:rPr lang="en-US" sz="1800" dirty="0" bmk="_Toc84199484">
                <a:solidFill>
                  <a:srgbClr val="000000"/>
                </a:solidFill>
                <a:ea typeface="PMingLiU" panose="02020500000000000000" pitchFamily="18" charset="-120"/>
                <a:cs typeface="Times New Roman" panose="02020603050405020304" pitchFamily="18" charset="0"/>
              </a:rPr>
              <a:t>for direct fund usage</a:t>
            </a:r>
          </a:p>
          <a:p>
            <a:pPr marL="515938" lvl="1" indent="-285750">
              <a:lnSpc>
                <a:spcPct val="100000"/>
              </a:lnSpc>
              <a:spcBef>
                <a:spcPts val="0"/>
              </a:spcBef>
              <a:spcAft>
                <a:spcPts val="600"/>
              </a:spcAft>
              <a:buFont typeface="Courier New" panose="02070309020205020404" pitchFamily="49" charset="0"/>
              <a:buChar char="o"/>
            </a:pPr>
            <a:r>
              <a:rPr lang="en-US" sz="1800" b="1" dirty="0" bmk="_Toc84199484">
                <a:solidFill>
                  <a:srgbClr val="000000"/>
                </a:solidFill>
                <a:ea typeface="PMingLiU" panose="02020500000000000000" pitchFamily="18" charset="-120"/>
                <a:cs typeface="Times New Roman" panose="02020603050405020304" pitchFamily="18" charset="0"/>
              </a:rPr>
              <a:t>Integrating HEAS </a:t>
            </a:r>
            <a:r>
              <a:rPr lang="en-US" sz="1800" dirty="0" bmk="_Toc84199484">
                <a:solidFill>
                  <a:srgbClr val="000000"/>
                </a:solidFill>
                <a:ea typeface="PMingLiU" panose="02020500000000000000" pitchFamily="18" charset="-120"/>
                <a:cs typeface="Times New Roman" panose="02020603050405020304" pitchFamily="18" charset="0"/>
              </a:rPr>
              <a:t>with existing aged care policies and funding mechanisms</a:t>
            </a:r>
            <a:endParaRPr lang="en-US" sz="20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AU" sz="2400" dirty="0"/>
          </a:p>
        </p:txBody>
      </p:sp>
      <p:graphicFrame>
        <p:nvGraphicFramePr>
          <p:cNvPr id="5" name="Table 4">
            <a:extLst>
              <a:ext uri="{FF2B5EF4-FFF2-40B4-BE49-F238E27FC236}">
                <a16:creationId xmlns:a16="http://schemas.microsoft.com/office/drawing/2014/main" xmlns="" id="{AAEB5D9F-6DE7-DD19-7409-60C5E4DD0DDD}"/>
              </a:ext>
            </a:extLst>
          </p:cNvPr>
          <p:cNvGraphicFramePr>
            <a:graphicFrameLocks noGrp="1"/>
          </p:cNvGraphicFramePr>
          <p:nvPr>
            <p:extLst>
              <p:ext uri="{D42A27DB-BD31-4B8C-83A1-F6EECF244321}">
                <p14:modId xmlns:p14="http://schemas.microsoft.com/office/powerpoint/2010/main" val="4134442478"/>
              </p:ext>
            </p:extLst>
          </p:nvPr>
        </p:nvGraphicFramePr>
        <p:xfrm>
          <a:off x="1447799" y="2501021"/>
          <a:ext cx="7437015" cy="1112520"/>
        </p:xfrm>
        <a:graphic>
          <a:graphicData uri="http://schemas.openxmlformats.org/drawingml/2006/table">
            <a:tbl>
              <a:tblPr firstRow="1" bandRow="1">
                <a:tableStyleId>{5C22544A-7EE6-4342-B048-85BDC9FD1C3A}</a:tableStyleId>
              </a:tblPr>
              <a:tblGrid>
                <a:gridCol w="2886393">
                  <a:extLst>
                    <a:ext uri="{9D8B030D-6E8A-4147-A177-3AD203B41FA5}">
                      <a16:colId xmlns:a16="http://schemas.microsoft.com/office/drawing/2014/main" xmlns="" val="1369003586"/>
                    </a:ext>
                  </a:extLst>
                </a:gridCol>
                <a:gridCol w="1354667">
                  <a:extLst>
                    <a:ext uri="{9D8B030D-6E8A-4147-A177-3AD203B41FA5}">
                      <a16:colId xmlns:a16="http://schemas.microsoft.com/office/drawing/2014/main" xmlns="" val="2666172433"/>
                    </a:ext>
                  </a:extLst>
                </a:gridCol>
                <a:gridCol w="3195955">
                  <a:extLst>
                    <a:ext uri="{9D8B030D-6E8A-4147-A177-3AD203B41FA5}">
                      <a16:colId xmlns:a16="http://schemas.microsoft.com/office/drawing/2014/main" xmlns="" val="4171002777"/>
                    </a:ext>
                  </a:extLst>
                </a:gridCol>
              </a:tblGrid>
              <a:tr h="370840">
                <a:tc>
                  <a:txBody>
                    <a:bodyPr/>
                    <a:lstStyle/>
                    <a:p>
                      <a:pPr algn="ctr"/>
                      <a:r>
                        <a:rPr lang="en-US" dirty="0">
                          <a:solidFill>
                            <a:schemeClr val="tx1"/>
                          </a:solidFill>
                        </a:rPr>
                        <a:t>Unlocking housing wealth</a:t>
                      </a:r>
                      <a:endParaRPr lang="en-AU" dirty="0">
                        <a:solidFill>
                          <a:schemeClr val="tx1"/>
                        </a:solidFill>
                      </a:endParaRPr>
                    </a:p>
                  </a:txBody>
                  <a:tcPr/>
                </a:tc>
                <a:tc>
                  <a:txBody>
                    <a:bodyPr/>
                    <a:lstStyle/>
                    <a:p>
                      <a:endParaRPr lang="en-AU" dirty="0">
                        <a:solidFill>
                          <a:schemeClr val="tx1"/>
                        </a:solidFill>
                      </a:endParaRPr>
                    </a:p>
                  </a:txBody>
                  <a:tcPr>
                    <a:noFill/>
                  </a:tcPr>
                </a:tc>
                <a:tc>
                  <a:txBody>
                    <a:bodyPr/>
                    <a:lstStyle/>
                    <a:p>
                      <a:pPr algn="ctr"/>
                      <a:r>
                        <a:rPr lang="en-US" dirty="0">
                          <a:solidFill>
                            <a:schemeClr val="tx1"/>
                          </a:solidFill>
                        </a:rPr>
                        <a:t>Fund aged care</a:t>
                      </a:r>
                      <a:endParaRPr lang="en-AU" dirty="0">
                        <a:solidFill>
                          <a:schemeClr val="tx1"/>
                        </a:solidFill>
                      </a:endParaRPr>
                    </a:p>
                  </a:txBody>
                  <a:tcPr/>
                </a:tc>
                <a:extLst>
                  <a:ext uri="{0D108BD9-81ED-4DB2-BD59-A6C34878D82A}">
                    <a16:rowId xmlns:a16="http://schemas.microsoft.com/office/drawing/2014/main" xmlns="" val="2670533385"/>
                  </a:ext>
                </a:extLst>
              </a:tr>
              <a:tr h="370840">
                <a:tc>
                  <a:txBody>
                    <a:bodyPr/>
                    <a:lstStyle/>
                    <a:p>
                      <a:pPr algn="ctr"/>
                      <a:r>
                        <a:rPr lang="en-US" dirty="0">
                          <a:solidFill>
                            <a:schemeClr val="tx1"/>
                          </a:solidFill>
                        </a:rPr>
                        <a:t>Sale</a:t>
                      </a:r>
                    </a:p>
                  </a:txBody>
                  <a:tcPr/>
                </a:tc>
                <a:tc rowSpan="2">
                  <a:txBody>
                    <a:bodyPr/>
                    <a:lstStyle/>
                    <a:p>
                      <a:pPr algn="ctr"/>
                      <a:r>
                        <a:rPr lang="en-US" dirty="0">
                          <a:solidFill>
                            <a:schemeClr val="tx1"/>
                          </a:solidFill>
                        </a:rPr>
                        <a:t>+</a:t>
                      </a:r>
                    </a:p>
                  </a:txBody>
                  <a:tcPr>
                    <a:noFill/>
                  </a:tcPr>
                </a:tc>
                <a:tc>
                  <a:txBody>
                    <a:bodyPr/>
                    <a:lstStyle/>
                    <a:p>
                      <a:pPr algn="ctr"/>
                      <a:r>
                        <a:rPr lang="en-US" dirty="0">
                          <a:solidFill>
                            <a:schemeClr val="tx1"/>
                          </a:solidFill>
                        </a:rPr>
                        <a:t>Cover costs as they arise</a:t>
                      </a:r>
                      <a:endParaRPr lang="en-AU" dirty="0">
                        <a:solidFill>
                          <a:schemeClr val="tx1"/>
                        </a:solidFill>
                      </a:endParaRPr>
                    </a:p>
                  </a:txBody>
                  <a:tcPr/>
                </a:tc>
                <a:extLst>
                  <a:ext uri="{0D108BD9-81ED-4DB2-BD59-A6C34878D82A}">
                    <a16:rowId xmlns:a16="http://schemas.microsoft.com/office/drawing/2014/main" xmlns="" val="953842584"/>
                  </a:ext>
                </a:extLst>
              </a:tr>
              <a:tr h="370840">
                <a:tc>
                  <a:txBody>
                    <a:bodyPr/>
                    <a:lstStyle/>
                    <a:p>
                      <a:pPr algn="ctr"/>
                      <a:r>
                        <a:rPr lang="en-US" dirty="0">
                          <a:solidFill>
                            <a:schemeClr val="tx1"/>
                          </a:solidFill>
                        </a:rPr>
                        <a:t>Home equity release </a:t>
                      </a:r>
                      <a:endParaRPr lang="en-AU" dirty="0">
                        <a:solidFill>
                          <a:schemeClr val="tx1"/>
                        </a:solidFill>
                      </a:endParaRPr>
                    </a:p>
                  </a:txBody>
                  <a:tcPr/>
                </a:tc>
                <a:tc vMerge="1">
                  <a:txBody>
                    <a:bodyPr/>
                    <a:lstStyle/>
                    <a:p>
                      <a:endParaRPr lang="en-AU" dirty="0"/>
                    </a:p>
                  </a:txBody>
                  <a:tcPr>
                    <a:noFill/>
                  </a:tcPr>
                </a:tc>
                <a:tc>
                  <a:txBody>
                    <a:bodyPr/>
                    <a:lstStyle/>
                    <a:p>
                      <a:pPr algn="ctr"/>
                      <a:r>
                        <a:rPr lang="en-US" dirty="0">
                          <a:solidFill>
                            <a:schemeClr val="tx1"/>
                          </a:solidFill>
                        </a:rPr>
                        <a:t>Buy long-term care insurance</a:t>
                      </a:r>
                      <a:endParaRPr lang="en-AU" dirty="0">
                        <a:solidFill>
                          <a:schemeClr val="tx1"/>
                        </a:solidFill>
                      </a:endParaRPr>
                    </a:p>
                  </a:txBody>
                  <a:tcPr/>
                </a:tc>
                <a:extLst>
                  <a:ext uri="{0D108BD9-81ED-4DB2-BD59-A6C34878D82A}">
                    <a16:rowId xmlns:a16="http://schemas.microsoft.com/office/drawing/2014/main" xmlns="" val="3844110327"/>
                  </a:ext>
                </a:extLst>
              </a:tr>
            </a:tbl>
          </a:graphicData>
        </a:graphic>
      </p:graphicFrame>
      <p:sp>
        <p:nvSpPr>
          <p:cNvPr id="4" name="Slide Number Placeholder 4">
            <a:extLst>
              <a:ext uri="{FF2B5EF4-FFF2-40B4-BE49-F238E27FC236}">
                <a16:creationId xmlns:a16="http://schemas.microsoft.com/office/drawing/2014/main" xmlns="" id="{1D47AF29-C808-D7E2-926B-0DBF68F654B7}"/>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13</a:t>
            </a:fld>
            <a:endParaRPr lang="en-AU" dirty="0"/>
          </a:p>
        </p:txBody>
      </p:sp>
    </p:spTree>
    <p:extLst>
      <p:ext uri="{BB962C8B-B14F-4D97-AF65-F5344CB8AC3E}">
        <p14:creationId xmlns:p14="http://schemas.microsoft.com/office/powerpoint/2010/main" val="1986603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p:txBody>
          <a:bodyPr>
            <a:normAutofit/>
          </a:bodyPr>
          <a:lstStyle/>
          <a:p>
            <a:r>
              <a:rPr lang="en-US" sz="3600" dirty="0"/>
              <a:t>Aged care</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idx="1"/>
          </p:nvPr>
        </p:nvSpPr>
        <p:spPr>
          <a:xfrm>
            <a:off x="838200" y="1579418"/>
            <a:ext cx="10934699" cy="4597545"/>
          </a:xfrm>
        </p:spPr>
        <p:txBody>
          <a:bodyPr>
            <a:normAutofit lnSpcReduction="10000"/>
          </a:bodyPr>
          <a:lstStyle/>
          <a:p>
            <a:pPr>
              <a:lnSpc>
                <a:spcPct val="100000"/>
              </a:lnSpc>
              <a:spcBef>
                <a:spcPts val="0"/>
              </a:spcBef>
              <a:spcAft>
                <a:spcPts val="600"/>
              </a:spcAft>
              <a:buNone/>
            </a:pPr>
            <a:r>
              <a:rPr lang="en-US" sz="2000" b="1" dirty="0"/>
              <a:t>Would people use their housing wealth to buy long-term care insurance? </a:t>
            </a:r>
          </a:p>
          <a:p>
            <a:pPr marL="265113" indent="-265113">
              <a:lnSpc>
                <a:spcPct val="100000"/>
              </a:lnSpc>
              <a:spcBef>
                <a:spcPts val="0"/>
              </a:spcBef>
              <a:spcAft>
                <a:spcPts val="600"/>
              </a:spcAft>
              <a:buFont typeface="Arial" panose="020B0604020202020204" pitchFamily="34" charset="0"/>
              <a:buChar char="•"/>
            </a:pPr>
            <a:r>
              <a:rPr lang="en-US" sz="2000" dirty="0"/>
              <a:t>Online survey of 1,200 Chinese homeowners aged 45-64 </a:t>
            </a:r>
          </a:p>
          <a:p>
            <a:pPr marL="265113" indent="-265113">
              <a:lnSpc>
                <a:spcPct val="100000"/>
              </a:lnSpc>
              <a:spcBef>
                <a:spcPts val="0"/>
              </a:spcBef>
              <a:spcAft>
                <a:spcPts val="600"/>
              </a:spcAft>
              <a:buFont typeface="Arial" panose="020B0604020202020204" pitchFamily="34" charset="0"/>
              <a:buChar char="•"/>
            </a:pPr>
            <a:r>
              <a:rPr lang="en-US" sz="2000" dirty="0"/>
              <a:t>Results: </a:t>
            </a:r>
            <a:r>
              <a:rPr lang="en-US" altLang="zh-CN" sz="2000" dirty="0" bmk="_Toc84199484">
                <a:ea typeface="PMingLiU" panose="02020500000000000000" pitchFamily="18" charset="-120"/>
                <a:cs typeface="Times New Roman" panose="02020603050405020304" pitchFamily="18" charset="0"/>
              </a:rPr>
              <a:t>individuals would </a:t>
            </a:r>
            <a:r>
              <a:rPr lang="en-US" altLang="zh-CN" sz="2000" dirty="0" bmk="_Toc84199484">
                <a:solidFill>
                  <a:srgbClr val="0070C0"/>
                </a:solidFill>
                <a:ea typeface="PMingLiU" panose="02020500000000000000" pitchFamily="18" charset="-120"/>
                <a:cs typeface="Times New Roman" panose="02020603050405020304" pitchFamily="18" charset="0"/>
              </a:rPr>
              <a:t>buy more LTCI when they can use housing wealth</a:t>
            </a:r>
            <a:endParaRPr lang="en-AU" altLang="zh-CN" sz="2000" dirty="0">
              <a:solidFill>
                <a:srgbClr val="0070C0"/>
              </a:solidFill>
            </a:endParaRPr>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2000" dirty="0"/>
          </a:p>
          <a:p>
            <a:pPr marL="265113" indent="-265113">
              <a:lnSpc>
                <a:spcPct val="100000"/>
              </a:lnSpc>
              <a:spcBef>
                <a:spcPts val="0"/>
              </a:spcBef>
              <a:spcAft>
                <a:spcPts val="600"/>
              </a:spcAft>
              <a:buFont typeface="Arial" panose="020B0604020202020204" pitchFamily="34" charset="0"/>
              <a:buChar char="•"/>
            </a:pPr>
            <a:endParaRPr lang="en-US" sz="1600" dirty="0"/>
          </a:p>
          <a:p>
            <a:pPr>
              <a:lnSpc>
                <a:spcPct val="100000"/>
              </a:lnSpc>
              <a:spcBef>
                <a:spcPts val="0"/>
              </a:spcBef>
              <a:spcAft>
                <a:spcPts val="600"/>
              </a:spcAft>
              <a:buNone/>
            </a:pPr>
            <a:endParaRPr lang="en-US" sz="1600" dirty="0"/>
          </a:p>
          <a:p>
            <a:pPr>
              <a:lnSpc>
                <a:spcPct val="100000"/>
              </a:lnSpc>
              <a:spcBef>
                <a:spcPts val="0"/>
              </a:spcBef>
              <a:spcAft>
                <a:spcPts val="600"/>
              </a:spcAft>
              <a:buNone/>
            </a:pPr>
            <a:r>
              <a:rPr lang="en-US" sz="1600" dirty="0"/>
              <a:t>Hanewald, K., Bateman, H., Fang, H., &amp; Ho, T. L. (2022). </a:t>
            </a:r>
            <a:r>
              <a:rPr lang="en-US" sz="1600" dirty="0">
                <a:hlinkClick r:id="rId3"/>
              </a:rPr>
              <a:t>Long-term care insurance financing using home equity release: Evidence from an online experimental survey </a:t>
            </a:r>
            <a:r>
              <a:rPr lang="en-US" sz="1600" dirty="0"/>
              <a:t>(No. w29689). National Bureau of Economic Research.</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AU" sz="2400" dirty="0"/>
          </a:p>
        </p:txBody>
      </p:sp>
      <p:pic>
        <p:nvPicPr>
          <p:cNvPr id="1025" name="Picture 2">
            <a:extLst>
              <a:ext uri="{FF2B5EF4-FFF2-40B4-BE49-F238E27FC236}">
                <a16:creationId xmlns:a16="http://schemas.microsoft.com/office/drawing/2014/main" xmlns="" id="{725400B1-8ECD-C11A-CBAC-05CD5458F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440" y="2904981"/>
            <a:ext cx="5965938" cy="20781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xmlns="" id="{702E8E20-66C3-286A-43D3-C243C370DAAF}"/>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14</a:t>
            </a:fld>
            <a:endParaRPr lang="en-AU" dirty="0"/>
          </a:p>
        </p:txBody>
      </p:sp>
    </p:spTree>
    <p:extLst>
      <p:ext uri="{BB962C8B-B14F-4D97-AF65-F5344CB8AC3E}">
        <p14:creationId xmlns:p14="http://schemas.microsoft.com/office/powerpoint/2010/main" val="2112101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p:txBody>
          <a:bodyPr>
            <a:normAutofit/>
          </a:bodyPr>
          <a:lstStyle/>
          <a:p>
            <a:r>
              <a:rPr lang="en-US" sz="3600" dirty="0"/>
              <a:t>Bequest motives</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idx="1"/>
          </p:nvPr>
        </p:nvSpPr>
        <p:spPr>
          <a:xfrm>
            <a:off x="838200" y="1579418"/>
            <a:ext cx="10934699" cy="4597545"/>
          </a:xfrm>
        </p:spPr>
        <p:txBody>
          <a:bodyPr>
            <a:normAutofit/>
          </a:bodyPr>
          <a:lstStyle/>
          <a:p>
            <a:pPr>
              <a:lnSpc>
                <a:spcPct val="100000"/>
              </a:lnSpc>
              <a:spcBef>
                <a:spcPts val="0"/>
              </a:spcBef>
              <a:spcAft>
                <a:spcPts val="600"/>
              </a:spcAft>
              <a:buNone/>
            </a:pPr>
            <a:r>
              <a:rPr lang="en-US" sz="2200" b="1" dirty="0"/>
              <a:t>Bequest motives </a:t>
            </a:r>
            <a:r>
              <a:rPr lang="en-US" sz="2200" dirty="0"/>
              <a:t>– often cited as a reason for low uptake of home equity release/RMs</a:t>
            </a:r>
          </a:p>
          <a:p>
            <a:pPr>
              <a:lnSpc>
                <a:spcPct val="100000"/>
              </a:lnSpc>
              <a:spcBef>
                <a:spcPts val="0"/>
              </a:spcBef>
              <a:spcAft>
                <a:spcPts val="600"/>
              </a:spcAft>
              <a:buNone/>
            </a:pPr>
            <a:r>
              <a:rPr lang="en-US" sz="2200" dirty="0"/>
              <a:t>But: Home equity release can allow families to </a:t>
            </a:r>
          </a:p>
          <a:p>
            <a:pPr marL="342900" indent="-342900">
              <a:lnSpc>
                <a:spcPct val="100000"/>
              </a:lnSpc>
              <a:spcBef>
                <a:spcPts val="0"/>
              </a:spcBef>
              <a:spcAft>
                <a:spcPts val="600"/>
              </a:spcAft>
              <a:buFont typeface="Arial" panose="020B0604020202020204" pitchFamily="34" charset="0"/>
              <a:buChar char="•"/>
            </a:pPr>
            <a:r>
              <a:rPr lang="en-US" sz="2200" dirty="0">
                <a:solidFill>
                  <a:srgbClr val="0070C0"/>
                </a:solidFill>
              </a:rPr>
              <a:t>‘bring forward’ bequests and </a:t>
            </a:r>
          </a:p>
          <a:p>
            <a:pPr marL="342900" indent="-342900">
              <a:lnSpc>
                <a:spcPct val="100000"/>
              </a:lnSpc>
              <a:spcBef>
                <a:spcPts val="0"/>
              </a:spcBef>
              <a:spcAft>
                <a:spcPts val="600"/>
              </a:spcAft>
              <a:buFont typeface="Arial" panose="020B0604020202020204" pitchFamily="34" charset="0"/>
              <a:buChar char="•"/>
            </a:pPr>
            <a:r>
              <a:rPr lang="en-US" sz="2200" dirty="0">
                <a:solidFill>
                  <a:srgbClr val="0070C0"/>
                </a:solidFill>
              </a:rPr>
              <a:t>reduce the uncertainty around bequest timing. </a:t>
            </a:r>
          </a:p>
          <a:p>
            <a:pPr marL="266700">
              <a:lnSpc>
                <a:spcPct val="100000"/>
              </a:lnSpc>
              <a:spcBef>
                <a:spcPts val="0"/>
              </a:spcBef>
              <a:spcAft>
                <a:spcPts val="600"/>
              </a:spcAft>
              <a:buNone/>
            </a:pPr>
            <a:r>
              <a:rPr lang="en-US" sz="1700" dirty="0"/>
              <a:t>Robert Merton (2007): </a:t>
            </a:r>
            <a:r>
              <a:rPr lang="en-US" sz="1700" i="1" dirty="0"/>
              <a:t>“It </a:t>
            </a:r>
            <a:r>
              <a:rPr lang="en-US" sz="1700" dirty="0"/>
              <a:t>[a reverse mortgage] </a:t>
            </a:r>
            <a:r>
              <a:rPr lang="en-US" sz="1700" i="1" dirty="0"/>
              <a:t>can also be a far more efficient way of creating a bequest than holding onto a house and leaving it to heirs. After all, one does not have to be an expert to know that it is probably far from optimal bequest policy, from the point of view of the heirs’ utility, to receive the value of the house as a legacy at some uncertain time in the future—perhaps next year, perhaps in 30 years.”</a:t>
            </a:r>
            <a:r>
              <a:rPr lang="en-US" sz="1700" dirty="0"/>
              <a:t> </a:t>
            </a:r>
          </a:p>
          <a:p>
            <a:pPr>
              <a:lnSpc>
                <a:spcPct val="100000"/>
              </a:lnSpc>
              <a:spcBef>
                <a:spcPts val="0"/>
              </a:spcBef>
              <a:spcAft>
                <a:spcPts val="600"/>
              </a:spcAft>
              <a:buNone/>
            </a:pPr>
            <a:endParaRPr lang="en-US" sz="2200" dirty="0"/>
          </a:p>
          <a:p>
            <a:pPr marL="342900" indent="-342900">
              <a:lnSpc>
                <a:spcPct val="100000"/>
              </a:lnSpc>
              <a:spcBef>
                <a:spcPts val="0"/>
              </a:spcBef>
              <a:spcAft>
                <a:spcPts val="600"/>
              </a:spcAft>
              <a:buFont typeface="Arial" panose="020B0604020202020204" pitchFamily="34" charset="0"/>
              <a:buChar char="•"/>
            </a:pPr>
            <a:r>
              <a:rPr lang="en-US" sz="2200" dirty="0"/>
              <a:t>Many Australian parents help their children buy property </a:t>
            </a:r>
            <a:r>
              <a:rPr lang="en-US" sz="2200" b="1" dirty="0"/>
              <a:t>using financial wealth</a:t>
            </a:r>
            <a:endParaRPr lang="en-US" sz="2200" dirty="0"/>
          </a:p>
          <a:p>
            <a:pPr marL="342900" indent="-342900">
              <a:lnSpc>
                <a:spcPct val="100000"/>
              </a:lnSpc>
              <a:spcBef>
                <a:spcPts val="0"/>
              </a:spcBef>
              <a:spcAft>
                <a:spcPts val="600"/>
              </a:spcAft>
              <a:buFont typeface="Arial" panose="020B0604020202020204" pitchFamily="34" charset="0"/>
              <a:buChar char="•"/>
            </a:pPr>
            <a:r>
              <a:rPr lang="en-US" sz="2200" dirty="0"/>
              <a:t>Home equity release could provide additional funding to the “Bank of Mum and Dad”</a:t>
            </a:r>
          </a:p>
        </p:txBody>
      </p:sp>
      <p:sp>
        <p:nvSpPr>
          <p:cNvPr id="4" name="Slide Number Placeholder 4">
            <a:extLst>
              <a:ext uri="{FF2B5EF4-FFF2-40B4-BE49-F238E27FC236}">
                <a16:creationId xmlns:a16="http://schemas.microsoft.com/office/drawing/2014/main" xmlns="" id="{A730AD9A-4ADC-9E22-709A-7CDAEFB02066}"/>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15</a:t>
            </a:fld>
            <a:endParaRPr lang="en-AU" dirty="0"/>
          </a:p>
        </p:txBody>
      </p:sp>
    </p:spTree>
    <p:extLst>
      <p:ext uri="{BB962C8B-B14F-4D97-AF65-F5344CB8AC3E}">
        <p14:creationId xmlns:p14="http://schemas.microsoft.com/office/powerpoint/2010/main" val="206600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p:txBody>
          <a:bodyPr>
            <a:normAutofit/>
          </a:bodyPr>
          <a:lstStyle/>
          <a:p>
            <a:r>
              <a:rPr lang="en-US" sz="3600" dirty="0"/>
              <a:t>Bequest motives</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idx="1"/>
          </p:nvPr>
        </p:nvSpPr>
        <p:spPr>
          <a:xfrm>
            <a:off x="838200" y="1579418"/>
            <a:ext cx="10934699" cy="4597545"/>
          </a:xfrm>
        </p:spPr>
        <p:txBody>
          <a:bodyPr>
            <a:normAutofit fontScale="92500" lnSpcReduction="10000"/>
          </a:bodyPr>
          <a:lstStyle/>
          <a:p>
            <a:pPr>
              <a:lnSpc>
                <a:spcPct val="100000"/>
              </a:lnSpc>
              <a:spcBef>
                <a:spcPts val="0"/>
              </a:spcBef>
              <a:spcAft>
                <a:spcPts val="600"/>
              </a:spcAft>
              <a:buNone/>
            </a:pPr>
            <a:r>
              <a:rPr lang="en-US" sz="2200" b="1" dirty="0"/>
              <a:t>Could equity release provide retirement income and fund the ‘Bank of Mum and Dad’?</a:t>
            </a:r>
          </a:p>
          <a:p>
            <a:pPr marL="265113" indent="-265113">
              <a:lnSpc>
                <a:spcPct val="100000"/>
              </a:lnSpc>
              <a:spcBef>
                <a:spcPts val="0"/>
              </a:spcBef>
              <a:spcAft>
                <a:spcPts val="600"/>
              </a:spcAft>
              <a:buFont typeface="Arial" panose="020B0604020202020204" pitchFamily="34" charset="0"/>
              <a:buChar char="•"/>
            </a:pPr>
            <a:r>
              <a:rPr lang="en-US" sz="2200" dirty="0"/>
              <a:t>Simulate retirement outcomes for different household, assume parent cares about child </a:t>
            </a:r>
          </a:p>
          <a:p>
            <a:pPr marL="265113" indent="-265113">
              <a:lnSpc>
                <a:spcPct val="100000"/>
              </a:lnSpc>
              <a:spcBef>
                <a:spcPts val="0"/>
              </a:spcBef>
              <a:spcAft>
                <a:spcPts val="600"/>
              </a:spcAft>
              <a:buFont typeface="Arial" panose="020B0604020202020204" pitchFamily="34" charset="0"/>
              <a:buChar char="•"/>
            </a:pPr>
            <a:r>
              <a:rPr lang="en-US" sz="2200" dirty="0"/>
              <a:t>Compare leaving a bequest vs. gifting earlier via a reverse mortgage product </a:t>
            </a:r>
          </a:p>
          <a:p>
            <a:pPr marL="265113" indent="-265113">
              <a:lnSpc>
                <a:spcPct val="100000"/>
              </a:lnSpc>
              <a:spcBef>
                <a:spcPts val="0"/>
              </a:spcBef>
              <a:spcAft>
                <a:spcPts val="600"/>
              </a:spcAft>
              <a:buFont typeface="Arial" panose="020B0604020202020204" pitchFamily="34" charset="0"/>
              <a:buChar char="•"/>
            </a:pPr>
            <a:endParaRPr lang="en-US" sz="2200" dirty="0"/>
          </a:p>
          <a:p>
            <a:pPr marL="265113" indent="-265113">
              <a:lnSpc>
                <a:spcPct val="100000"/>
              </a:lnSpc>
              <a:spcBef>
                <a:spcPts val="0"/>
              </a:spcBef>
              <a:spcAft>
                <a:spcPts val="600"/>
              </a:spcAft>
              <a:buFont typeface="Arial" panose="020B0604020202020204" pitchFamily="34" charset="0"/>
              <a:buChar char="•"/>
            </a:pPr>
            <a:endParaRPr lang="en-US" sz="2200" dirty="0"/>
          </a:p>
          <a:p>
            <a:pPr marL="265113" indent="-265113">
              <a:lnSpc>
                <a:spcPct val="100000"/>
              </a:lnSpc>
              <a:spcBef>
                <a:spcPts val="0"/>
              </a:spcBef>
              <a:spcAft>
                <a:spcPts val="600"/>
              </a:spcAft>
              <a:buFont typeface="Arial" panose="020B0604020202020204" pitchFamily="34" charset="0"/>
              <a:buChar char="•"/>
            </a:pPr>
            <a:endParaRPr lang="en-US" sz="2200" dirty="0"/>
          </a:p>
          <a:p>
            <a:pPr marL="265113" indent="-265113">
              <a:lnSpc>
                <a:spcPct val="100000"/>
              </a:lnSpc>
              <a:spcBef>
                <a:spcPts val="0"/>
              </a:spcBef>
              <a:spcAft>
                <a:spcPts val="600"/>
              </a:spcAft>
              <a:buFont typeface="Arial" panose="020B0604020202020204" pitchFamily="34" charset="0"/>
              <a:buChar char="•"/>
            </a:pPr>
            <a:endParaRPr lang="en-US" sz="2200" dirty="0"/>
          </a:p>
          <a:p>
            <a:pPr marL="265113" indent="-265113">
              <a:lnSpc>
                <a:spcPct val="100000"/>
              </a:lnSpc>
              <a:spcBef>
                <a:spcPts val="0"/>
              </a:spcBef>
              <a:spcAft>
                <a:spcPts val="600"/>
              </a:spcAft>
              <a:buFont typeface="Arial" panose="020B0604020202020204" pitchFamily="34" charset="0"/>
              <a:buChar char="•"/>
            </a:pPr>
            <a:endParaRPr lang="en-US" sz="2200" dirty="0"/>
          </a:p>
          <a:p>
            <a:pPr marL="265113" indent="-265113">
              <a:lnSpc>
                <a:spcPct val="100000"/>
              </a:lnSpc>
              <a:spcBef>
                <a:spcPts val="0"/>
              </a:spcBef>
              <a:spcAft>
                <a:spcPts val="600"/>
              </a:spcAft>
              <a:buFont typeface="Arial" panose="020B0604020202020204" pitchFamily="34" charset="0"/>
              <a:buChar char="•"/>
            </a:pPr>
            <a:endParaRPr lang="en-US" sz="2200" dirty="0"/>
          </a:p>
          <a:p>
            <a:pPr marL="265113" indent="-265113">
              <a:lnSpc>
                <a:spcPct val="100000"/>
              </a:lnSpc>
              <a:spcBef>
                <a:spcPts val="0"/>
              </a:spcBef>
              <a:spcAft>
                <a:spcPts val="600"/>
              </a:spcAft>
              <a:buFont typeface="Arial" panose="020B0604020202020204" pitchFamily="34" charset="0"/>
              <a:buChar char="•"/>
            </a:pPr>
            <a:r>
              <a:rPr lang="en-US" sz="2200" dirty="0"/>
              <a:t>Results: many families could benefit from using a reverse mortgage to supplement parental retirement income and fund a child’s home loan deposit </a:t>
            </a:r>
          </a:p>
          <a:p>
            <a:pPr marL="265113" indent="-265113">
              <a:lnSpc>
                <a:spcPct val="100000"/>
              </a:lnSpc>
              <a:spcBef>
                <a:spcPts val="0"/>
              </a:spcBef>
              <a:spcAft>
                <a:spcPts val="600"/>
              </a:spcAft>
              <a:buFont typeface="Arial" panose="020B0604020202020204" pitchFamily="34" charset="0"/>
              <a:buChar char="•"/>
            </a:pPr>
            <a:endParaRPr lang="en-US" sz="1600" dirty="0"/>
          </a:p>
          <a:p>
            <a:pPr>
              <a:lnSpc>
                <a:spcPct val="100000"/>
              </a:lnSpc>
              <a:spcBef>
                <a:spcPts val="0"/>
              </a:spcBef>
              <a:spcAft>
                <a:spcPts val="600"/>
              </a:spcAft>
              <a:buNone/>
            </a:pPr>
            <a:r>
              <a:rPr lang="en-US" sz="1600" dirty="0"/>
              <a:t>Wang, Y., Hanewald, K., Bateman, H., and Shao, S. (2024). Home Equity Release: Retirement Income and the ‘Bank of Mum and Dad’, work in progress.</a:t>
            </a:r>
            <a:endParaRPr lang="en-AU" sz="2400" dirty="0"/>
          </a:p>
        </p:txBody>
      </p:sp>
      <p:pic>
        <p:nvPicPr>
          <p:cNvPr id="7" name="Picture 6">
            <a:extLst>
              <a:ext uri="{FF2B5EF4-FFF2-40B4-BE49-F238E27FC236}">
                <a16:creationId xmlns:a16="http://schemas.microsoft.com/office/drawing/2014/main" xmlns="" id="{FC90805A-BBF3-4198-5231-B0C92D3F42B2}"/>
              </a:ext>
            </a:extLst>
          </p:cNvPr>
          <p:cNvPicPr>
            <a:picLocks noChangeAspect="1"/>
          </p:cNvPicPr>
          <p:nvPr/>
        </p:nvPicPr>
        <p:blipFill>
          <a:blip r:embed="rId3"/>
          <a:stretch>
            <a:fillRect/>
          </a:stretch>
        </p:blipFill>
        <p:spPr>
          <a:xfrm>
            <a:off x="1759479" y="2817132"/>
            <a:ext cx="5130419" cy="1789111"/>
          </a:xfrm>
          <a:prstGeom prst="rect">
            <a:avLst/>
          </a:prstGeom>
        </p:spPr>
      </p:pic>
      <p:sp>
        <p:nvSpPr>
          <p:cNvPr id="4" name="Slide Number Placeholder 4">
            <a:extLst>
              <a:ext uri="{FF2B5EF4-FFF2-40B4-BE49-F238E27FC236}">
                <a16:creationId xmlns:a16="http://schemas.microsoft.com/office/drawing/2014/main" xmlns="" id="{86320692-0550-8750-69D1-577A117C8A31}"/>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16</a:t>
            </a:fld>
            <a:endParaRPr lang="en-AU" dirty="0"/>
          </a:p>
        </p:txBody>
      </p:sp>
    </p:spTree>
    <p:extLst>
      <p:ext uri="{BB962C8B-B14F-4D97-AF65-F5344CB8AC3E}">
        <p14:creationId xmlns:p14="http://schemas.microsoft.com/office/powerpoint/2010/main" val="271769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p:txBody>
          <a:bodyPr>
            <a:normAutofit/>
          </a:bodyPr>
          <a:lstStyle/>
          <a:p>
            <a:r>
              <a:rPr lang="en-US" sz="3600" dirty="0"/>
              <a:t>Bequest motives</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idx="1"/>
          </p:nvPr>
        </p:nvSpPr>
        <p:spPr>
          <a:xfrm>
            <a:off x="838200" y="1579418"/>
            <a:ext cx="5788511" cy="4597545"/>
          </a:xfrm>
        </p:spPr>
        <p:txBody>
          <a:bodyPr>
            <a:normAutofit lnSpcReduction="10000"/>
          </a:bodyPr>
          <a:lstStyle/>
          <a:p>
            <a:pPr marL="0" marR="0" lvl="0" indent="0" algn="l" defTabSz="914400" rtl="0" eaLnBrk="1" fontAlgn="auto" latinLnBrk="0" hangingPunct="1">
              <a:lnSpc>
                <a:spcPct val="110000"/>
              </a:lnSpc>
              <a:spcBef>
                <a:spcPts val="0"/>
              </a:spcBef>
              <a:spcAft>
                <a:spcPts val="600"/>
              </a:spcAft>
              <a:buClrTx/>
              <a:buSzTx/>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What do different generations expect?</a:t>
            </a:r>
          </a:p>
          <a:p>
            <a:pPr marL="342900" marR="0" lvl="0" indent="-3429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Hanewald et al. (2020a): Two large surveys to assess the potential demand for RMs in China</a:t>
            </a:r>
          </a:p>
          <a:p>
            <a:pPr marL="342900" marR="0" lvl="0" indent="-3429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We developed a flexible product design addressing the shortcomings of an unsuccessful reverse mortgage product piloted in China</a:t>
            </a:r>
          </a:p>
          <a:p>
            <a:pPr marL="0" marR="0" lvl="0" indent="0" algn="l" defTabSz="914400" rtl="0" eaLnBrk="1" fontAlgn="auto" latinLnBrk="0" hangingPunct="1">
              <a:lnSpc>
                <a:spcPct val="110000"/>
              </a:lnSpc>
              <a:spcBef>
                <a:spcPts val="0"/>
              </a:spcBef>
              <a:spcAft>
                <a:spcPts val="600"/>
              </a:spcAft>
              <a:buClrTx/>
              <a:buSzTx/>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Results:</a:t>
            </a:r>
          </a:p>
          <a:p>
            <a:pPr marL="342900" marR="0" lvl="0" indent="-3429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Strong interest among educated urban Chinese: older homeowners and adult children </a:t>
            </a:r>
          </a:p>
          <a:p>
            <a:pPr marL="342900" marR="0" lvl="0" indent="-3429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Roboto"/>
                <a:ea typeface="+mn-ea"/>
                <a:cs typeface="+mn-cs"/>
              </a:rPr>
              <a:t>Discrepancies in expectations regarding property inheritance between generations</a:t>
            </a:r>
          </a:p>
          <a:p>
            <a:pPr marL="0" marR="0" lvl="0" indent="0" algn="l" defTabSz="914400" rtl="0" eaLnBrk="1" fontAlgn="auto" latinLnBrk="0" hangingPunct="1">
              <a:lnSpc>
                <a:spcPct val="110000"/>
              </a:lnSpc>
              <a:spcBef>
                <a:spcPts val="0"/>
              </a:spcBef>
              <a:spcAft>
                <a:spcPts val="600"/>
              </a:spcAft>
              <a:buClrTx/>
              <a:buSzTx/>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Conclusion:</a:t>
            </a:r>
          </a:p>
          <a:p>
            <a:pPr marL="342900" marR="0" lvl="1" indent="-3429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Equity release options should be advertised to families </a:t>
            </a:r>
          </a:p>
          <a:p>
            <a:pPr marL="342900" marR="0" lvl="1" indent="-3429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Families should be encouraged to discuss the use of housing wealth</a:t>
            </a:r>
          </a:p>
        </p:txBody>
      </p:sp>
      <p:sp>
        <p:nvSpPr>
          <p:cNvPr id="4" name="Slide Number Placeholder 4">
            <a:extLst>
              <a:ext uri="{FF2B5EF4-FFF2-40B4-BE49-F238E27FC236}">
                <a16:creationId xmlns:a16="http://schemas.microsoft.com/office/drawing/2014/main" xmlns="" id="{86320692-0550-8750-69D1-577A117C8A31}"/>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17</a:t>
            </a:fld>
            <a:endParaRPr lang="en-AU" dirty="0"/>
          </a:p>
        </p:txBody>
      </p:sp>
      <p:pic>
        <p:nvPicPr>
          <p:cNvPr id="5" name="Picture 4">
            <a:extLst>
              <a:ext uri="{FF2B5EF4-FFF2-40B4-BE49-F238E27FC236}">
                <a16:creationId xmlns:a16="http://schemas.microsoft.com/office/drawing/2014/main" xmlns="" id="{3B89F46D-421E-FB62-332A-6ABA200F302F}"/>
              </a:ext>
            </a:extLst>
          </p:cNvPr>
          <p:cNvPicPr>
            <a:picLocks noChangeAspect="1"/>
          </p:cNvPicPr>
          <p:nvPr/>
        </p:nvPicPr>
        <p:blipFill>
          <a:blip r:embed="rId3"/>
          <a:stretch>
            <a:fillRect/>
          </a:stretch>
        </p:blipFill>
        <p:spPr>
          <a:xfrm>
            <a:off x="6626712" y="1400031"/>
            <a:ext cx="5350136" cy="3838463"/>
          </a:xfrm>
          <a:prstGeom prst="rect">
            <a:avLst/>
          </a:prstGeom>
          <a:noFill/>
        </p:spPr>
      </p:pic>
      <p:sp>
        <p:nvSpPr>
          <p:cNvPr id="8" name="TextBox 7">
            <a:extLst>
              <a:ext uri="{FF2B5EF4-FFF2-40B4-BE49-F238E27FC236}">
                <a16:creationId xmlns:a16="http://schemas.microsoft.com/office/drawing/2014/main" xmlns="" id="{59CFF7DB-55C6-26CD-55D9-619B3614B464}"/>
              </a:ext>
            </a:extLst>
          </p:cNvPr>
          <p:cNvSpPr txBox="1"/>
          <p:nvPr/>
        </p:nvSpPr>
        <p:spPr>
          <a:xfrm>
            <a:off x="6840071" y="5407646"/>
            <a:ext cx="5244353" cy="600164"/>
          </a:xfrm>
          <a:prstGeom prst="rect">
            <a:avLst/>
          </a:prstGeom>
          <a:noFill/>
        </p:spPr>
        <p:txBody>
          <a:bodyPr wrap="square">
            <a:spAutoFit/>
          </a:bodyPr>
          <a:lstStyle/>
          <a:p>
            <a:r>
              <a:rPr lang="en-US" sz="1100" dirty="0"/>
              <a:t>Hanewald, K., Bateman, H., Fang, H., &amp; Wu, S. (2020a). Is there a demand for reverse mortgages in China? Evidence from two online surveys. </a:t>
            </a:r>
            <a:r>
              <a:rPr lang="en-US" sz="1100" i="1" dirty="0"/>
              <a:t>Journal of Economic Behavior &amp; Organization</a:t>
            </a:r>
            <a:r>
              <a:rPr lang="en-US" sz="1100" dirty="0"/>
              <a:t>, 169, 19-37.</a:t>
            </a:r>
            <a:endParaRPr lang="en-AU" sz="1100" dirty="0"/>
          </a:p>
        </p:txBody>
      </p:sp>
    </p:spTree>
    <p:extLst>
      <p:ext uri="{BB962C8B-B14F-4D97-AF65-F5344CB8AC3E}">
        <p14:creationId xmlns:p14="http://schemas.microsoft.com/office/powerpoint/2010/main" val="2077673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FA86F-1F74-610E-C1AE-62CFCFA72AE3}"/>
              </a:ext>
            </a:extLst>
          </p:cNvPr>
          <p:cNvSpPr>
            <a:spLocks noGrp="1"/>
          </p:cNvSpPr>
          <p:nvPr>
            <p:ph type="title"/>
          </p:nvPr>
        </p:nvSpPr>
        <p:spPr/>
        <p:txBody>
          <a:bodyPr/>
          <a:lstStyle/>
          <a:p>
            <a:r>
              <a:rPr lang="en-US" sz="3600" dirty="0"/>
              <a:t>Conclusion</a:t>
            </a:r>
            <a:endParaRPr lang="en-AU" sz="3600" dirty="0"/>
          </a:p>
        </p:txBody>
      </p:sp>
      <p:sp>
        <p:nvSpPr>
          <p:cNvPr id="3" name="Content Placeholder 2">
            <a:extLst>
              <a:ext uri="{FF2B5EF4-FFF2-40B4-BE49-F238E27FC236}">
                <a16:creationId xmlns:a16="http://schemas.microsoft.com/office/drawing/2014/main" xmlns="" id="{87435D58-41A3-CF1D-D86A-C956EA0DFB31}"/>
              </a:ext>
            </a:extLst>
          </p:cNvPr>
          <p:cNvSpPr>
            <a:spLocks noGrp="1"/>
          </p:cNvSpPr>
          <p:nvPr>
            <p:ph idx="1"/>
          </p:nvPr>
        </p:nvSpPr>
        <p:spPr>
          <a:xfrm>
            <a:off x="838200" y="1580400"/>
            <a:ext cx="10933200" cy="4597200"/>
          </a:xfrm>
        </p:spPr>
        <p:txBody>
          <a:bodyPr>
            <a:normAutofit/>
          </a:bodyPr>
          <a:lstStyle/>
          <a:p>
            <a:pPr marL="265113" marR="0" lvl="0" indent="-265113" algn="l" defTabSz="68574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srgbClr val="000000"/>
                </a:solidFill>
                <a:effectLst/>
                <a:uLnTx/>
                <a:uFillTx/>
                <a:ea typeface="+mn-ea"/>
                <a:cs typeface="+mn-cs"/>
              </a:rPr>
              <a:t>For most households aged 65 and over, the </a:t>
            </a:r>
            <a:r>
              <a:rPr kumimoji="0" lang="en-US" sz="1800" b="1" u="none" strike="noStrike" kern="1200" cap="none" spc="0" normalizeH="0" baseline="0" noProof="0" dirty="0">
                <a:ln>
                  <a:noFill/>
                </a:ln>
                <a:solidFill>
                  <a:srgbClr val="000000"/>
                </a:solidFill>
                <a:effectLst/>
                <a:uLnTx/>
                <a:uFillTx/>
                <a:ea typeface="+mn-ea"/>
                <a:cs typeface="+mn-cs"/>
              </a:rPr>
              <a:t>family home is their largest asset</a:t>
            </a:r>
          </a:p>
          <a:p>
            <a:pPr marL="265113" marR="0" lvl="0" indent="-265113" algn="l" defTabSz="68574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800" dirty="0" bmk="_Toc84199484">
                <a:solidFill>
                  <a:srgbClr val="000000"/>
                </a:solidFill>
              </a:rPr>
              <a:t>Home equity release allows retirees to:</a:t>
            </a:r>
          </a:p>
          <a:p>
            <a:pPr marL="627063" lvl="1" indent="-230188">
              <a:lnSpc>
                <a:spcPct val="100000"/>
              </a:lnSpc>
              <a:spcBef>
                <a:spcPts val="0"/>
              </a:spcBef>
              <a:spcAft>
                <a:spcPts val="600"/>
              </a:spcAft>
              <a:defRPr/>
            </a:pPr>
            <a:r>
              <a:rPr lang="en-AU" sz="1600" dirty="0" bmk="_Toc84199484">
                <a:solidFill>
                  <a:srgbClr val="000000"/>
                </a:solidFill>
                <a:ea typeface="PMingLiU" panose="02020500000000000000" pitchFamily="18" charset="-120"/>
                <a:cs typeface="Times New Roman" panose="02020603050405020304" pitchFamily="18" charset="0"/>
              </a:rPr>
              <a:t>Supplement retirement income, age in place, fund aged care, bring forward and ‘time’ bequests, …</a:t>
            </a:r>
          </a:p>
          <a:p>
            <a:pPr marL="265113" marR="0" lvl="0" indent="-265113" algn="l" defTabSz="68574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Yet, take-up of home equity release (including the HEAS) remains low</a:t>
            </a:r>
            <a:endParaRPr lang="en-US" sz="1800" dirty="0">
              <a:solidFill>
                <a:srgbClr val="000000"/>
              </a:solidFill>
            </a:endParaRPr>
          </a:p>
          <a:p>
            <a:pPr marL="265113" marR="0" lvl="0" indent="-265113" algn="l" defTabSz="68574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a:p>
            <a:pPr marL="265113" marR="0" lvl="0" indent="-265113" algn="l" defTabSz="68574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rgbClr val="000000"/>
                </a:solidFill>
              </a:rPr>
              <a:t>Research </a:t>
            </a:r>
            <a:r>
              <a:rPr kumimoji="0" lang="en-US" sz="1800" b="0" i="0" u="none" strike="noStrike" kern="1200" cap="none" spc="0" normalizeH="0" baseline="0" noProof="0" dirty="0">
                <a:ln>
                  <a:noFill/>
                </a:ln>
                <a:solidFill>
                  <a:srgbClr val="000000"/>
                </a:solidFill>
                <a:effectLst/>
                <a:uLnTx/>
                <a:uFillTx/>
                <a:ea typeface="+mn-ea"/>
                <a:cs typeface="+mn-cs"/>
              </a:rPr>
              <a:t>shows how barriers to take-up could be overcome: </a:t>
            </a:r>
          </a:p>
          <a:p>
            <a:pPr marL="516150" lvl="1" indent="-285750" defTabSz="685749">
              <a:lnSpc>
                <a:spcPct val="100000"/>
              </a:lnSpc>
              <a:spcBef>
                <a:spcPts val="0"/>
              </a:spcBef>
              <a:spcAft>
                <a:spcPts val="600"/>
              </a:spcAft>
              <a:buFont typeface="Courier New" panose="02070309020205020404" pitchFamily="49" charset="0"/>
              <a:buChar char="o"/>
              <a:defRPr/>
            </a:pPr>
            <a:r>
              <a:rPr kumimoji="0" lang="en-US" sz="1400" b="1" i="0" u="none" strike="noStrike" kern="1200" cap="none" spc="0" normalizeH="0" baseline="0" noProof="0" dirty="0" err="1">
                <a:ln>
                  <a:noFill/>
                </a:ln>
                <a:effectLst/>
                <a:uLnTx/>
                <a:uFillTx/>
                <a:ea typeface="+mn-ea"/>
                <a:cs typeface="+mn-cs"/>
              </a:rPr>
              <a:t>Behavioural</a:t>
            </a:r>
            <a:r>
              <a:rPr kumimoji="0" lang="en-US" sz="1400" b="1" i="0" u="none" strike="noStrike" kern="1200" cap="none" spc="0" normalizeH="0" baseline="0" noProof="0" dirty="0">
                <a:ln>
                  <a:noFill/>
                </a:ln>
                <a:effectLst/>
                <a:uLnTx/>
                <a:uFillTx/>
                <a:ea typeface="+mn-ea"/>
                <a:cs typeface="+mn-cs"/>
              </a:rPr>
              <a:t> barriers (complexity, mental accounting and narrow bracketing): </a:t>
            </a:r>
            <a:r>
              <a:rPr kumimoji="0" lang="en-US" sz="1400" b="0" i="0" u="none" strike="noStrike" kern="1200" cap="none" spc="0" normalizeH="0" baseline="0" noProof="0" dirty="0">
                <a:ln>
                  <a:noFill/>
                </a:ln>
                <a:solidFill>
                  <a:srgbClr val="0070C0"/>
                </a:solidFill>
                <a:effectLst/>
                <a:uLnTx/>
                <a:uFillTx/>
                <a:ea typeface="+mn-ea"/>
                <a:cs typeface="+mn-cs"/>
              </a:rPr>
              <a:t>clear, case study-based product information and communication strategies</a:t>
            </a:r>
            <a:r>
              <a:rPr kumimoji="0" lang="en-US" sz="1400" b="0" i="0" u="none" strike="noStrike" kern="1200" cap="none" spc="0" normalizeH="0" baseline="0" noProof="0" dirty="0">
                <a:ln>
                  <a:noFill/>
                </a:ln>
                <a:solidFill>
                  <a:srgbClr val="000000"/>
                </a:solidFill>
                <a:effectLst/>
                <a:uLnTx/>
                <a:uFillTx/>
                <a:ea typeface="+mn-ea"/>
                <a:cs typeface="+mn-cs"/>
              </a:rPr>
              <a:t> (Bateman et al., 2024; Sun et al., 2024.)</a:t>
            </a:r>
          </a:p>
          <a:p>
            <a:pPr marL="516150" lvl="1" indent="-285750" defTabSz="685749">
              <a:lnSpc>
                <a:spcPct val="100000"/>
              </a:lnSpc>
              <a:spcBef>
                <a:spcPts val="0"/>
              </a:spcBef>
              <a:spcAft>
                <a:spcPts val="600"/>
              </a:spcAft>
              <a:buFont typeface="Courier New" panose="02070309020205020404" pitchFamily="49" charset="0"/>
              <a:buChar char="o"/>
              <a:defRPr/>
            </a:pPr>
            <a:r>
              <a:rPr kumimoji="0" lang="en-US" sz="1400" b="1" i="0" u="none" strike="noStrike" kern="1200" cap="none" spc="0" normalizeH="0" baseline="0" noProof="0" dirty="0">
                <a:ln>
                  <a:noFill/>
                </a:ln>
                <a:solidFill>
                  <a:srgbClr val="000000"/>
                </a:solidFill>
                <a:effectLst/>
                <a:uLnTx/>
                <a:uFillTx/>
                <a:ea typeface="+mn-ea"/>
                <a:cs typeface="+mn-cs"/>
              </a:rPr>
              <a:t>Concerns about aged care expenses:</a:t>
            </a:r>
            <a:r>
              <a:rPr kumimoji="0" lang="en-US" sz="1400" b="0" i="0" u="none" strike="noStrike" kern="1200" cap="none" spc="0" normalizeH="0" baseline="0" noProof="0" dirty="0">
                <a:ln>
                  <a:noFill/>
                </a:ln>
                <a:solidFill>
                  <a:srgbClr val="000000"/>
                </a:solidFill>
                <a:effectLst/>
                <a:uLnTx/>
                <a:uFillTx/>
                <a:ea typeface="+mn-ea"/>
                <a:cs typeface="+mn-cs"/>
              </a:rPr>
              <a:t> </a:t>
            </a:r>
            <a:r>
              <a:rPr kumimoji="0" lang="en-US" sz="1400" b="0" i="0" u="none" strike="noStrike" kern="1200" cap="none" spc="0" normalizeH="0" baseline="0" noProof="0" dirty="0">
                <a:ln>
                  <a:noFill/>
                </a:ln>
                <a:solidFill>
                  <a:srgbClr val="0070C0"/>
                </a:solidFill>
                <a:effectLst/>
                <a:uLnTx/>
                <a:uFillTx/>
                <a:ea typeface="+mn-ea"/>
                <a:cs typeface="+mn-cs"/>
              </a:rPr>
              <a:t>include aged care financing in program/product design</a:t>
            </a:r>
            <a:r>
              <a:rPr lang="en-US" sz="1400" dirty="0">
                <a:solidFill>
                  <a:srgbClr val="0070C0"/>
                </a:solidFill>
              </a:rPr>
              <a:t> </a:t>
            </a:r>
            <a:r>
              <a:rPr lang="en-US" sz="1400" dirty="0">
                <a:solidFill>
                  <a:srgbClr val="000000"/>
                </a:solidFill>
              </a:rPr>
              <a:t>(</a:t>
            </a:r>
            <a:r>
              <a:rPr kumimoji="0" lang="en-US" sz="1400" b="0" i="0" u="none" strike="noStrike" kern="1200" cap="none" spc="0" normalizeH="0" baseline="0" noProof="0" dirty="0">
                <a:ln>
                  <a:noFill/>
                </a:ln>
                <a:solidFill>
                  <a:srgbClr val="000000"/>
                </a:solidFill>
                <a:effectLst/>
                <a:uLnTx/>
                <a:uFillTx/>
                <a:ea typeface="+mn-ea"/>
                <a:cs typeface="+mn-cs"/>
              </a:rPr>
              <a:t>Hanewald et al. 2020b; Hanewald et al., 2024.)</a:t>
            </a:r>
          </a:p>
          <a:p>
            <a:pPr marL="516150" lvl="1" indent="-285750" defTabSz="685749">
              <a:lnSpc>
                <a:spcPct val="100000"/>
              </a:lnSpc>
              <a:spcBef>
                <a:spcPts val="0"/>
              </a:spcBef>
              <a:spcAft>
                <a:spcPts val="600"/>
              </a:spcAft>
              <a:buFont typeface="Courier New" panose="02070309020205020404" pitchFamily="49" charset="0"/>
              <a:buChar char="o"/>
              <a:defRPr/>
            </a:pPr>
            <a:r>
              <a:rPr kumimoji="0" lang="en-US" sz="1400" b="1" i="0" u="none" strike="noStrike" kern="1200" cap="none" spc="0" normalizeH="0" baseline="0" noProof="0" dirty="0">
                <a:ln>
                  <a:noFill/>
                </a:ln>
                <a:solidFill>
                  <a:srgbClr val="000000"/>
                </a:solidFill>
                <a:effectLst/>
                <a:uLnTx/>
                <a:uFillTx/>
                <a:ea typeface="+mn-ea"/>
                <a:cs typeface="+mn-cs"/>
              </a:rPr>
              <a:t>Bequests:</a:t>
            </a:r>
            <a:r>
              <a:rPr kumimoji="0" lang="en-US" sz="1400" b="0" i="0" u="none" strike="noStrike" kern="1200" cap="none" spc="0" normalizeH="0" baseline="0" noProof="0" dirty="0">
                <a:ln>
                  <a:noFill/>
                </a:ln>
                <a:solidFill>
                  <a:srgbClr val="000000"/>
                </a:solidFill>
                <a:effectLst/>
                <a:uLnTx/>
                <a:uFillTx/>
                <a:ea typeface="+mn-ea"/>
                <a:cs typeface="+mn-cs"/>
              </a:rPr>
              <a:t> Home equity release allows families </a:t>
            </a:r>
            <a:r>
              <a:rPr kumimoji="0" lang="en-US" sz="1400" b="0" i="0" u="none" strike="noStrike" kern="1200" cap="none" spc="0" normalizeH="0" baseline="0" noProof="0" dirty="0">
                <a:ln>
                  <a:noFill/>
                </a:ln>
                <a:solidFill>
                  <a:srgbClr val="0070C0"/>
                </a:solidFill>
                <a:effectLst/>
                <a:uLnTx/>
                <a:uFillTx/>
                <a:ea typeface="+mn-ea"/>
                <a:cs typeface="+mn-cs"/>
              </a:rPr>
              <a:t>to control the timing of </a:t>
            </a:r>
            <a:r>
              <a:rPr lang="en-US" sz="1400" dirty="0">
                <a:solidFill>
                  <a:srgbClr val="0070C0"/>
                </a:solidFill>
              </a:rPr>
              <a:t>intergenerational wealth transfers </a:t>
            </a:r>
            <a:r>
              <a:rPr kumimoji="0" lang="en-US" sz="1400" b="0" i="0" u="none" strike="noStrike" kern="1200" cap="none" spc="0" normalizeH="0" baseline="0" noProof="0" dirty="0">
                <a:ln>
                  <a:noFill/>
                </a:ln>
                <a:solidFill>
                  <a:srgbClr val="000000"/>
                </a:solidFill>
                <a:effectLst/>
                <a:uLnTx/>
                <a:uFillTx/>
                <a:ea typeface="+mn-ea"/>
                <a:cs typeface="+mn-cs"/>
              </a:rPr>
              <a:t>(Wang et al., 2024.) </a:t>
            </a:r>
            <a:endParaRPr lang="en-AU" sz="1800" dirty="0" bmk="_Toc84199484">
              <a:ea typeface="PMingLiU" panose="02020500000000000000" pitchFamily="18" charset="-120"/>
              <a:cs typeface="Times New Roman" panose="02020603050405020304" pitchFamily="18" charset="0"/>
            </a:endParaRPr>
          </a:p>
          <a:p>
            <a:pPr marL="495513" lvl="1" indent="-265113">
              <a:lnSpc>
                <a:spcPct val="100000"/>
              </a:lnSpc>
              <a:spcBef>
                <a:spcPts val="0"/>
              </a:spcBef>
              <a:spcAft>
                <a:spcPts val="600"/>
              </a:spcAft>
            </a:pPr>
            <a:endParaRPr lang="en-AU" sz="1800" dirty="0" bmk="_Toc84199484">
              <a:ea typeface="PMingLiU" panose="02020500000000000000" pitchFamily="18" charset="-120"/>
              <a:cs typeface="Times New Roman" panose="02020603050405020304" pitchFamily="18" charset="0"/>
            </a:endParaRPr>
          </a:p>
        </p:txBody>
      </p:sp>
      <p:pic>
        <p:nvPicPr>
          <p:cNvPr id="5" name="Picture 4" descr="Keys to a home">
            <a:extLst>
              <a:ext uri="{FF2B5EF4-FFF2-40B4-BE49-F238E27FC236}">
                <a16:creationId xmlns:a16="http://schemas.microsoft.com/office/drawing/2014/main" xmlns="" id="{5FB622B3-0572-3E74-0028-829B847BA44F}"/>
              </a:ext>
            </a:extLst>
          </p:cNvPr>
          <p:cNvPicPr>
            <a:picLocks noChangeAspect="1"/>
          </p:cNvPicPr>
          <p:nvPr/>
        </p:nvPicPr>
        <p:blipFill>
          <a:blip r:embed="rId2"/>
          <a:stretch>
            <a:fillRect/>
          </a:stretch>
        </p:blipFill>
        <p:spPr>
          <a:xfrm>
            <a:off x="9566114" y="136525"/>
            <a:ext cx="2501121" cy="1669449"/>
          </a:xfrm>
          <a:prstGeom prst="rect">
            <a:avLst/>
          </a:prstGeom>
        </p:spPr>
      </p:pic>
      <p:sp>
        <p:nvSpPr>
          <p:cNvPr id="4" name="Slide Number Placeholder 4">
            <a:extLst>
              <a:ext uri="{FF2B5EF4-FFF2-40B4-BE49-F238E27FC236}">
                <a16:creationId xmlns:a16="http://schemas.microsoft.com/office/drawing/2014/main" xmlns="" id="{9B94D166-7918-FB7A-3DB5-7FB2F262DE7D}"/>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18</a:t>
            </a:fld>
            <a:endParaRPr lang="en-AU" dirty="0"/>
          </a:p>
        </p:txBody>
      </p:sp>
    </p:spTree>
    <p:extLst>
      <p:ext uri="{BB962C8B-B14F-4D97-AF65-F5344CB8AC3E}">
        <p14:creationId xmlns:p14="http://schemas.microsoft.com/office/powerpoint/2010/main" val="4097901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94079-8412-AB70-ABA1-5613EAB07DE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xmlns="" id="{027AC1B4-B810-FC4C-9A8E-BF3BA183EA1F}"/>
              </a:ext>
            </a:extLst>
          </p:cNvPr>
          <p:cNvSpPr>
            <a:spLocks noGrp="1"/>
          </p:cNvSpPr>
          <p:nvPr>
            <p:ph idx="1"/>
          </p:nvPr>
        </p:nvSpPr>
        <p:spPr/>
        <p:txBody>
          <a:bodyPr/>
          <a:lstStyle/>
          <a:p>
            <a:pPr algn="ctr"/>
            <a:endParaRPr kumimoji="0" lang="en-AU" sz="23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algn="ctr"/>
            <a:r>
              <a:rPr kumimoji="0" lang="en-AU" sz="23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Thank you!</a:t>
            </a:r>
            <a: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r>
            <a:b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r>
            <a:b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Contact: Katja Hanewald</a:t>
            </a:r>
            <a:b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r>
            <a:b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AU" sz="2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hlinkClick r:id="rId2"/>
              </a:rPr>
              <a:t>k.hanewald@unsw.edu.au</a:t>
            </a:r>
            <a:endParaRPr lang="en-AU" dirty="0"/>
          </a:p>
        </p:txBody>
      </p:sp>
      <p:sp>
        <p:nvSpPr>
          <p:cNvPr id="4" name="Slide Number Placeholder 4">
            <a:extLst>
              <a:ext uri="{FF2B5EF4-FFF2-40B4-BE49-F238E27FC236}">
                <a16:creationId xmlns:a16="http://schemas.microsoft.com/office/drawing/2014/main" xmlns="" id="{6A0615B0-7333-5DBC-8A1A-B1A126192379}"/>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19</a:t>
            </a:fld>
            <a:endParaRPr lang="en-AU" dirty="0"/>
          </a:p>
        </p:txBody>
      </p:sp>
    </p:spTree>
    <p:extLst>
      <p:ext uri="{BB962C8B-B14F-4D97-AF65-F5344CB8AC3E}">
        <p14:creationId xmlns:p14="http://schemas.microsoft.com/office/powerpoint/2010/main" val="3844685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BA4DA2-1BE2-4080-F239-0A099153A939}"/>
              </a:ext>
            </a:extLst>
          </p:cNvPr>
          <p:cNvSpPr>
            <a:spLocks noGrp="1"/>
          </p:cNvSpPr>
          <p:nvPr>
            <p:ph type="title"/>
          </p:nvPr>
        </p:nvSpPr>
        <p:spPr/>
        <p:txBody>
          <a:bodyPr>
            <a:normAutofit/>
          </a:bodyPr>
          <a:lstStyle/>
          <a:p>
            <a:r>
              <a:rPr lang="en-US" sz="3600" dirty="0">
                <a:latin typeface="+mn-lt"/>
              </a:rPr>
              <a:t>Motivation</a:t>
            </a:r>
            <a:endParaRPr lang="en-AU" sz="3600" dirty="0">
              <a:latin typeface="+mn-lt"/>
            </a:endParaRPr>
          </a:p>
        </p:txBody>
      </p:sp>
      <p:sp>
        <p:nvSpPr>
          <p:cNvPr id="3" name="Content Placeholder 2">
            <a:extLst>
              <a:ext uri="{FF2B5EF4-FFF2-40B4-BE49-F238E27FC236}">
                <a16:creationId xmlns:a16="http://schemas.microsoft.com/office/drawing/2014/main" xmlns="" id="{2FF107EB-6239-6117-A16A-6768AEF214AC}"/>
              </a:ext>
            </a:extLst>
          </p:cNvPr>
          <p:cNvSpPr>
            <a:spLocks noGrp="1"/>
          </p:cNvSpPr>
          <p:nvPr>
            <p:ph idx="1"/>
          </p:nvPr>
        </p:nvSpPr>
        <p:spPr>
          <a:xfrm>
            <a:off x="838200" y="1610591"/>
            <a:ext cx="6493312" cy="4566372"/>
          </a:xfrm>
        </p:spPr>
        <p:txBody>
          <a:bodyPr>
            <a:normAutofit/>
          </a:bodyPr>
          <a:lstStyle/>
          <a:p>
            <a:pPr marL="0" indent="0">
              <a:lnSpc>
                <a:spcPct val="120000"/>
              </a:lnSpc>
              <a:spcBef>
                <a:spcPts val="0"/>
              </a:spcBef>
              <a:spcAft>
                <a:spcPts val="600"/>
              </a:spcAft>
              <a:buNone/>
            </a:pPr>
            <a:r>
              <a:rPr lang="en-US" sz="2000" b="1" dirty="0"/>
              <a:t>Retirement Income Review (Australian Treasury, 2020): </a:t>
            </a:r>
          </a:p>
          <a:p>
            <a:pPr marL="265113" indent="-265113" defTabSz="685749">
              <a:lnSpc>
                <a:spcPct val="120000"/>
              </a:lnSpc>
              <a:spcBef>
                <a:spcPts val="0"/>
              </a:spcBef>
              <a:spcAft>
                <a:spcPts val="600"/>
              </a:spcAft>
              <a:buFont typeface="Arial" panose="020B0604020202020204" pitchFamily="34" charset="0"/>
              <a:buChar char="•"/>
              <a:defRPr/>
            </a:pPr>
            <a:r>
              <a:rPr lang="en-US" sz="1800" dirty="0"/>
              <a:t>For most households aged 65 and over, the </a:t>
            </a:r>
            <a:r>
              <a:rPr lang="en-US" sz="1800" b="1" dirty="0"/>
              <a:t>family home is their largest asset</a:t>
            </a:r>
          </a:p>
          <a:p>
            <a:pPr marL="265113" indent="-265113" defTabSz="685749">
              <a:lnSpc>
                <a:spcPct val="120000"/>
              </a:lnSpc>
              <a:spcBef>
                <a:spcPts val="0"/>
              </a:spcBef>
              <a:spcAft>
                <a:spcPts val="600"/>
              </a:spcAft>
              <a:buFont typeface="Arial" panose="020B0604020202020204" pitchFamily="34" charset="0"/>
              <a:buChar char="•"/>
              <a:defRPr/>
            </a:pPr>
            <a:r>
              <a:rPr lang="en-US" sz="1800" dirty="0"/>
              <a:t>Using superannuation assets more efficiently and </a:t>
            </a:r>
            <a:r>
              <a:rPr lang="en-US" sz="1800" b="1" dirty="0"/>
              <a:t>accessing equity in the home </a:t>
            </a:r>
            <a:r>
              <a:rPr lang="en-US" sz="1800" dirty="0"/>
              <a:t>can </a:t>
            </a:r>
            <a:r>
              <a:rPr lang="en-US" sz="1800" b="1" dirty="0"/>
              <a:t>significantly boost retirement incomes</a:t>
            </a:r>
            <a:r>
              <a:rPr lang="en-US" sz="1800" dirty="0"/>
              <a:t> without the need for additional superannuation contributions</a:t>
            </a:r>
          </a:p>
          <a:p>
            <a:pPr marL="265113" indent="-265113" defTabSz="685749">
              <a:lnSpc>
                <a:spcPct val="120000"/>
              </a:lnSpc>
              <a:spcBef>
                <a:spcPts val="0"/>
              </a:spcBef>
              <a:spcAft>
                <a:spcPts val="600"/>
              </a:spcAft>
              <a:buFont typeface="Arial" panose="020B0604020202020204" pitchFamily="34" charset="0"/>
              <a:buChar char="•"/>
              <a:defRPr/>
            </a:pPr>
            <a:r>
              <a:rPr lang="en-US" sz="1800" dirty="0"/>
              <a:t>Using relatively small portions of home equity can substantially </a:t>
            </a:r>
            <a:r>
              <a:rPr lang="en-US" sz="1800" b="1" dirty="0"/>
              <a:t>improve retirement incomes</a:t>
            </a:r>
          </a:p>
          <a:p>
            <a:pPr marL="265113" indent="-265113" defTabSz="685749">
              <a:lnSpc>
                <a:spcPct val="120000"/>
              </a:lnSpc>
              <a:spcBef>
                <a:spcPts val="0"/>
              </a:spcBef>
              <a:spcAft>
                <a:spcPts val="600"/>
              </a:spcAft>
              <a:buFont typeface="Arial" panose="020B0604020202020204" pitchFamily="34" charset="0"/>
              <a:buChar char="•"/>
              <a:defRPr/>
            </a:pPr>
            <a:r>
              <a:rPr lang="en-US" sz="1800" dirty="0"/>
              <a:t>Releasing home equity can boost retirement incomes with a </a:t>
            </a:r>
            <a:r>
              <a:rPr lang="en-US" sz="1800" b="1" dirty="0"/>
              <a:t>modest impact on debt </a:t>
            </a:r>
          </a:p>
          <a:p>
            <a:endParaRPr lang="en-AU" dirty="0"/>
          </a:p>
        </p:txBody>
      </p:sp>
      <p:pic>
        <p:nvPicPr>
          <p:cNvPr id="7" name="Picture 6">
            <a:extLst>
              <a:ext uri="{FF2B5EF4-FFF2-40B4-BE49-F238E27FC236}">
                <a16:creationId xmlns:a16="http://schemas.microsoft.com/office/drawing/2014/main" xmlns="" id="{558AB55B-ED45-D0D1-7EEE-DB61F518794A}"/>
              </a:ext>
            </a:extLst>
          </p:cNvPr>
          <p:cNvPicPr>
            <a:picLocks noChangeAspect="1"/>
          </p:cNvPicPr>
          <p:nvPr/>
        </p:nvPicPr>
        <p:blipFill rotWithShape="1">
          <a:blip r:embed="rId2"/>
          <a:srcRect b="6803"/>
          <a:stretch/>
        </p:blipFill>
        <p:spPr>
          <a:xfrm>
            <a:off x="7331512" y="1158925"/>
            <a:ext cx="4680000" cy="2270075"/>
          </a:xfrm>
          <a:prstGeom prst="rect">
            <a:avLst/>
          </a:prstGeom>
        </p:spPr>
      </p:pic>
      <p:pic>
        <p:nvPicPr>
          <p:cNvPr id="9" name="Picture 8">
            <a:extLst>
              <a:ext uri="{FF2B5EF4-FFF2-40B4-BE49-F238E27FC236}">
                <a16:creationId xmlns:a16="http://schemas.microsoft.com/office/drawing/2014/main" xmlns="" id="{E2F34BDB-F128-7853-23F2-B14CC4FB8A2C}"/>
              </a:ext>
            </a:extLst>
          </p:cNvPr>
          <p:cNvPicPr>
            <a:picLocks noChangeAspect="1"/>
          </p:cNvPicPr>
          <p:nvPr/>
        </p:nvPicPr>
        <p:blipFill>
          <a:blip r:embed="rId3"/>
          <a:stretch>
            <a:fillRect/>
          </a:stretch>
        </p:blipFill>
        <p:spPr>
          <a:xfrm>
            <a:off x="7512000" y="3548055"/>
            <a:ext cx="4680000" cy="2279435"/>
          </a:xfrm>
          <a:prstGeom prst="rect">
            <a:avLst/>
          </a:prstGeom>
        </p:spPr>
      </p:pic>
      <p:sp>
        <p:nvSpPr>
          <p:cNvPr id="4" name="Slide Number Placeholder 4">
            <a:extLst>
              <a:ext uri="{FF2B5EF4-FFF2-40B4-BE49-F238E27FC236}">
                <a16:creationId xmlns:a16="http://schemas.microsoft.com/office/drawing/2014/main" xmlns="" id="{4AAE428C-21C8-6ED0-0EBD-496E07CCC57D}"/>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2</a:t>
            </a:fld>
            <a:endParaRPr lang="en-AU" dirty="0"/>
          </a:p>
        </p:txBody>
      </p:sp>
    </p:spTree>
    <p:extLst>
      <p:ext uri="{BB962C8B-B14F-4D97-AF65-F5344CB8AC3E}">
        <p14:creationId xmlns:p14="http://schemas.microsoft.com/office/powerpoint/2010/main" val="1093195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957AE-BCFF-BACB-5EE0-062495E25C4D}"/>
              </a:ext>
            </a:extLst>
          </p:cNvPr>
          <p:cNvSpPr>
            <a:spLocks noGrp="1"/>
          </p:cNvSpPr>
          <p:nvPr>
            <p:ph type="title"/>
          </p:nvPr>
        </p:nvSpPr>
        <p:spPr/>
        <p:txBody>
          <a:bodyPr>
            <a:normAutofit/>
          </a:bodyPr>
          <a:lstStyle/>
          <a:p>
            <a:r>
              <a:rPr lang="en-US" sz="3600" dirty="0">
                <a:latin typeface="+mn-lt"/>
              </a:rPr>
              <a:t>Home equity release options in Australia</a:t>
            </a:r>
            <a:endParaRPr lang="en-AU" sz="3600" dirty="0">
              <a:latin typeface="+mn-lt"/>
            </a:endParaRPr>
          </a:p>
        </p:txBody>
      </p:sp>
      <p:graphicFrame>
        <p:nvGraphicFramePr>
          <p:cNvPr id="4" name="Table 3">
            <a:extLst>
              <a:ext uri="{FF2B5EF4-FFF2-40B4-BE49-F238E27FC236}">
                <a16:creationId xmlns:a16="http://schemas.microsoft.com/office/drawing/2014/main" xmlns="" id="{008E8CF9-2A17-D4F5-5617-C6734C01A261}"/>
              </a:ext>
            </a:extLst>
          </p:cNvPr>
          <p:cNvGraphicFramePr>
            <a:graphicFrameLocks noGrp="1"/>
          </p:cNvGraphicFramePr>
          <p:nvPr>
            <p:extLst>
              <p:ext uri="{D42A27DB-BD31-4B8C-83A1-F6EECF244321}">
                <p14:modId xmlns:p14="http://schemas.microsoft.com/office/powerpoint/2010/main" val="4181456046"/>
              </p:ext>
            </p:extLst>
          </p:nvPr>
        </p:nvGraphicFramePr>
        <p:xfrm>
          <a:off x="838200" y="1681443"/>
          <a:ext cx="10618693" cy="4267200"/>
        </p:xfrm>
        <a:graphic>
          <a:graphicData uri="http://schemas.openxmlformats.org/drawingml/2006/table">
            <a:tbl>
              <a:tblPr firstRow="1" firstCol="1" bandRow="1">
                <a:tableStyleId>{69012ECD-51FC-41F1-AA8D-1B2483CD663E}</a:tableStyleId>
              </a:tblPr>
              <a:tblGrid>
                <a:gridCol w="2244885">
                  <a:extLst>
                    <a:ext uri="{9D8B030D-6E8A-4147-A177-3AD203B41FA5}">
                      <a16:colId xmlns:a16="http://schemas.microsoft.com/office/drawing/2014/main" xmlns="" val="3186172023"/>
                    </a:ext>
                  </a:extLst>
                </a:gridCol>
                <a:gridCol w="3927315">
                  <a:extLst>
                    <a:ext uri="{9D8B030D-6E8A-4147-A177-3AD203B41FA5}">
                      <a16:colId xmlns:a16="http://schemas.microsoft.com/office/drawing/2014/main" xmlns="" val="3779916766"/>
                    </a:ext>
                  </a:extLst>
                </a:gridCol>
                <a:gridCol w="4446493">
                  <a:extLst>
                    <a:ext uri="{9D8B030D-6E8A-4147-A177-3AD203B41FA5}">
                      <a16:colId xmlns:a16="http://schemas.microsoft.com/office/drawing/2014/main" xmlns="" val="2789405899"/>
                    </a:ext>
                  </a:extLst>
                </a:gridCol>
              </a:tblGrid>
              <a:tr h="169321">
                <a:tc>
                  <a:txBody>
                    <a:bodyPr/>
                    <a:lstStyle/>
                    <a:p>
                      <a:pPr>
                        <a:lnSpc>
                          <a:spcPct val="100000"/>
                        </a:lnSpc>
                        <a:spcAft>
                          <a:spcPts val="0"/>
                        </a:spcAft>
                      </a:pPr>
                      <a:r>
                        <a:rPr lang="en-AU" sz="1400" kern="0" dirty="0">
                          <a:solidFill>
                            <a:sysClr val="windowText" lastClr="000000"/>
                          </a:solidFill>
                          <a:effectLst/>
                        </a:rPr>
                        <a:t>Aspect</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0000"/>
                        </a:lnSpc>
                        <a:spcAft>
                          <a:spcPts val="0"/>
                        </a:spcAft>
                      </a:pPr>
                      <a:r>
                        <a:rPr lang="en-AU" sz="1400" kern="0" dirty="0">
                          <a:solidFill>
                            <a:sysClr val="windowText" lastClr="000000"/>
                          </a:solidFill>
                          <a:effectLst/>
                        </a:rPr>
                        <a:t>Home Equity Access Scheme </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ct val="100000"/>
                        </a:lnSpc>
                        <a:spcAft>
                          <a:spcPts val="0"/>
                        </a:spcAft>
                      </a:pPr>
                      <a:r>
                        <a:rPr lang="en-AU" sz="1400" kern="0" dirty="0">
                          <a:solidFill>
                            <a:sysClr val="windowText" lastClr="000000"/>
                          </a:solidFill>
                          <a:effectLst/>
                        </a:rPr>
                        <a:t>Commercial Reverse Mortgages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771658017"/>
                  </a:ext>
                </a:extLst>
              </a:tr>
              <a:tr h="602731">
                <a:tc>
                  <a:txBody>
                    <a:bodyPr/>
                    <a:lstStyle/>
                    <a:p>
                      <a:pPr>
                        <a:lnSpc>
                          <a:spcPct val="100000"/>
                        </a:lnSpc>
                        <a:spcAft>
                          <a:spcPts val="0"/>
                        </a:spcAft>
                      </a:pPr>
                      <a:r>
                        <a:rPr lang="en-AU" sz="1400" kern="0" dirty="0">
                          <a:solidFill>
                            <a:sysClr val="windowText" lastClr="000000"/>
                          </a:solidFill>
                          <a:effectLst/>
                        </a:rPr>
                        <a:t>Eligibility</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00000"/>
                        </a:lnSpc>
                        <a:spcAft>
                          <a:spcPts val="0"/>
                        </a:spcAft>
                      </a:pPr>
                      <a:r>
                        <a:rPr lang="en-AU" sz="1400" kern="0" dirty="0">
                          <a:solidFill>
                            <a:sysClr val="windowText" lastClr="000000"/>
                          </a:solidFill>
                          <a:effectLst/>
                        </a:rPr>
                        <a:t>Australian residents, Age Pension age, owning any real estate Australia-wide</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spcAft>
                          <a:spcPts val="0"/>
                        </a:spcAft>
                      </a:pPr>
                      <a:r>
                        <a:rPr lang="en-AU" sz="1400" kern="0" dirty="0">
                          <a:solidFill>
                            <a:sysClr val="windowText" lastClr="000000"/>
                          </a:solidFill>
                          <a:effectLst/>
                        </a:rPr>
                        <a:t>Varies by lender; often from age 60;  primary residences, holiday homes, or investment properties in capital cities or major metropolitan/regional centres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951799550"/>
                  </a:ext>
                </a:extLst>
              </a:tr>
              <a:tr h="382570">
                <a:tc>
                  <a:txBody>
                    <a:bodyPr/>
                    <a:lstStyle/>
                    <a:p>
                      <a:pPr>
                        <a:lnSpc>
                          <a:spcPct val="100000"/>
                        </a:lnSpc>
                        <a:spcAft>
                          <a:spcPts val="0"/>
                        </a:spcAft>
                      </a:pPr>
                      <a:r>
                        <a:rPr lang="en-AU" sz="1400" kern="0" dirty="0">
                          <a:solidFill>
                            <a:sysClr val="windowText" lastClr="000000"/>
                          </a:solidFill>
                          <a:effectLst/>
                        </a:rPr>
                        <a:t>Administration</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00000"/>
                        </a:lnSpc>
                        <a:spcAft>
                          <a:spcPts val="0"/>
                        </a:spcAft>
                      </a:pPr>
                      <a:r>
                        <a:rPr lang="en-AU" sz="1400" kern="0" dirty="0" err="1">
                          <a:solidFill>
                            <a:sysClr val="windowText" lastClr="000000"/>
                          </a:solidFill>
                          <a:effectLst/>
                        </a:rPr>
                        <a:t>Gvt</a:t>
                      </a:r>
                      <a:r>
                        <a:rPr lang="en-AU" sz="1400" kern="0" dirty="0">
                          <a:solidFill>
                            <a:sysClr val="windowText" lastClr="000000"/>
                          </a:solidFill>
                          <a:effectLst/>
                        </a:rPr>
                        <a:t>. program administered by Services Australia and the Department of Veterans’ Affairs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spcAft>
                          <a:spcPts val="0"/>
                        </a:spcAft>
                      </a:pPr>
                      <a:r>
                        <a:rPr lang="en-AU" sz="1400" kern="0" dirty="0">
                          <a:solidFill>
                            <a:sysClr val="windowText" lastClr="000000"/>
                          </a:solidFill>
                          <a:effectLst/>
                        </a:rPr>
                        <a:t>Offered by banks and non-bank specialist lenders </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412523987"/>
                  </a:ext>
                </a:extLst>
              </a:tr>
              <a:tr h="767850">
                <a:tc>
                  <a:txBody>
                    <a:bodyPr/>
                    <a:lstStyle/>
                    <a:p>
                      <a:pPr>
                        <a:lnSpc>
                          <a:spcPct val="100000"/>
                        </a:lnSpc>
                        <a:spcAft>
                          <a:spcPts val="0"/>
                        </a:spcAft>
                      </a:pPr>
                      <a:r>
                        <a:rPr lang="en-AU" sz="1400" kern="0" dirty="0">
                          <a:solidFill>
                            <a:sysClr val="windowText" lastClr="000000"/>
                          </a:solidFill>
                          <a:effectLst/>
                        </a:rPr>
                        <a:t>Loan Amounts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00000"/>
                        </a:lnSpc>
                        <a:spcAft>
                          <a:spcPts val="0"/>
                        </a:spcAft>
                      </a:pPr>
                      <a:r>
                        <a:rPr lang="en-AU" sz="1400" kern="0" dirty="0">
                          <a:solidFill>
                            <a:sysClr val="windowText" lastClr="000000"/>
                          </a:solidFill>
                          <a:effectLst/>
                        </a:rPr>
                        <a:t>Annual loan amount capped at 1.5 x max. Age Pension rate (incl. any Age Pension payments), subject to</a:t>
                      </a:r>
                      <a:r>
                        <a:rPr lang="en-AU" sz="1400" kern="0" baseline="0" dirty="0">
                          <a:solidFill>
                            <a:sysClr val="windowText" lastClr="000000"/>
                          </a:solidFill>
                          <a:effectLst/>
                        </a:rPr>
                        <a:t> a</a:t>
                      </a:r>
                      <a:r>
                        <a:rPr lang="en-AU" sz="1400" kern="0" dirty="0">
                          <a:solidFill>
                            <a:sysClr val="windowText" lastClr="000000"/>
                          </a:solidFill>
                          <a:effectLst/>
                        </a:rPr>
                        <a:t> max. loan balance determined by age and property value</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spcAft>
                          <a:spcPts val="0"/>
                        </a:spcAft>
                      </a:pPr>
                      <a:r>
                        <a:rPr lang="en-AU" sz="1400" kern="0" dirty="0">
                          <a:solidFill>
                            <a:sysClr val="windowText" lastClr="000000"/>
                          </a:solidFill>
                          <a:effectLst/>
                        </a:rPr>
                        <a:t>Higher loan amounts; amounts depend on property value, borrower’s age and lender’s policies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083094674"/>
                  </a:ext>
                </a:extLst>
              </a:tr>
              <a:tr h="346880">
                <a:tc>
                  <a:txBody>
                    <a:bodyPr/>
                    <a:lstStyle/>
                    <a:p>
                      <a:pPr>
                        <a:lnSpc>
                          <a:spcPct val="100000"/>
                        </a:lnSpc>
                        <a:spcAft>
                          <a:spcPts val="0"/>
                        </a:spcAft>
                      </a:pPr>
                      <a:r>
                        <a:rPr lang="en-AU" sz="1400" kern="0">
                          <a:solidFill>
                            <a:sysClr val="windowText" lastClr="000000"/>
                          </a:solidFill>
                          <a:effectLst/>
                        </a:rPr>
                        <a:t>Payment Types</a:t>
                      </a:r>
                      <a:endParaRPr lang="en-AU" sz="14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00000"/>
                        </a:lnSpc>
                        <a:spcAft>
                          <a:spcPts val="0"/>
                        </a:spcAft>
                      </a:pPr>
                      <a:r>
                        <a:rPr lang="en-AU" sz="1400" kern="0" dirty="0">
                          <a:solidFill>
                            <a:sysClr val="windowText" lastClr="000000"/>
                          </a:solidFill>
                          <a:effectLst/>
                        </a:rPr>
                        <a:t>Regular fortnightly payments, lump sums, or both, within annual caps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spcAft>
                          <a:spcPts val="0"/>
                        </a:spcAft>
                      </a:pPr>
                      <a:r>
                        <a:rPr lang="en-AU" sz="1400" kern="0" dirty="0">
                          <a:solidFill>
                            <a:sysClr val="windowText" lastClr="000000"/>
                          </a:solidFill>
                          <a:effectLst/>
                        </a:rPr>
                        <a:t>Diverse options, including lump sums, regular income streams, and lines of credit</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060819359"/>
                  </a:ext>
                </a:extLst>
              </a:tr>
              <a:tr h="169321">
                <a:tc>
                  <a:txBody>
                    <a:bodyPr/>
                    <a:lstStyle/>
                    <a:p>
                      <a:pPr>
                        <a:lnSpc>
                          <a:spcPct val="100000"/>
                        </a:lnSpc>
                        <a:spcAft>
                          <a:spcPts val="0"/>
                        </a:spcAft>
                      </a:pPr>
                      <a:r>
                        <a:rPr lang="en-AU" sz="1400" kern="0" dirty="0">
                          <a:solidFill>
                            <a:sysClr val="windowText" lastClr="000000"/>
                          </a:solidFill>
                          <a:effectLst/>
                        </a:rPr>
                        <a:t>Repayment Terms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lnSpc>
                          <a:spcPct val="100000"/>
                        </a:lnSpc>
                        <a:spcAft>
                          <a:spcPts val="0"/>
                        </a:spcAft>
                      </a:pPr>
                      <a:r>
                        <a:rPr lang="en-AU" sz="1400" kern="0" dirty="0">
                          <a:solidFill>
                            <a:sysClr val="windowText" lastClr="000000"/>
                          </a:solidFill>
                          <a:effectLst/>
                        </a:rPr>
                        <a:t>Repayment can be deferred until homeowner permanently moves from home (including upon death)</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AU"/>
                    </a:p>
                  </a:txBody>
                  <a:tcPr/>
                </a:tc>
                <a:extLst>
                  <a:ext uri="{0D108BD9-81ED-4DB2-BD59-A6C34878D82A}">
                    <a16:rowId xmlns:a16="http://schemas.microsoft.com/office/drawing/2014/main" xmlns="" val="1028644417"/>
                  </a:ext>
                </a:extLst>
              </a:tr>
              <a:tr h="346880">
                <a:tc>
                  <a:txBody>
                    <a:bodyPr/>
                    <a:lstStyle/>
                    <a:p>
                      <a:pPr>
                        <a:lnSpc>
                          <a:spcPct val="100000"/>
                        </a:lnSpc>
                        <a:spcAft>
                          <a:spcPts val="0"/>
                        </a:spcAft>
                      </a:pPr>
                      <a:r>
                        <a:rPr lang="en-AU" sz="1400" kern="0">
                          <a:solidFill>
                            <a:sysClr val="windowText" lastClr="000000"/>
                          </a:solidFill>
                          <a:effectLst/>
                        </a:rPr>
                        <a:t>Age Pension Implications</a:t>
                      </a:r>
                      <a:endParaRPr lang="en-AU" sz="14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lnSpc>
                          <a:spcPct val="100000"/>
                        </a:lnSpc>
                        <a:spcAft>
                          <a:spcPts val="0"/>
                        </a:spcAft>
                      </a:pPr>
                      <a:r>
                        <a:rPr lang="en-AU" sz="1400" kern="0" dirty="0">
                          <a:solidFill>
                            <a:sysClr val="windowText" lastClr="000000"/>
                          </a:solidFill>
                          <a:effectLst/>
                        </a:rPr>
                        <a:t>No impact on Age Pension if loan is taken as a regular income stream to spend on living expenses or non-assessable assets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AU"/>
                    </a:p>
                  </a:txBody>
                  <a:tcPr/>
                </a:tc>
                <a:extLst>
                  <a:ext uri="{0D108BD9-81ED-4DB2-BD59-A6C34878D82A}">
                    <a16:rowId xmlns:a16="http://schemas.microsoft.com/office/drawing/2014/main" xmlns="" val="3904196951"/>
                  </a:ext>
                </a:extLst>
              </a:tr>
              <a:tr h="169321">
                <a:tc>
                  <a:txBody>
                    <a:bodyPr/>
                    <a:lstStyle/>
                    <a:p>
                      <a:pPr>
                        <a:lnSpc>
                          <a:spcPct val="100000"/>
                        </a:lnSpc>
                        <a:spcAft>
                          <a:spcPts val="0"/>
                        </a:spcAft>
                      </a:pPr>
                      <a:r>
                        <a:rPr lang="en-AU" sz="1400" kern="0">
                          <a:solidFill>
                            <a:sysClr val="windowText" lastClr="000000"/>
                          </a:solidFill>
                          <a:effectLst/>
                        </a:rPr>
                        <a:t>Tax Implications</a:t>
                      </a:r>
                      <a:endParaRPr lang="en-AU" sz="14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lnSpc>
                          <a:spcPct val="100000"/>
                        </a:lnSpc>
                        <a:spcAft>
                          <a:spcPts val="0"/>
                        </a:spcAft>
                      </a:pPr>
                      <a:r>
                        <a:rPr lang="en-AU" sz="1400" kern="0" dirty="0">
                          <a:solidFill>
                            <a:sysClr val="windowText" lastClr="000000"/>
                          </a:solidFill>
                          <a:effectLst/>
                        </a:rPr>
                        <a:t>Payments are not taxed</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AU"/>
                    </a:p>
                  </a:txBody>
                  <a:tcPr/>
                </a:tc>
                <a:extLst>
                  <a:ext uri="{0D108BD9-81ED-4DB2-BD59-A6C34878D82A}">
                    <a16:rowId xmlns:a16="http://schemas.microsoft.com/office/drawing/2014/main" xmlns="" val="3942129981"/>
                  </a:ext>
                </a:extLst>
              </a:tr>
              <a:tr h="346880">
                <a:tc>
                  <a:txBody>
                    <a:bodyPr/>
                    <a:lstStyle/>
                    <a:p>
                      <a:pPr>
                        <a:lnSpc>
                          <a:spcPct val="100000"/>
                        </a:lnSpc>
                        <a:spcAft>
                          <a:spcPts val="0"/>
                        </a:spcAft>
                      </a:pPr>
                      <a:r>
                        <a:rPr lang="en-AU" sz="1400" kern="0" dirty="0">
                          <a:solidFill>
                            <a:sysClr val="windowText" lastClr="000000"/>
                          </a:solidFill>
                          <a:effectLst/>
                        </a:rPr>
                        <a:t>Interest Rates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00000"/>
                        </a:lnSpc>
                        <a:spcAft>
                          <a:spcPts val="0"/>
                        </a:spcAft>
                      </a:pPr>
                      <a:r>
                        <a:rPr lang="en-AU" sz="1400" kern="0" dirty="0">
                          <a:solidFill>
                            <a:sysClr val="windowText" lastClr="000000"/>
                          </a:solidFill>
                          <a:effectLst/>
                        </a:rPr>
                        <a:t>Fixed government-set rate; currently 3.95% p.a. (last changed on 1 January 2022)</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spcAft>
                          <a:spcPts val="0"/>
                        </a:spcAft>
                      </a:pPr>
                      <a:r>
                        <a:rPr lang="en-AU" sz="1400" kern="0" dirty="0">
                          <a:solidFill>
                            <a:sysClr val="windowText" lastClr="000000"/>
                          </a:solidFill>
                          <a:effectLst/>
                        </a:rPr>
                        <a:t>Mostly variable interest rates; currently 8.4% - 9.6% p.a. </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85046196"/>
                  </a:ext>
                </a:extLst>
              </a:tr>
              <a:tr h="346880">
                <a:tc>
                  <a:txBody>
                    <a:bodyPr/>
                    <a:lstStyle/>
                    <a:p>
                      <a:pPr>
                        <a:lnSpc>
                          <a:spcPct val="100000"/>
                        </a:lnSpc>
                        <a:spcAft>
                          <a:spcPts val="0"/>
                        </a:spcAft>
                      </a:pPr>
                      <a:r>
                        <a:rPr lang="en-AU" sz="1400" kern="0" dirty="0">
                          <a:solidFill>
                            <a:sysClr val="windowText" lastClr="000000"/>
                          </a:solidFill>
                          <a:effectLst/>
                        </a:rPr>
                        <a:t>Consumer Protections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00000"/>
                        </a:lnSpc>
                        <a:spcAft>
                          <a:spcPts val="0"/>
                        </a:spcAft>
                      </a:pPr>
                      <a:r>
                        <a:rPr lang="en-AU" sz="1400" kern="0" dirty="0">
                          <a:solidFill>
                            <a:sysClr val="windowText" lastClr="000000"/>
                          </a:solidFill>
                          <a:effectLst/>
                        </a:rPr>
                        <a:t>No </a:t>
                      </a:r>
                      <a:r>
                        <a:rPr lang="en-AU" sz="1400" kern="0" dirty="0" err="1">
                          <a:solidFill>
                            <a:sysClr val="windowText" lastClr="000000"/>
                          </a:solidFill>
                          <a:effectLst/>
                        </a:rPr>
                        <a:t>egative</a:t>
                      </a:r>
                      <a:r>
                        <a:rPr lang="en-AU" sz="1400" kern="0" dirty="0">
                          <a:solidFill>
                            <a:sysClr val="windowText" lastClr="000000"/>
                          </a:solidFill>
                          <a:effectLst/>
                        </a:rPr>
                        <a:t> equity guarantee</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spcAft>
                          <a:spcPts val="0"/>
                        </a:spcAft>
                      </a:pPr>
                      <a:r>
                        <a:rPr lang="en-AU" sz="1400" kern="0" dirty="0">
                          <a:solidFill>
                            <a:sysClr val="windowText" lastClr="000000"/>
                          </a:solidFill>
                          <a:effectLst/>
                        </a:rPr>
                        <a:t>No negative equity guarantee; ASIC and responsible lending requirements</a:t>
                      </a:r>
                      <a:endParaRPr lang="en-AU" sz="14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6613" marR="26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10213666"/>
                  </a:ext>
                </a:extLst>
              </a:tr>
            </a:tbl>
          </a:graphicData>
        </a:graphic>
      </p:graphicFrame>
      <p:sp>
        <p:nvSpPr>
          <p:cNvPr id="7" name="Slide Number Placeholder 4">
            <a:extLst>
              <a:ext uri="{FF2B5EF4-FFF2-40B4-BE49-F238E27FC236}">
                <a16:creationId xmlns:a16="http://schemas.microsoft.com/office/drawing/2014/main" xmlns="" id="{6F20105B-22BA-24C3-B5DB-27F9AC0DB8CB}"/>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3</a:t>
            </a:fld>
            <a:endParaRPr lang="en-AU" dirty="0"/>
          </a:p>
        </p:txBody>
      </p:sp>
    </p:spTree>
    <p:extLst>
      <p:ext uri="{BB962C8B-B14F-4D97-AF65-F5344CB8AC3E}">
        <p14:creationId xmlns:p14="http://schemas.microsoft.com/office/powerpoint/2010/main" val="184139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006CDA53-8A75-4D9C-A96A-85DF5D858ADE}"/>
              </a:ext>
            </a:extLst>
          </p:cNvPr>
          <p:cNvGraphicFramePr/>
          <p:nvPr>
            <p:extLst>
              <p:ext uri="{D42A27DB-BD31-4B8C-83A1-F6EECF244321}">
                <p14:modId xmlns:p14="http://schemas.microsoft.com/office/powerpoint/2010/main" val="2065156946"/>
              </p:ext>
            </p:extLst>
          </p:nvPr>
        </p:nvGraphicFramePr>
        <p:xfrm>
          <a:off x="177599" y="1807133"/>
          <a:ext cx="612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xmlns="" id="{E73957AE-BCFF-BACB-5EE0-062495E25C4D}"/>
              </a:ext>
            </a:extLst>
          </p:cNvPr>
          <p:cNvSpPr>
            <a:spLocks noGrp="1"/>
          </p:cNvSpPr>
          <p:nvPr>
            <p:ph type="title"/>
          </p:nvPr>
        </p:nvSpPr>
        <p:spPr/>
        <p:txBody>
          <a:bodyPr>
            <a:normAutofit/>
          </a:bodyPr>
          <a:lstStyle/>
          <a:p>
            <a:r>
              <a:rPr lang="en-US" sz="3600" dirty="0">
                <a:latin typeface="+mn-lt"/>
              </a:rPr>
              <a:t>Home Equity Access Scheme</a:t>
            </a:r>
            <a:endParaRPr lang="en-AU" sz="3600" dirty="0">
              <a:latin typeface="+mn-lt"/>
            </a:endParaRPr>
          </a:p>
        </p:txBody>
      </p:sp>
      <p:sp>
        <p:nvSpPr>
          <p:cNvPr id="8" name="Content Placeholder 2">
            <a:extLst>
              <a:ext uri="{FF2B5EF4-FFF2-40B4-BE49-F238E27FC236}">
                <a16:creationId xmlns:a16="http://schemas.microsoft.com/office/drawing/2014/main" xmlns="" id="{CBFCC6A2-F2DC-10C7-57D9-D73B605AB724}"/>
              </a:ext>
            </a:extLst>
          </p:cNvPr>
          <p:cNvSpPr txBox="1">
            <a:spLocks/>
          </p:cNvSpPr>
          <p:nvPr/>
        </p:nvSpPr>
        <p:spPr>
          <a:xfrm>
            <a:off x="6470443" y="1577609"/>
            <a:ext cx="5543958" cy="4653920"/>
          </a:xfrm>
          <a:prstGeom prst="rect">
            <a:avLst/>
          </a:prstGeom>
        </p:spPr>
        <p:txBody>
          <a:bodyPr vert="horz" lIns="121920" tIns="60960" rIns="121920" bIns="6096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7061" indent="-237061">
              <a:spcBef>
                <a:spcPts val="0"/>
              </a:spcBef>
              <a:spcAft>
                <a:spcPts val="600"/>
              </a:spcAft>
              <a:buNone/>
              <a:defRPr/>
            </a:pPr>
            <a:r>
              <a:rPr lang="en-US" sz="1400" dirty="0"/>
              <a:t>1 Jul 2019:</a:t>
            </a:r>
          </a:p>
          <a:p>
            <a:pPr marL="237061" indent="-237061">
              <a:spcBef>
                <a:spcPts val="0"/>
              </a:spcBef>
              <a:spcAft>
                <a:spcPts val="600"/>
              </a:spcAft>
              <a:defRPr/>
            </a:pPr>
            <a:r>
              <a:rPr lang="en-US" sz="1400" dirty="0"/>
              <a:t>PLS opened to all property-owning Australians of pension age</a:t>
            </a:r>
          </a:p>
          <a:p>
            <a:pPr marL="237061" indent="-237061">
              <a:spcBef>
                <a:spcPts val="0"/>
              </a:spcBef>
              <a:spcAft>
                <a:spcPts val="600"/>
              </a:spcAft>
              <a:defRPr/>
            </a:pPr>
            <a:r>
              <a:rPr lang="en-US" sz="1400" dirty="0"/>
              <a:t>Max. amount increased to 150% Age Pension</a:t>
            </a:r>
          </a:p>
          <a:p>
            <a:pPr marL="237061" indent="-237061">
              <a:spcBef>
                <a:spcPts val="0"/>
              </a:spcBef>
              <a:spcAft>
                <a:spcPts val="600"/>
              </a:spcAft>
              <a:defRPr/>
            </a:pPr>
            <a:endParaRPr lang="en-US" sz="1400" dirty="0"/>
          </a:p>
          <a:p>
            <a:pPr marL="0" indent="0">
              <a:spcBef>
                <a:spcPts val="0"/>
              </a:spcBef>
              <a:spcAft>
                <a:spcPts val="600"/>
              </a:spcAft>
              <a:buNone/>
              <a:defRPr/>
            </a:pPr>
            <a:r>
              <a:rPr lang="en-US" sz="1400" dirty="0"/>
              <a:t>1 Jan 2020: Interest rate cut (from 5.25% to 4.50%)</a:t>
            </a:r>
          </a:p>
          <a:p>
            <a:pPr marL="237061" indent="-237061">
              <a:spcBef>
                <a:spcPts val="0"/>
              </a:spcBef>
              <a:spcAft>
                <a:spcPts val="600"/>
              </a:spcAft>
              <a:buNone/>
              <a:defRPr/>
            </a:pPr>
            <a:endParaRPr lang="en-US" sz="1400" dirty="0"/>
          </a:p>
          <a:p>
            <a:pPr marL="237061" indent="-237061">
              <a:spcBef>
                <a:spcPts val="0"/>
              </a:spcBef>
              <a:spcAft>
                <a:spcPts val="600"/>
              </a:spcAft>
              <a:buNone/>
              <a:defRPr/>
            </a:pPr>
            <a:r>
              <a:rPr lang="en-US" sz="1400" dirty="0"/>
              <a:t>1 Jan 2022:</a:t>
            </a:r>
          </a:p>
          <a:p>
            <a:pPr marL="237061" indent="-237061">
              <a:spcBef>
                <a:spcPts val="0"/>
              </a:spcBef>
              <a:spcAft>
                <a:spcPts val="600"/>
              </a:spcAft>
              <a:defRPr/>
            </a:pPr>
            <a:r>
              <a:rPr lang="en-US" sz="1400" dirty="0"/>
              <a:t>Rebranding from PLS to Home Equity Access Scheme </a:t>
            </a:r>
          </a:p>
          <a:p>
            <a:pPr marL="237061" indent="-237061">
              <a:spcBef>
                <a:spcPts val="0"/>
              </a:spcBef>
              <a:spcAft>
                <a:spcPts val="600"/>
              </a:spcAft>
              <a:defRPr/>
            </a:pPr>
            <a:r>
              <a:rPr lang="en-US" sz="1400" dirty="0"/>
              <a:t>Interest rate cut (from 4.50% to 3.95%)</a:t>
            </a:r>
          </a:p>
          <a:p>
            <a:pPr marL="237061" indent="-237061">
              <a:spcBef>
                <a:spcPts val="0"/>
              </a:spcBef>
              <a:spcAft>
                <a:spcPts val="600"/>
              </a:spcAft>
              <a:defRPr/>
            </a:pPr>
            <a:r>
              <a:rPr lang="en-US" sz="1400" dirty="0"/>
              <a:t>‘Improved public messaging and branding’</a:t>
            </a:r>
          </a:p>
          <a:p>
            <a:pPr marL="237061" indent="-237061">
              <a:spcBef>
                <a:spcPts val="0"/>
              </a:spcBef>
              <a:spcAft>
                <a:spcPts val="600"/>
              </a:spcAft>
              <a:defRPr/>
            </a:pPr>
            <a:endParaRPr lang="en-US" sz="1400" dirty="0"/>
          </a:p>
          <a:p>
            <a:pPr marL="237061" indent="-237061">
              <a:spcBef>
                <a:spcPts val="0"/>
              </a:spcBef>
              <a:spcAft>
                <a:spcPts val="600"/>
              </a:spcAft>
              <a:buNone/>
              <a:defRPr/>
            </a:pPr>
            <a:r>
              <a:rPr lang="en-US" sz="1400" dirty="0"/>
              <a:t>1 Jul 2022:</a:t>
            </a:r>
          </a:p>
          <a:p>
            <a:pPr marL="237061" indent="-237061">
              <a:spcBef>
                <a:spcPts val="0"/>
              </a:spcBef>
              <a:spcAft>
                <a:spcPts val="600"/>
              </a:spcAft>
              <a:defRPr/>
            </a:pPr>
            <a:r>
              <a:rPr lang="en-US" sz="1400" dirty="0"/>
              <a:t>Two lump sums p/y</a:t>
            </a:r>
          </a:p>
          <a:p>
            <a:pPr marL="237061" indent="-237061">
              <a:spcBef>
                <a:spcPts val="0"/>
              </a:spcBef>
              <a:spcAft>
                <a:spcPts val="600"/>
              </a:spcAft>
              <a:defRPr/>
            </a:pPr>
            <a:r>
              <a:rPr lang="en-US" sz="1400" dirty="0"/>
              <a:t>No negative equity guarantee</a:t>
            </a:r>
          </a:p>
          <a:p>
            <a:pPr marL="237061" indent="-237061">
              <a:spcBef>
                <a:spcPts val="0"/>
              </a:spcBef>
              <a:spcAft>
                <a:spcPts val="600"/>
              </a:spcAft>
              <a:defRPr/>
            </a:pPr>
            <a:endParaRPr lang="en-US" sz="1400" dirty="0"/>
          </a:p>
          <a:p>
            <a:pPr marL="0" indent="0">
              <a:spcBef>
                <a:spcPts val="0"/>
              </a:spcBef>
              <a:spcAft>
                <a:spcPts val="600"/>
              </a:spcAft>
              <a:buNone/>
              <a:defRPr/>
            </a:pPr>
            <a:r>
              <a:rPr lang="en-US" sz="1400" dirty="0"/>
              <a:t>Jan 2023: Planners can advise on the HEAS without credit license</a:t>
            </a:r>
          </a:p>
          <a:p>
            <a:pPr marL="237061" indent="-237061">
              <a:lnSpc>
                <a:spcPct val="120000"/>
              </a:lnSpc>
              <a:spcBef>
                <a:spcPts val="0"/>
              </a:spcBef>
              <a:defRPr/>
            </a:pPr>
            <a:endParaRPr lang="en-US" sz="1400" dirty="0"/>
          </a:p>
        </p:txBody>
      </p:sp>
      <p:sp>
        <p:nvSpPr>
          <p:cNvPr id="9" name="TextBox 8">
            <a:extLst>
              <a:ext uri="{FF2B5EF4-FFF2-40B4-BE49-F238E27FC236}">
                <a16:creationId xmlns:a16="http://schemas.microsoft.com/office/drawing/2014/main" xmlns="" id="{427660FC-0F1F-F369-A9BE-D96310CBACE3}"/>
              </a:ext>
            </a:extLst>
          </p:cNvPr>
          <p:cNvSpPr txBox="1"/>
          <p:nvPr/>
        </p:nvSpPr>
        <p:spPr>
          <a:xfrm>
            <a:off x="350443" y="5755305"/>
            <a:ext cx="6201199" cy="256545"/>
          </a:xfrm>
          <a:prstGeom prst="rect">
            <a:avLst/>
          </a:prstGeom>
          <a:noFill/>
        </p:spPr>
        <p:txBody>
          <a:bodyPr wrap="square" rtlCol="0">
            <a:spAutoFit/>
          </a:bodyPr>
          <a:lstStyle/>
          <a:p>
            <a:pPr defTabSz="457189">
              <a:defRPr/>
            </a:pPr>
            <a:r>
              <a:rPr lang="en-US" sz="1067" dirty="0"/>
              <a:t>Source: Data provided by the Department of Social Services.</a:t>
            </a:r>
            <a:endParaRPr lang="en-AU" sz="1067" dirty="0"/>
          </a:p>
        </p:txBody>
      </p:sp>
      <p:sp>
        <p:nvSpPr>
          <p:cNvPr id="11" name="TextBox 10">
            <a:extLst>
              <a:ext uri="{FF2B5EF4-FFF2-40B4-BE49-F238E27FC236}">
                <a16:creationId xmlns:a16="http://schemas.microsoft.com/office/drawing/2014/main" xmlns="" id="{554754A8-EA1F-F4FA-EB02-414C2D9F3E7D}"/>
              </a:ext>
            </a:extLst>
          </p:cNvPr>
          <p:cNvSpPr txBox="1"/>
          <p:nvPr/>
        </p:nvSpPr>
        <p:spPr>
          <a:xfrm>
            <a:off x="5721558" y="2239110"/>
            <a:ext cx="766415" cy="307777"/>
          </a:xfrm>
          <a:prstGeom prst="rect">
            <a:avLst/>
          </a:prstGeom>
          <a:noFill/>
        </p:spPr>
        <p:txBody>
          <a:bodyPr wrap="square" rtlCol="0">
            <a:spAutoFit/>
          </a:bodyPr>
          <a:lstStyle/>
          <a:p>
            <a:r>
              <a:rPr lang="en-US" sz="1400" dirty="0"/>
              <a:t>10,475</a:t>
            </a:r>
            <a:endParaRPr lang="en-AU" sz="1400" dirty="0"/>
          </a:p>
        </p:txBody>
      </p:sp>
      <p:sp>
        <p:nvSpPr>
          <p:cNvPr id="12" name="TextBox 11">
            <a:extLst>
              <a:ext uri="{FF2B5EF4-FFF2-40B4-BE49-F238E27FC236}">
                <a16:creationId xmlns:a16="http://schemas.microsoft.com/office/drawing/2014/main" xmlns="" id="{712BC79E-FFB8-6110-1458-864ABF27D4E0}"/>
              </a:ext>
            </a:extLst>
          </p:cNvPr>
          <p:cNvSpPr txBox="1"/>
          <p:nvPr/>
        </p:nvSpPr>
        <p:spPr>
          <a:xfrm>
            <a:off x="710812" y="3851822"/>
            <a:ext cx="566382" cy="307777"/>
          </a:xfrm>
          <a:prstGeom prst="rect">
            <a:avLst/>
          </a:prstGeom>
          <a:noFill/>
        </p:spPr>
        <p:txBody>
          <a:bodyPr wrap="square" rtlCol="0">
            <a:spAutoFit/>
          </a:bodyPr>
          <a:lstStyle/>
          <a:p>
            <a:r>
              <a:rPr lang="en-US" sz="1400" dirty="0"/>
              <a:t>768</a:t>
            </a:r>
            <a:endParaRPr lang="en-AU" sz="1400" dirty="0"/>
          </a:p>
        </p:txBody>
      </p:sp>
      <p:sp>
        <p:nvSpPr>
          <p:cNvPr id="3" name="Slide Number Placeholder 4">
            <a:extLst>
              <a:ext uri="{FF2B5EF4-FFF2-40B4-BE49-F238E27FC236}">
                <a16:creationId xmlns:a16="http://schemas.microsoft.com/office/drawing/2014/main" xmlns="" id="{DDBA565C-9C6E-8EDF-A99B-EEF692D76D0E}"/>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4</a:t>
            </a:fld>
            <a:endParaRPr lang="en-AU" dirty="0"/>
          </a:p>
        </p:txBody>
      </p:sp>
    </p:spTree>
    <p:extLst>
      <p:ext uri="{BB962C8B-B14F-4D97-AF65-F5344CB8AC3E}">
        <p14:creationId xmlns:p14="http://schemas.microsoft.com/office/powerpoint/2010/main" val="1046085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957AE-BCFF-BACB-5EE0-062495E25C4D}"/>
              </a:ext>
            </a:extLst>
          </p:cNvPr>
          <p:cNvSpPr>
            <a:spLocks noGrp="1"/>
          </p:cNvSpPr>
          <p:nvPr>
            <p:ph type="title"/>
          </p:nvPr>
        </p:nvSpPr>
        <p:spPr/>
        <p:txBody>
          <a:bodyPr>
            <a:normAutofit/>
          </a:bodyPr>
          <a:lstStyle/>
          <a:p>
            <a:r>
              <a:rPr lang="en-US" sz="3600" dirty="0">
                <a:latin typeface="+mn-lt"/>
              </a:rPr>
              <a:t>Reverse mortgages</a:t>
            </a:r>
            <a:endParaRPr lang="en-AU" sz="3600" dirty="0">
              <a:latin typeface="+mn-lt"/>
            </a:endParaRPr>
          </a:p>
        </p:txBody>
      </p:sp>
      <p:graphicFrame>
        <p:nvGraphicFramePr>
          <p:cNvPr id="5" name="Content Placeholder 4">
            <a:extLst>
              <a:ext uri="{FF2B5EF4-FFF2-40B4-BE49-F238E27FC236}">
                <a16:creationId xmlns:a16="http://schemas.microsoft.com/office/drawing/2014/main" xmlns="" id="{8A606D1B-36A3-66E6-6D37-05491F77C4CC}"/>
              </a:ext>
            </a:extLst>
          </p:cNvPr>
          <p:cNvGraphicFramePr>
            <a:graphicFrameLocks noGrp="1"/>
          </p:cNvGraphicFramePr>
          <p:nvPr>
            <p:ph idx="1"/>
            <p:extLst>
              <p:ext uri="{D42A27DB-BD31-4B8C-83A1-F6EECF244321}">
                <p14:modId xmlns:p14="http://schemas.microsoft.com/office/powerpoint/2010/main" val="125658375"/>
              </p:ext>
            </p:extLst>
          </p:nvPr>
        </p:nvGraphicFramePr>
        <p:xfrm>
          <a:off x="177600" y="1690688"/>
          <a:ext cx="612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xmlns="" id="{93D4CC34-F44D-7288-D6BE-3AF8BA43933B}"/>
              </a:ext>
            </a:extLst>
          </p:cNvPr>
          <p:cNvPicPr>
            <a:picLocks noChangeAspect="1"/>
          </p:cNvPicPr>
          <p:nvPr/>
        </p:nvPicPr>
        <p:blipFill>
          <a:blip r:embed="rId4"/>
          <a:stretch>
            <a:fillRect/>
          </a:stretch>
        </p:blipFill>
        <p:spPr>
          <a:xfrm>
            <a:off x="6387977" y="3305709"/>
            <a:ext cx="5347786" cy="2149110"/>
          </a:xfrm>
          <a:prstGeom prst="rect">
            <a:avLst/>
          </a:prstGeom>
        </p:spPr>
      </p:pic>
      <p:sp>
        <p:nvSpPr>
          <p:cNvPr id="8" name="Content Placeholder 2">
            <a:extLst>
              <a:ext uri="{FF2B5EF4-FFF2-40B4-BE49-F238E27FC236}">
                <a16:creationId xmlns:a16="http://schemas.microsoft.com/office/drawing/2014/main" xmlns="" id="{2C292A9E-8600-7DF4-C5E6-F1DDD5963F7B}"/>
              </a:ext>
            </a:extLst>
          </p:cNvPr>
          <p:cNvSpPr txBox="1">
            <a:spLocks/>
          </p:cNvSpPr>
          <p:nvPr/>
        </p:nvSpPr>
        <p:spPr>
          <a:xfrm>
            <a:off x="6276363" y="1400910"/>
            <a:ext cx="5738037" cy="255955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7061" indent="-237061">
              <a:spcBef>
                <a:spcPts val="0"/>
              </a:spcBef>
              <a:spcAft>
                <a:spcPts val="600"/>
              </a:spcAft>
              <a:defRPr/>
            </a:pPr>
            <a:r>
              <a:rPr lang="en-US" sz="1400" dirty="0"/>
              <a:t>Heartland Finance: largest active RM provider in Australia, market share: 39.9%; has “helped more than </a:t>
            </a:r>
            <a:r>
              <a:rPr lang="en-US" sz="1400" b="1" dirty="0"/>
              <a:t>26,000 Australians</a:t>
            </a:r>
            <a:r>
              <a:rPr lang="en-US" sz="1400" dirty="0"/>
              <a:t>”</a:t>
            </a:r>
          </a:p>
          <a:p>
            <a:pPr marL="237061" indent="-237061">
              <a:spcBef>
                <a:spcPts val="0"/>
              </a:spcBef>
              <a:spcAft>
                <a:spcPts val="600"/>
              </a:spcAft>
              <a:defRPr/>
            </a:pPr>
            <a:r>
              <a:rPr lang="en-US" sz="1400" dirty="0"/>
              <a:t>Heartland reports strong growth in its reverse mortgage business in Australia in the FY2023, with receivables increasing by 20.7% to $1,54 bn</a:t>
            </a:r>
          </a:p>
          <a:p>
            <a:pPr marL="237061" indent="-237061">
              <a:spcBef>
                <a:spcPts val="0"/>
              </a:spcBef>
              <a:spcAft>
                <a:spcPts val="600"/>
              </a:spcAft>
              <a:defRPr/>
            </a:pPr>
            <a:r>
              <a:rPr lang="en-US" sz="1400" dirty="0"/>
              <a:t>Household Capital reported a 50% year-on-year growth in their reverse mortgage portfolio in December 2023</a:t>
            </a:r>
          </a:p>
        </p:txBody>
      </p:sp>
      <p:sp>
        <p:nvSpPr>
          <p:cNvPr id="10" name="TextBox 9">
            <a:extLst>
              <a:ext uri="{FF2B5EF4-FFF2-40B4-BE49-F238E27FC236}">
                <a16:creationId xmlns:a16="http://schemas.microsoft.com/office/drawing/2014/main" xmlns="" id="{CAC3FB35-5E38-D97A-8DAB-72037CFF73E0}"/>
              </a:ext>
            </a:extLst>
          </p:cNvPr>
          <p:cNvSpPr txBox="1"/>
          <p:nvPr/>
        </p:nvSpPr>
        <p:spPr>
          <a:xfrm>
            <a:off x="6549658" y="5777312"/>
            <a:ext cx="6201199" cy="256545"/>
          </a:xfrm>
          <a:prstGeom prst="rect">
            <a:avLst/>
          </a:prstGeom>
          <a:noFill/>
        </p:spPr>
        <p:txBody>
          <a:bodyPr wrap="square" rtlCol="0">
            <a:spAutoFit/>
          </a:bodyPr>
          <a:lstStyle/>
          <a:p>
            <a:pPr defTabSz="457189">
              <a:defRPr/>
            </a:pPr>
            <a:r>
              <a:rPr lang="en-US" sz="1067" dirty="0"/>
              <a:t>Source: Heartland Group 2023 Annual Report </a:t>
            </a:r>
            <a:endParaRPr lang="en-AU" sz="1067" dirty="0"/>
          </a:p>
        </p:txBody>
      </p:sp>
      <p:sp>
        <p:nvSpPr>
          <p:cNvPr id="3" name="Slide Number Placeholder 4">
            <a:extLst>
              <a:ext uri="{FF2B5EF4-FFF2-40B4-BE49-F238E27FC236}">
                <a16:creationId xmlns:a16="http://schemas.microsoft.com/office/drawing/2014/main" xmlns="" id="{4F8F0C3F-1EFC-CE1C-00CD-277EA931E15E}"/>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5</a:t>
            </a:fld>
            <a:endParaRPr lang="en-AU" dirty="0"/>
          </a:p>
        </p:txBody>
      </p:sp>
    </p:spTree>
    <p:extLst>
      <p:ext uri="{BB962C8B-B14F-4D97-AF65-F5344CB8AC3E}">
        <p14:creationId xmlns:p14="http://schemas.microsoft.com/office/powerpoint/2010/main" val="4090094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5398FD-3F6D-5269-6571-63CD645BDE05}"/>
              </a:ext>
            </a:extLst>
          </p:cNvPr>
          <p:cNvSpPr>
            <a:spLocks noGrp="1"/>
          </p:cNvSpPr>
          <p:nvPr>
            <p:ph type="title"/>
          </p:nvPr>
        </p:nvSpPr>
        <p:spPr/>
        <p:txBody>
          <a:bodyPr>
            <a:normAutofit/>
          </a:bodyPr>
          <a:lstStyle/>
          <a:p>
            <a:r>
              <a:rPr lang="en-US" sz="3600" dirty="0">
                <a:latin typeface="+mn-lt"/>
              </a:rPr>
              <a:t>Previous research </a:t>
            </a:r>
            <a:endParaRPr lang="en-AU" sz="3600" dirty="0">
              <a:latin typeface="+mn-lt"/>
            </a:endParaRPr>
          </a:p>
        </p:txBody>
      </p:sp>
      <p:graphicFrame>
        <p:nvGraphicFramePr>
          <p:cNvPr id="3" name="Table 2">
            <a:extLst>
              <a:ext uri="{FF2B5EF4-FFF2-40B4-BE49-F238E27FC236}">
                <a16:creationId xmlns:a16="http://schemas.microsoft.com/office/drawing/2014/main" xmlns="" id="{842D823C-85B6-89EF-C9F3-A67D5EC61AB4}"/>
              </a:ext>
            </a:extLst>
          </p:cNvPr>
          <p:cNvGraphicFramePr>
            <a:graphicFrameLocks noGrp="1"/>
          </p:cNvGraphicFramePr>
          <p:nvPr>
            <p:extLst>
              <p:ext uri="{D42A27DB-BD31-4B8C-83A1-F6EECF244321}">
                <p14:modId xmlns:p14="http://schemas.microsoft.com/office/powerpoint/2010/main" val="1175666212"/>
              </p:ext>
            </p:extLst>
          </p:nvPr>
        </p:nvGraphicFramePr>
        <p:xfrm>
          <a:off x="914400" y="1676206"/>
          <a:ext cx="10356112" cy="4465320"/>
        </p:xfrm>
        <a:graphic>
          <a:graphicData uri="http://schemas.openxmlformats.org/drawingml/2006/table">
            <a:tbl>
              <a:tblPr firstRow="1" bandRow="1">
                <a:tableStyleId>{5C22544A-7EE6-4342-B048-85BDC9FD1C3A}</a:tableStyleId>
              </a:tblPr>
              <a:tblGrid>
                <a:gridCol w="5178056">
                  <a:extLst>
                    <a:ext uri="{9D8B030D-6E8A-4147-A177-3AD203B41FA5}">
                      <a16:colId xmlns:a16="http://schemas.microsoft.com/office/drawing/2014/main" xmlns="" val="1468887571"/>
                    </a:ext>
                  </a:extLst>
                </a:gridCol>
                <a:gridCol w="5178056">
                  <a:extLst>
                    <a:ext uri="{9D8B030D-6E8A-4147-A177-3AD203B41FA5}">
                      <a16:colId xmlns:a16="http://schemas.microsoft.com/office/drawing/2014/main" xmlns="" val="1380765916"/>
                    </a:ext>
                  </a:extLst>
                </a:gridCol>
              </a:tblGrid>
              <a:tr h="370840">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kumimoji="0" lang="en-AU" sz="1600" b="1" i="0" u="none" strike="noStrike" kern="1200" cap="none" spc="0" normalizeH="0" baseline="0" noProof="0" dirty="0">
                          <a:ln>
                            <a:noFill/>
                          </a:ln>
                          <a:solidFill>
                            <a:srgbClr val="0E101A"/>
                          </a:solidFill>
                          <a:effectLst/>
                          <a:uLnTx/>
                          <a:uFillTx/>
                          <a:latin typeface="+mn-lt"/>
                          <a:ea typeface="Calibri" panose="020F0502020204030204" pitchFamily="34" charset="0"/>
                          <a:cs typeface="Calibri" panose="020F0502020204030204" pitchFamily="34" charset="0"/>
                        </a:rPr>
                        <a:t>Lifecycle models: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Australia</a:t>
                      </a: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(Hanewald et al., 2016; Shao et al., 2019; </a:t>
                      </a:r>
                      <a:r>
                        <a:rPr kumimoji="0" lang="en-GB" sz="16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Calibri" panose="020F0502020204030204" pitchFamily="34" charset="0"/>
                        </a:rPr>
                        <a:t>Andreasson</a:t>
                      </a: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and Shevchenko, 2021; Koo et al., 2022);</a:t>
                      </a:r>
                      <a:r>
                        <a:rPr kumimoji="0" lang="en-GB" sz="1600" b="1"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Canada</a:t>
                      </a: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(Michaud and St Amour, 2023) </a:t>
                      </a:r>
                      <a:r>
                        <a:rPr kumimoji="0" lang="en-GB" sz="1600" b="1"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US</a:t>
                      </a: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(e.g., Davidoff, 2009, 2010, 2015; Nakajima and </a:t>
                      </a:r>
                      <a:r>
                        <a:rPr kumimoji="0" lang="en-GB" sz="16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Calibri" panose="020F0502020204030204" pitchFamily="34" charset="0"/>
                        </a:rPr>
                        <a:t>Telyukova</a:t>
                      </a: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2017; </a:t>
                      </a:r>
                      <a:r>
                        <a:rPr kumimoji="0" lang="en-GB" sz="16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Calibri" panose="020F0502020204030204" pitchFamily="34" charset="0"/>
                        </a:rPr>
                        <a:t>Cocco</a:t>
                      </a: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and Lopes, 2020; </a:t>
                      </a:r>
                      <a:r>
                        <a:rPr kumimoji="0" lang="en-GB" sz="16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Calibri" panose="020F0502020204030204" pitchFamily="34" charset="0"/>
                        </a:rPr>
                        <a:t>Achou</a:t>
                      </a: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2021)</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Reverse mortgages (on their own and combined with LTCI, annuities) can be </a:t>
                      </a:r>
                      <a:r>
                        <a:rPr kumimoji="0" lang="en-GB"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rPr>
                        <a:t>welfare enhancing</a:t>
                      </a: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Models predict a higher demand for reverse mortgages among individuals with </a:t>
                      </a:r>
                      <a:r>
                        <a:rPr kumimoji="0" lang="en-GB"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rPr>
                        <a:t>lower levels of financial wealth relative to housing wealth, weaker bequest motives</a:t>
                      </a:r>
                      <a:endParaRPr kumimoji="0" lang="en-GB"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endParaRPr>
                    </a:p>
                    <a:p>
                      <a:pPr>
                        <a:lnSpc>
                          <a:spcPct val="100000"/>
                        </a:lnSpc>
                        <a:spcBef>
                          <a:spcPts val="0"/>
                        </a:spcBef>
                        <a:spcAft>
                          <a:spcPts val="600"/>
                        </a:spcAft>
                      </a:pPr>
                      <a:endParaRPr lang="en-AU" dirty="0"/>
                    </a:p>
                    <a:p>
                      <a:pPr>
                        <a:lnSpc>
                          <a:spcPct val="100000"/>
                        </a:lnSpc>
                        <a:spcBef>
                          <a:spcPts val="0"/>
                        </a:spcBef>
                        <a:spcAft>
                          <a:spcPts val="600"/>
                        </a:spcAft>
                      </a:pPr>
                      <a:r>
                        <a:rPr lang="en-AU" dirty="0">
                          <a:solidFill>
                            <a:schemeClr val="tx1"/>
                          </a:solidFill>
                        </a:rPr>
                        <a:t>But: Take-up is low internationally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Empirical/surveys: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Australia</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(Jefferson et al., 2017); </a:t>
                      </a:r>
                      <a:r>
                        <a:rPr kumimoji="0" lang="en-GB"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Canada (</a:t>
                      </a:r>
                      <a:r>
                        <a:rPr kumimoji="0" lang="en-GB" sz="1600" b="0" i="0" u="none" strike="noStrike" kern="1200" cap="none" spc="0" normalizeH="0" baseline="0" noProof="0" dirty="0" err="1">
                          <a:ln>
                            <a:noFill/>
                          </a:ln>
                          <a:solidFill>
                            <a:srgbClr val="000000">
                              <a:lumMod val="50000"/>
                            </a:srgbClr>
                          </a:solidFill>
                          <a:effectLst/>
                          <a:uLnTx/>
                          <a:uFillTx/>
                          <a:latin typeface="+mn-lt"/>
                          <a:ea typeface="Calibri" panose="020F0502020204030204" pitchFamily="34" charset="0"/>
                          <a:cs typeface="Calibri" panose="020F0502020204030204" pitchFamily="34" charset="0"/>
                        </a:rPr>
                        <a:t>Choinière</a:t>
                      </a:r>
                      <a:r>
                        <a:rPr kumimoji="0" lang="en-GB"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-Crèvecoeur and Michaud, 2023);</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a:t>
                      </a:r>
                      <a:r>
                        <a:rPr kumimoji="0" lang="en-US" sz="1600" b="1"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China</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(Hanewald et al., 2020); </a:t>
                      </a:r>
                      <a:r>
                        <a:rPr kumimoji="0" lang="en-US" sz="1600" b="1"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Italy</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srgbClr val="000000">
                              <a:lumMod val="50000"/>
                            </a:srgbClr>
                          </a:solidFill>
                          <a:effectLst/>
                          <a:uLnTx/>
                          <a:uFillTx/>
                          <a:latin typeface="+mn-lt"/>
                          <a:ea typeface="Calibri" panose="020F0502020204030204" pitchFamily="34" charset="0"/>
                          <a:cs typeface="Calibri" panose="020F0502020204030204" pitchFamily="34" charset="0"/>
                        </a:rPr>
                        <a:t>Fornero</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et al., 2016); </a:t>
                      </a:r>
                      <a:r>
                        <a:rPr kumimoji="0" lang="en-US" sz="1600" b="1"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Netherlands</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srgbClr val="000000">
                              <a:lumMod val="50000"/>
                            </a:srgbClr>
                          </a:solidFill>
                          <a:effectLst/>
                          <a:uLnTx/>
                          <a:uFillTx/>
                          <a:latin typeface="+mn-lt"/>
                          <a:ea typeface="Calibri" panose="020F0502020204030204" pitchFamily="34" charset="0"/>
                          <a:cs typeface="Calibri" panose="020F0502020204030204" pitchFamily="34" charset="0"/>
                        </a:rPr>
                        <a:t>Dillingh</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et al., 2017); </a:t>
                      </a:r>
                      <a:r>
                        <a:rPr kumimoji="0" lang="en-US" sz="1600" b="1"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Singapore</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(Fong et al., 2023);</a:t>
                      </a:r>
                      <a:r>
                        <a:rPr kumimoji="0" lang="en-GB"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a:t>
                      </a:r>
                      <a:r>
                        <a:rPr kumimoji="0" lang="en-US" sz="1600" b="1"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US</a:t>
                      </a:r>
                      <a:r>
                        <a:rPr kumimoji="0" lang="en-US" sz="1600" b="0" i="0" u="none" strike="noStrike" kern="1200" cap="none" spc="0" normalizeH="0" baseline="0" noProof="0" dirty="0">
                          <a:ln>
                            <a:noFill/>
                          </a:ln>
                          <a:solidFill>
                            <a:srgbClr val="000000">
                              <a:lumMod val="50000"/>
                            </a:srgbClr>
                          </a:solidFill>
                          <a:effectLst/>
                          <a:uLnTx/>
                          <a:uFillTx/>
                          <a:latin typeface="+mn-lt"/>
                          <a:ea typeface="Calibri" panose="020F0502020204030204" pitchFamily="34" charset="0"/>
                          <a:cs typeface="Calibri" panose="020F0502020204030204" pitchFamily="34" charset="0"/>
                        </a:rPr>
                        <a:t> (Davidoff et al., 2017)</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E101A"/>
                          </a:solidFill>
                          <a:effectLst/>
                          <a:uLnTx/>
                          <a:uFillTx/>
                          <a:latin typeface="+mn-lt"/>
                          <a:ea typeface="Calibri" panose="020F0502020204030204" pitchFamily="34" charset="0"/>
                          <a:cs typeface="Calibri" panose="020F0502020204030204" pitchFamily="34" charset="0"/>
                        </a:rPr>
                        <a:t>Low reverse mortgage demand can be explained by:</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rPr>
                        <a:t>low product awareness</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rPr>
                        <a:t>lack of understanding of a complex product</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rPr>
                        <a:t>high costs</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rPr>
                        <a:t>aversion to debt</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rPr>
                        <a:t>bequest motives (mixed)</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rPr>
                        <a:t>intergenerational expectations</a:t>
                      </a:r>
                      <a:endParaRPr kumimoji="0" lang="en-AU" sz="1600" b="0" i="0" u="none" strike="noStrike" kern="1200" cap="none" spc="0" normalizeH="0" baseline="0" noProof="0" dirty="0">
                        <a:ln>
                          <a:noFill/>
                        </a:ln>
                        <a:solidFill>
                          <a:srgbClr val="0070C0"/>
                        </a:solidFill>
                        <a:effectLst/>
                        <a:uLnTx/>
                        <a:uFillTx/>
                        <a:latin typeface="+mn-lt"/>
                        <a:ea typeface="Calibri" panose="020F0502020204030204" pitchFamily="34" charset="0"/>
                        <a:cs typeface="Calibri" panose="020F0502020204030204" pitchFamily="34" charset="0"/>
                      </a:endParaRPr>
                    </a:p>
                    <a:p>
                      <a:pPr>
                        <a:lnSpc>
                          <a:spcPct val="100000"/>
                        </a:lnSpc>
                        <a:spcBef>
                          <a:spcPts val="0"/>
                        </a:spcBef>
                        <a:spcAft>
                          <a:spcPts val="600"/>
                        </a:spcAft>
                      </a:pPr>
                      <a:endParaRPr lang="en-A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81196553"/>
                  </a:ext>
                </a:extLst>
              </a:tr>
            </a:tbl>
          </a:graphicData>
        </a:graphic>
      </p:graphicFrame>
      <p:sp>
        <p:nvSpPr>
          <p:cNvPr id="4" name="Slide Number Placeholder 4">
            <a:extLst>
              <a:ext uri="{FF2B5EF4-FFF2-40B4-BE49-F238E27FC236}">
                <a16:creationId xmlns:a16="http://schemas.microsoft.com/office/drawing/2014/main" xmlns="" id="{576597E8-25F9-5E9D-066A-3890FB53CD23}"/>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6</a:t>
            </a:fld>
            <a:endParaRPr lang="en-AU" dirty="0"/>
          </a:p>
        </p:txBody>
      </p:sp>
    </p:spTree>
    <p:extLst>
      <p:ext uri="{BB962C8B-B14F-4D97-AF65-F5344CB8AC3E}">
        <p14:creationId xmlns:p14="http://schemas.microsoft.com/office/powerpoint/2010/main" val="3395671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5398FD-3F6D-5269-6571-63CD645BDE05}"/>
              </a:ext>
            </a:extLst>
          </p:cNvPr>
          <p:cNvSpPr>
            <a:spLocks noGrp="1"/>
          </p:cNvSpPr>
          <p:nvPr>
            <p:ph type="title"/>
          </p:nvPr>
        </p:nvSpPr>
        <p:spPr/>
        <p:txBody>
          <a:bodyPr>
            <a:normAutofit/>
          </a:bodyPr>
          <a:lstStyle/>
          <a:p>
            <a:endParaRPr lang="en-US" sz="3600" dirty="0">
              <a:latin typeface="+mn-lt"/>
            </a:endParaRPr>
          </a:p>
        </p:txBody>
      </p:sp>
      <p:sp>
        <p:nvSpPr>
          <p:cNvPr id="3" name="Content Placeholder 2">
            <a:extLst>
              <a:ext uri="{FF2B5EF4-FFF2-40B4-BE49-F238E27FC236}">
                <a16:creationId xmlns:a16="http://schemas.microsoft.com/office/drawing/2014/main" xmlns="" id="{38A7FB19-C7F9-6300-70DC-6380B862E705}"/>
              </a:ext>
            </a:extLst>
          </p:cNvPr>
          <p:cNvSpPr>
            <a:spLocks noGrp="1"/>
          </p:cNvSpPr>
          <p:nvPr>
            <p:ph idx="1"/>
          </p:nvPr>
        </p:nvSpPr>
        <p:spPr/>
        <p:txBody>
          <a:bodyPr/>
          <a:lstStyle/>
          <a:p>
            <a:endParaRPr lang="en-US" dirty="0"/>
          </a:p>
          <a:p>
            <a:pPr>
              <a:lnSpc>
                <a:spcPct val="100000"/>
              </a:lnSpc>
              <a:spcBef>
                <a:spcPts val="0"/>
              </a:spcBef>
              <a:spcAft>
                <a:spcPts val="600"/>
              </a:spcAft>
            </a:pPr>
            <a:r>
              <a:rPr lang="en-US" dirty="0"/>
              <a:t>What is the role of </a:t>
            </a:r>
            <a:r>
              <a:rPr lang="en-US" dirty="0" err="1">
                <a:solidFill>
                  <a:srgbClr val="0070C0"/>
                </a:solidFill>
              </a:rPr>
              <a:t>behavioural</a:t>
            </a:r>
            <a:r>
              <a:rPr lang="en-US" dirty="0">
                <a:solidFill>
                  <a:srgbClr val="0070C0"/>
                </a:solidFill>
              </a:rPr>
              <a:t> factors</a:t>
            </a:r>
            <a:r>
              <a:rPr lang="en-US" dirty="0"/>
              <a:t>, </a:t>
            </a:r>
            <a:r>
              <a:rPr lang="en-US" dirty="0">
                <a:solidFill>
                  <a:srgbClr val="0070C0"/>
                </a:solidFill>
              </a:rPr>
              <a:t>aged care </a:t>
            </a:r>
            <a:r>
              <a:rPr lang="en-US" dirty="0"/>
              <a:t>and </a:t>
            </a:r>
            <a:r>
              <a:rPr lang="en-US" dirty="0">
                <a:solidFill>
                  <a:srgbClr val="0070C0"/>
                </a:solidFill>
              </a:rPr>
              <a:t>bequests</a:t>
            </a:r>
            <a:r>
              <a:rPr lang="en-US" dirty="0"/>
              <a:t> as factors affecting the take-up of equity release in Australia? </a:t>
            </a:r>
            <a:endParaRPr lang="en-AU" dirty="0"/>
          </a:p>
        </p:txBody>
      </p:sp>
      <p:pic>
        <p:nvPicPr>
          <p:cNvPr id="4" name="Picture 3">
            <a:extLst>
              <a:ext uri="{FF2B5EF4-FFF2-40B4-BE49-F238E27FC236}">
                <a16:creationId xmlns:a16="http://schemas.microsoft.com/office/drawing/2014/main" xmlns="" id="{1A6AEC11-1F38-861B-B49D-811C523C675E}"/>
              </a:ext>
            </a:extLst>
          </p:cNvPr>
          <p:cNvPicPr>
            <a:picLocks noChangeAspect="1"/>
          </p:cNvPicPr>
          <p:nvPr/>
        </p:nvPicPr>
        <p:blipFill>
          <a:blip r:embed="rId2"/>
          <a:stretch>
            <a:fillRect/>
          </a:stretch>
        </p:blipFill>
        <p:spPr>
          <a:xfrm>
            <a:off x="9245216" y="4126013"/>
            <a:ext cx="2499577" cy="1670449"/>
          </a:xfrm>
          <a:prstGeom prst="rect">
            <a:avLst/>
          </a:prstGeom>
        </p:spPr>
      </p:pic>
      <p:sp>
        <p:nvSpPr>
          <p:cNvPr id="5" name="Slide Number Placeholder 4">
            <a:extLst>
              <a:ext uri="{FF2B5EF4-FFF2-40B4-BE49-F238E27FC236}">
                <a16:creationId xmlns:a16="http://schemas.microsoft.com/office/drawing/2014/main" xmlns="" id="{0A4C8410-DAF3-BC7F-AA93-0C4A6CAAAA38}"/>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7</a:t>
            </a:fld>
            <a:endParaRPr lang="en-AU" dirty="0"/>
          </a:p>
        </p:txBody>
      </p:sp>
    </p:spTree>
    <p:extLst>
      <p:ext uri="{BB962C8B-B14F-4D97-AF65-F5344CB8AC3E}">
        <p14:creationId xmlns:p14="http://schemas.microsoft.com/office/powerpoint/2010/main" val="105811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687334-D609-5854-3286-03DAE1EACB83}"/>
              </a:ext>
            </a:extLst>
          </p:cNvPr>
          <p:cNvSpPr>
            <a:spLocks noGrp="1"/>
          </p:cNvSpPr>
          <p:nvPr>
            <p:ph type="title"/>
          </p:nvPr>
        </p:nvSpPr>
        <p:spPr/>
        <p:txBody>
          <a:bodyPr>
            <a:normAutofit/>
          </a:bodyPr>
          <a:lstStyle/>
          <a:p>
            <a:r>
              <a:rPr lang="en-US" sz="3600" dirty="0"/>
              <a:t>Our team</a:t>
            </a:r>
            <a:endParaRPr lang="en-AU" sz="3600" dirty="0"/>
          </a:p>
        </p:txBody>
      </p:sp>
      <p:sp>
        <p:nvSpPr>
          <p:cNvPr id="3" name="Content Placeholder 2">
            <a:extLst>
              <a:ext uri="{FF2B5EF4-FFF2-40B4-BE49-F238E27FC236}">
                <a16:creationId xmlns:a16="http://schemas.microsoft.com/office/drawing/2014/main" xmlns="" id="{FD5D5611-C466-3E84-4D35-09E764BF4C86}"/>
              </a:ext>
            </a:extLst>
          </p:cNvPr>
          <p:cNvSpPr>
            <a:spLocks noGrp="1"/>
          </p:cNvSpPr>
          <p:nvPr>
            <p:ph idx="1"/>
          </p:nvPr>
        </p:nvSpPr>
        <p:spPr>
          <a:xfrm>
            <a:off x="838200" y="1580400"/>
            <a:ext cx="10933200" cy="4597200"/>
          </a:xfrm>
        </p:spPr>
        <p:txBody>
          <a:bodyPr>
            <a:normAutofit/>
          </a:bodyPr>
          <a:lstStyle/>
          <a:p>
            <a:pPr marL="265113" indent="-265113">
              <a:lnSpc>
                <a:spcPct val="100000"/>
              </a:lnSpc>
              <a:spcBef>
                <a:spcPts val="0"/>
              </a:spcBef>
              <a:spcAft>
                <a:spcPts val="600"/>
              </a:spcAft>
              <a:buFont typeface="Arial" panose="020B0604020202020204" pitchFamily="34" charset="0"/>
              <a:buChar char="•"/>
            </a:pPr>
            <a:r>
              <a:rPr lang="en-US" sz="2000" dirty="0"/>
              <a:t>Associate Prof Katja Hanewald </a:t>
            </a:r>
          </a:p>
          <a:p>
            <a:pPr marL="265113" indent="-265113">
              <a:lnSpc>
                <a:spcPct val="100000"/>
              </a:lnSpc>
              <a:spcBef>
                <a:spcPts val="0"/>
              </a:spcBef>
              <a:spcAft>
                <a:spcPts val="600"/>
              </a:spcAft>
              <a:buFont typeface="Arial" panose="020B0604020202020204" pitchFamily="34" charset="0"/>
              <a:buChar char="•"/>
            </a:pPr>
            <a:r>
              <a:rPr lang="en-US" sz="2000" dirty="0"/>
              <a:t>Prof Hazel Bateman</a:t>
            </a:r>
          </a:p>
          <a:p>
            <a:pPr marL="265113" indent="-265113">
              <a:lnSpc>
                <a:spcPct val="100000"/>
              </a:lnSpc>
              <a:spcBef>
                <a:spcPts val="0"/>
              </a:spcBef>
              <a:spcAft>
                <a:spcPts val="600"/>
              </a:spcAft>
              <a:buFont typeface="Arial" panose="020B0604020202020204" pitchFamily="34" charset="0"/>
              <a:buChar char="•"/>
            </a:pPr>
            <a:r>
              <a:rPr lang="en-US" sz="2000" dirty="0"/>
              <a:t>Postdocs and (former) students</a:t>
            </a:r>
          </a:p>
          <a:p>
            <a:pPr marL="627063" lvl="1" indent="-230188">
              <a:lnSpc>
                <a:spcPct val="100000"/>
              </a:lnSpc>
              <a:spcBef>
                <a:spcPts val="0"/>
              </a:spcBef>
              <a:spcAft>
                <a:spcPts val="600"/>
              </a:spcAft>
              <a:defRPr/>
            </a:pPr>
            <a:r>
              <a:rPr lang="en-US" sz="1600" dirty="0" bmk="_Toc84199484">
                <a:solidFill>
                  <a:srgbClr val="000000"/>
                </a:solidFill>
                <a:ea typeface="PMingLiU" panose="02020500000000000000" pitchFamily="18" charset="-120"/>
                <a:cs typeface="Times New Roman" panose="02020603050405020304" pitchFamily="18" charset="0"/>
              </a:rPr>
              <a:t>Dr Tin Long Ho</a:t>
            </a:r>
          </a:p>
          <a:p>
            <a:pPr marL="627063" lvl="1" indent="-230188">
              <a:lnSpc>
                <a:spcPct val="100000"/>
              </a:lnSpc>
              <a:spcBef>
                <a:spcPts val="0"/>
              </a:spcBef>
              <a:spcAft>
                <a:spcPts val="600"/>
              </a:spcAft>
              <a:defRPr/>
            </a:pPr>
            <a:r>
              <a:rPr lang="en-US" sz="1600" dirty="0" bmk="_Toc84199484">
                <a:solidFill>
                  <a:srgbClr val="000000"/>
                </a:solidFill>
                <a:ea typeface="PMingLiU" panose="02020500000000000000" pitchFamily="18" charset="-120"/>
                <a:cs typeface="Times New Roman" panose="02020603050405020304" pitchFamily="18" charset="0"/>
              </a:rPr>
              <a:t>Dr Chelle Wang</a:t>
            </a:r>
          </a:p>
          <a:p>
            <a:pPr marL="627063" lvl="1" indent="-230188">
              <a:lnSpc>
                <a:spcPct val="100000"/>
              </a:lnSpc>
              <a:spcBef>
                <a:spcPts val="0"/>
              </a:spcBef>
              <a:spcAft>
                <a:spcPts val="600"/>
              </a:spcAft>
              <a:defRPr/>
            </a:pPr>
            <a:r>
              <a:rPr lang="en-US" sz="1600" dirty="0" bmk="_Toc84199484">
                <a:solidFill>
                  <a:srgbClr val="000000"/>
                </a:solidFill>
                <a:ea typeface="PMingLiU" panose="02020500000000000000" pitchFamily="18" charset="-120"/>
                <a:cs typeface="Times New Roman" panose="02020603050405020304" pitchFamily="18" charset="0"/>
              </a:rPr>
              <a:t>Dr Hanlin Lou</a:t>
            </a:r>
          </a:p>
          <a:p>
            <a:pPr marL="627063" lvl="1" indent="-230188">
              <a:lnSpc>
                <a:spcPct val="100000"/>
              </a:lnSpc>
              <a:spcBef>
                <a:spcPts val="0"/>
              </a:spcBef>
              <a:spcAft>
                <a:spcPts val="600"/>
              </a:spcAft>
              <a:defRPr/>
            </a:pPr>
            <a:r>
              <a:rPr lang="en-US" sz="1600" dirty="0" bmk="_Toc84199484">
                <a:solidFill>
                  <a:srgbClr val="000000"/>
                </a:solidFill>
                <a:ea typeface="PMingLiU" panose="02020500000000000000" pitchFamily="18" charset="-120"/>
                <a:cs typeface="Times New Roman" panose="02020603050405020304" pitchFamily="18" charset="0"/>
              </a:rPr>
              <a:t>Katie Sun</a:t>
            </a:r>
          </a:p>
          <a:p>
            <a:pPr marL="627063" lvl="1" indent="-230188">
              <a:lnSpc>
                <a:spcPct val="100000"/>
              </a:lnSpc>
              <a:spcBef>
                <a:spcPts val="0"/>
              </a:spcBef>
              <a:spcAft>
                <a:spcPts val="600"/>
              </a:spcAft>
              <a:defRPr/>
            </a:pPr>
            <a:r>
              <a:rPr lang="en-US" sz="1600" dirty="0" bmk="_Toc84199484">
                <a:solidFill>
                  <a:srgbClr val="000000"/>
                </a:solidFill>
                <a:ea typeface="PMingLiU" panose="02020500000000000000" pitchFamily="18" charset="-120"/>
                <a:cs typeface="Times New Roman" panose="02020603050405020304" pitchFamily="18" charset="0"/>
              </a:rPr>
              <a:t>Scott Shao</a:t>
            </a:r>
          </a:p>
          <a:p>
            <a:pPr marL="627063" lvl="1" indent="-265113">
              <a:lnSpc>
                <a:spcPct val="100000"/>
              </a:lnSpc>
              <a:spcBef>
                <a:spcPts val="0"/>
              </a:spcBef>
              <a:spcAft>
                <a:spcPts val="600"/>
              </a:spcAft>
              <a:buFont typeface="Courier New" panose="02070309020205020404" pitchFamily="49" charset="0"/>
              <a:buChar char="o"/>
            </a:pPr>
            <a:endParaRPr lang="en-US" sz="1800" dirty="0"/>
          </a:p>
          <a:p>
            <a:pPr marL="265113" indent="-265113">
              <a:lnSpc>
                <a:spcPct val="100000"/>
              </a:lnSpc>
              <a:spcBef>
                <a:spcPts val="0"/>
              </a:spcBef>
              <a:spcAft>
                <a:spcPts val="600"/>
              </a:spcAft>
              <a:buFont typeface="Arial" panose="020B0604020202020204" pitchFamily="34" charset="0"/>
              <a:buChar char="•"/>
            </a:pPr>
            <a:r>
              <a:rPr lang="en-US" sz="2000" dirty="0"/>
              <a:t>UNSW Sydney, School of Risk &amp; Actuarial Studies</a:t>
            </a:r>
          </a:p>
          <a:p>
            <a:pPr marL="265113" indent="-265113">
              <a:lnSpc>
                <a:spcPct val="100000"/>
              </a:lnSpc>
              <a:spcBef>
                <a:spcPts val="0"/>
              </a:spcBef>
              <a:spcAft>
                <a:spcPts val="600"/>
              </a:spcAft>
              <a:buFont typeface="Arial" panose="020B0604020202020204" pitchFamily="34" charset="0"/>
              <a:buChar char="•"/>
            </a:pPr>
            <a:r>
              <a:rPr lang="en-US" sz="2000" dirty="0"/>
              <a:t>Australian Research Council Centre of Excellence in Population Ageing Research (CEPAR) </a:t>
            </a:r>
            <a:br>
              <a:rPr lang="en-US" sz="2000" dirty="0"/>
            </a:br>
            <a:endParaRPr lang="en-AU" sz="2000" dirty="0"/>
          </a:p>
          <a:p>
            <a:pPr marL="457200" indent="-457200">
              <a:buFont typeface="Arial" panose="020B0604020202020204" pitchFamily="34" charset="0"/>
              <a:buChar char="•"/>
            </a:pPr>
            <a:endParaRPr lang="en-US" sz="2000" dirty="0"/>
          </a:p>
          <a:p>
            <a:pPr>
              <a:buNone/>
            </a:pPr>
            <a:endParaRPr lang="en-US" dirty="0"/>
          </a:p>
        </p:txBody>
      </p:sp>
      <p:pic>
        <p:nvPicPr>
          <p:cNvPr id="5" name="Picture 4">
            <a:extLst>
              <a:ext uri="{FF2B5EF4-FFF2-40B4-BE49-F238E27FC236}">
                <a16:creationId xmlns:a16="http://schemas.microsoft.com/office/drawing/2014/main" xmlns="" id="{3630285F-C51D-ECD1-5092-73F0AD1D30EE}"/>
              </a:ext>
            </a:extLst>
          </p:cNvPr>
          <p:cNvPicPr>
            <a:picLocks noChangeAspect="1"/>
          </p:cNvPicPr>
          <p:nvPr/>
        </p:nvPicPr>
        <p:blipFill rotWithShape="1">
          <a:blip r:embed="rId2"/>
          <a:srcRect t="12963"/>
          <a:stretch/>
        </p:blipFill>
        <p:spPr>
          <a:xfrm>
            <a:off x="10111525" y="647126"/>
            <a:ext cx="1378533" cy="1800000"/>
          </a:xfrm>
          <a:prstGeom prst="rect">
            <a:avLst/>
          </a:prstGeom>
        </p:spPr>
      </p:pic>
      <p:pic>
        <p:nvPicPr>
          <p:cNvPr id="8" name="Picture 7">
            <a:extLst>
              <a:ext uri="{FF2B5EF4-FFF2-40B4-BE49-F238E27FC236}">
                <a16:creationId xmlns:a16="http://schemas.microsoft.com/office/drawing/2014/main" xmlns="" id="{5087A283-376C-80D3-C28D-951783740FD5}"/>
              </a:ext>
            </a:extLst>
          </p:cNvPr>
          <p:cNvPicPr>
            <a:picLocks noChangeAspect="1"/>
          </p:cNvPicPr>
          <p:nvPr/>
        </p:nvPicPr>
        <p:blipFill>
          <a:blip r:embed="rId3"/>
          <a:stretch>
            <a:fillRect/>
          </a:stretch>
        </p:blipFill>
        <p:spPr>
          <a:xfrm>
            <a:off x="4887191" y="2998952"/>
            <a:ext cx="1260000" cy="1260000"/>
          </a:xfrm>
          <a:prstGeom prst="rect">
            <a:avLst/>
          </a:prstGeom>
        </p:spPr>
      </p:pic>
      <p:pic>
        <p:nvPicPr>
          <p:cNvPr id="9" name="Picture 8">
            <a:extLst>
              <a:ext uri="{FF2B5EF4-FFF2-40B4-BE49-F238E27FC236}">
                <a16:creationId xmlns:a16="http://schemas.microsoft.com/office/drawing/2014/main" xmlns="" id="{DAF2E090-68D3-9402-C61F-ED9A1FC10D75}"/>
              </a:ext>
            </a:extLst>
          </p:cNvPr>
          <p:cNvPicPr>
            <a:picLocks noChangeAspect="1"/>
          </p:cNvPicPr>
          <p:nvPr/>
        </p:nvPicPr>
        <p:blipFill rotWithShape="1">
          <a:blip r:embed="rId4"/>
          <a:srcRect l="7070" t="18989" r="9210"/>
          <a:stretch/>
        </p:blipFill>
        <p:spPr>
          <a:xfrm>
            <a:off x="8942813" y="2998952"/>
            <a:ext cx="1302138" cy="1260000"/>
          </a:xfrm>
          <a:prstGeom prst="rect">
            <a:avLst/>
          </a:prstGeom>
        </p:spPr>
      </p:pic>
      <p:pic>
        <p:nvPicPr>
          <p:cNvPr id="10" name="Picture 9">
            <a:extLst>
              <a:ext uri="{FF2B5EF4-FFF2-40B4-BE49-F238E27FC236}">
                <a16:creationId xmlns:a16="http://schemas.microsoft.com/office/drawing/2014/main" xmlns="" id="{B2C6A519-71FB-11CB-1D6E-5089D44FFC29}"/>
              </a:ext>
            </a:extLst>
          </p:cNvPr>
          <p:cNvPicPr>
            <a:picLocks noChangeAspect="1"/>
          </p:cNvPicPr>
          <p:nvPr/>
        </p:nvPicPr>
        <p:blipFill>
          <a:blip r:embed="rId5"/>
          <a:stretch>
            <a:fillRect/>
          </a:stretch>
        </p:blipFill>
        <p:spPr>
          <a:xfrm>
            <a:off x="10477614" y="2998952"/>
            <a:ext cx="1260000" cy="1260000"/>
          </a:xfrm>
          <a:prstGeom prst="rect">
            <a:avLst/>
          </a:prstGeom>
        </p:spPr>
      </p:pic>
      <p:pic>
        <p:nvPicPr>
          <p:cNvPr id="13" name="Picture 12">
            <a:extLst>
              <a:ext uri="{FF2B5EF4-FFF2-40B4-BE49-F238E27FC236}">
                <a16:creationId xmlns:a16="http://schemas.microsoft.com/office/drawing/2014/main" xmlns="" id="{E5CE1BCE-5C22-8DBC-2178-35D5BCB438A0}"/>
              </a:ext>
            </a:extLst>
          </p:cNvPr>
          <p:cNvPicPr>
            <a:picLocks noChangeAspect="1"/>
          </p:cNvPicPr>
          <p:nvPr/>
        </p:nvPicPr>
        <p:blipFill>
          <a:blip r:embed="rId6"/>
          <a:stretch>
            <a:fillRect/>
          </a:stretch>
        </p:blipFill>
        <p:spPr>
          <a:xfrm>
            <a:off x="6389529" y="2998952"/>
            <a:ext cx="866512" cy="1260000"/>
          </a:xfrm>
          <a:prstGeom prst="rect">
            <a:avLst/>
          </a:prstGeom>
        </p:spPr>
      </p:pic>
      <p:pic>
        <p:nvPicPr>
          <p:cNvPr id="2050" name="Picture 2" descr="Hanlin Lou">
            <a:extLst>
              <a:ext uri="{FF2B5EF4-FFF2-40B4-BE49-F238E27FC236}">
                <a16:creationId xmlns:a16="http://schemas.microsoft.com/office/drawing/2014/main" xmlns="" id="{B25367E2-0406-A12D-69F0-8F23C3B936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8379" y="2998952"/>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17201D8-E73D-ABE4-2D96-94EBE8065D88}"/>
              </a:ext>
            </a:extLst>
          </p:cNvPr>
          <p:cNvPicPr>
            <a:picLocks noChangeAspect="1"/>
          </p:cNvPicPr>
          <p:nvPr/>
        </p:nvPicPr>
        <p:blipFill>
          <a:blip r:embed="rId8"/>
          <a:stretch>
            <a:fillRect/>
          </a:stretch>
        </p:blipFill>
        <p:spPr>
          <a:xfrm>
            <a:off x="9490037" y="5393776"/>
            <a:ext cx="2621507" cy="676715"/>
          </a:xfrm>
          <a:prstGeom prst="rect">
            <a:avLst/>
          </a:prstGeom>
        </p:spPr>
      </p:pic>
      <p:pic>
        <p:nvPicPr>
          <p:cNvPr id="11" name="Picture 10" descr="A close-up of a person smiling&#10;&#10;Description automatically generated">
            <a:extLst>
              <a:ext uri="{FF2B5EF4-FFF2-40B4-BE49-F238E27FC236}">
                <a16:creationId xmlns:a16="http://schemas.microsoft.com/office/drawing/2014/main" xmlns="" id="{B7226F31-DFB7-8CCF-881F-27C70A364776}"/>
              </a:ext>
            </a:extLst>
          </p:cNvPr>
          <p:cNvPicPr>
            <a:picLocks noChangeAspect="1"/>
          </p:cNvPicPr>
          <p:nvPr/>
        </p:nvPicPr>
        <p:blipFill>
          <a:blip r:embed="rId9"/>
          <a:stretch>
            <a:fillRect/>
          </a:stretch>
        </p:blipFill>
        <p:spPr>
          <a:xfrm>
            <a:off x="8525439" y="647126"/>
            <a:ext cx="1304635" cy="1800000"/>
          </a:xfrm>
          <a:prstGeom prst="rect">
            <a:avLst/>
          </a:prstGeom>
        </p:spPr>
      </p:pic>
      <p:sp>
        <p:nvSpPr>
          <p:cNvPr id="6" name="Slide Number Placeholder 4">
            <a:extLst>
              <a:ext uri="{FF2B5EF4-FFF2-40B4-BE49-F238E27FC236}">
                <a16:creationId xmlns:a16="http://schemas.microsoft.com/office/drawing/2014/main" xmlns="" id="{922389C7-97B4-B9F3-A804-3D55A5D51439}"/>
              </a:ext>
            </a:extLst>
          </p:cNvPr>
          <p:cNvSpPr>
            <a:spLocks noGrp="1"/>
          </p:cNvSpPr>
          <p:nvPr>
            <p:ph type="sldNum" sz="quarter" idx="12"/>
          </p:nvPr>
        </p:nvSpPr>
        <p:spPr>
          <a:xfrm>
            <a:off x="8610600" y="6356350"/>
            <a:ext cx="2743200" cy="365125"/>
          </a:xfrm>
        </p:spPr>
        <p:txBody>
          <a:bodyPr/>
          <a:lstStyle/>
          <a:p>
            <a:fld id="{009375D7-070A-4959-9224-FB5E66F2B1B3}" type="slidenum">
              <a:rPr lang="en-AU" smtClean="0"/>
              <a:pPr/>
              <a:t>8</a:t>
            </a:fld>
            <a:endParaRPr lang="en-AU" dirty="0"/>
          </a:p>
        </p:txBody>
      </p:sp>
    </p:spTree>
    <p:extLst>
      <p:ext uri="{BB962C8B-B14F-4D97-AF65-F5344CB8AC3E}">
        <p14:creationId xmlns:p14="http://schemas.microsoft.com/office/powerpoint/2010/main" val="4120693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4FE8E-499D-B99D-D570-C2352B0DC4A3}"/>
              </a:ext>
            </a:extLst>
          </p:cNvPr>
          <p:cNvSpPr>
            <a:spLocks noGrp="1"/>
          </p:cNvSpPr>
          <p:nvPr>
            <p:ph type="title"/>
          </p:nvPr>
        </p:nvSpPr>
        <p:spPr>
          <a:xfrm>
            <a:off x="838200" y="365125"/>
            <a:ext cx="10515600" cy="1325563"/>
          </a:xfrm>
        </p:spPr>
        <p:txBody>
          <a:bodyPr anchor="ctr">
            <a:normAutofit/>
          </a:bodyPr>
          <a:lstStyle/>
          <a:p>
            <a:r>
              <a:rPr lang="en-US" sz="3600" dirty="0" err="1"/>
              <a:t>Behavioural</a:t>
            </a:r>
            <a:r>
              <a:rPr lang="en-US" sz="3600" dirty="0"/>
              <a:t> factors</a:t>
            </a:r>
            <a:endParaRPr lang="en-AU" sz="3600" dirty="0"/>
          </a:p>
        </p:txBody>
      </p:sp>
      <p:sp>
        <p:nvSpPr>
          <p:cNvPr id="3" name="Content Placeholder 2">
            <a:extLst>
              <a:ext uri="{FF2B5EF4-FFF2-40B4-BE49-F238E27FC236}">
                <a16:creationId xmlns:a16="http://schemas.microsoft.com/office/drawing/2014/main" xmlns="" id="{6A058954-67D9-1CC6-206E-EEE0531D1357}"/>
              </a:ext>
            </a:extLst>
          </p:cNvPr>
          <p:cNvSpPr>
            <a:spLocks noGrp="1"/>
          </p:cNvSpPr>
          <p:nvPr>
            <p:ph sz="half" idx="1"/>
          </p:nvPr>
        </p:nvSpPr>
        <p:spPr>
          <a:xfrm>
            <a:off x="838199" y="1825625"/>
            <a:ext cx="6076278" cy="4351338"/>
          </a:xfrm>
        </p:spPr>
        <p:txBody>
          <a:bodyPr>
            <a:normAutofit/>
          </a:bodyPr>
          <a:lstStyle/>
          <a:p>
            <a:pPr>
              <a:lnSpc>
                <a:spcPct val="100000"/>
              </a:lnSpc>
              <a:spcBef>
                <a:spcPts val="0"/>
              </a:spcBef>
              <a:spcAft>
                <a:spcPts val="600"/>
              </a:spcAft>
              <a:buNone/>
            </a:pPr>
            <a:r>
              <a:rPr lang="en-US" sz="1500" dirty="0"/>
              <a:t>Ongoing research: Bateman, H., Hanewald, K., Ho, T. L., &amp; Lou, H. (2024). Demand for Reverse Mortgages: Behavioral Explanations, Working paper, UNSW Sydney.</a:t>
            </a:r>
          </a:p>
          <a:p>
            <a:pPr>
              <a:lnSpc>
                <a:spcPct val="100000"/>
              </a:lnSpc>
              <a:spcBef>
                <a:spcPts val="0"/>
              </a:spcBef>
              <a:spcAft>
                <a:spcPts val="600"/>
              </a:spcAft>
              <a:buNone/>
            </a:pPr>
            <a:endParaRPr lang="en-US" sz="1500" dirty="0"/>
          </a:p>
          <a:p>
            <a:pPr marL="265113" indent="-265113">
              <a:lnSpc>
                <a:spcPct val="100000"/>
              </a:lnSpc>
              <a:spcBef>
                <a:spcPts val="0"/>
              </a:spcBef>
              <a:spcAft>
                <a:spcPts val="600"/>
              </a:spcAft>
              <a:buFont typeface="Arial" panose="020B0604020202020204" pitchFamily="34" charset="0"/>
              <a:buChar char="•"/>
              <a:defRPr/>
            </a:pPr>
            <a:r>
              <a:rPr lang="en-US" sz="1500" dirty="0">
                <a:solidFill>
                  <a:srgbClr val="0070C0"/>
                </a:solidFill>
              </a:rPr>
              <a:t>Multi-period stochastic simulation model </a:t>
            </a:r>
            <a:r>
              <a:rPr lang="en-US" sz="1500" dirty="0"/>
              <a:t>to assess the potential benefits of RMs for different retiree households </a:t>
            </a:r>
          </a:p>
          <a:p>
            <a:pPr marL="265113" indent="-265113">
              <a:lnSpc>
                <a:spcPct val="100000"/>
              </a:lnSpc>
              <a:spcBef>
                <a:spcPts val="0"/>
              </a:spcBef>
              <a:spcAft>
                <a:spcPts val="600"/>
              </a:spcAft>
              <a:buFont typeface="Arial" panose="020B0604020202020204" pitchFamily="34" charset="0"/>
              <a:buChar char="•"/>
              <a:defRPr/>
            </a:pPr>
            <a:r>
              <a:rPr lang="en-US" sz="1500" dirty="0">
                <a:solidFill>
                  <a:srgbClr val="0070C0"/>
                </a:solidFill>
              </a:rPr>
              <a:t>Online experimental survey of Australian homeowners aged 60-80 </a:t>
            </a:r>
          </a:p>
          <a:p>
            <a:pPr marL="554037" lvl="1" indent="-285750">
              <a:lnSpc>
                <a:spcPct val="100000"/>
              </a:lnSpc>
              <a:spcBef>
                <a:spcPts val="0"/>
              </a:spcBef>
              <a:spcAft>
                <a:spcPts val="600"/>
              </a:spcAft>
              <a:buFont typeface="Courier New" panose="02070309020205020404" pitchFamily="49" charset="0"/>
              <a:buChar char="o"/>
              <a:defRPr/>
            </a:pPr>
            <a:r>
              <a:rPr lang="en-US" sz="1500" dirty="0"/>
              <a:t>Information treatments aimed at mitigating </a:t>
            </a:r>
            <a:r>
              <a:rPr lang="en-US" sz="1500" dirty="0" err="1"/>
              <a:t>behavioural</a:t>
            </a:r>
            <a:r>
              <a:rPr lang="en-US" sz="1500" dirty="0"/>
              <a:t> biases: </a:t>
            </a:r>
            <a:r>
              <a:rPr lang="en-US" sz="1500" b="1" dirty="0"/>
              <a:t>mental accounting, narrow bracketing, product complexity</a:t>
            </a:r>
          </a:p>
          <a:p>
            <a:pPr marL="554037" lvl="1" indent="-285750">
              <a:lnSpc>
                <a:spcPct val="100000"/>
              </a:lnSpc>
              <a:spcBef>
                <a:spcPts val="0"/>
              </a:spcBef>
              <a:spcAft>
                <a:spcPts val="600"/>
              </a:spcAft>
              <a:buFont typeface="Courier New" panose="02070309020205020404" pitchFamily="49" charset="0"/>
              <a:buChar char="o"/>
              <a:defRPr/>
            </a:pPr>
            <a:r>
              <a:rPr lang="en-US" sz="1500" dirty="0"/>
              <a:t>Also: data on demographics, household finances, personal preferences, financial capability, and psychological traits to explore the influence of economic and personal factors on reverse mortgage demand.</a:t>
            </a:r>
          </a:p>
        </p:txBody>
      </p:sp>
      <p:sp>
        <p:nvSpPr>
          <p:cNvPr id="5" name="Slide Number Placeholder 4">
            <a:extLst>
              <a:ext uri="{FF2B5EF4-FFF2-40B4-BE49-F238E27FC236}">
                <a16:creationId xmlns:a16="http://schemas.microsoft.com/office/drawing/2014/main" xmlns="" id="{00AC8A7F-55B0-90BF-8E3F-3746826C9FCA}"/>
              </a:ext>
            </a:extLst>
          </p:cNvPr>
          <p:cNvSpPr>
            <a:spLocks noGrp="1"/>
          </p:cNvSpPr>
          <p:nvPr>
            <p:ph type="sldNum" sz="quarter" idx="12"/>
          </p:nvPr>
        </p:nvSpPr>
        <p:spPr/>
        <p:txBody>
          <a:bodyPr/>
          <a:lstStyle/>
          <a:p>
            <a:fld id="{009375D7-070A-4959-9224-FB5E66F2B1B3}" type="slidenum">
              <a:rPr lang="en-AU" smtClean="0"/>
              <a:pPr/>
              <a:t>9</a:t>
            </a:fld>
            <a:endParaRPr lang="en-AU" dirty="0"/>
          </a:p>
        </p:txBody>
      </p:sp>
      <p:pic>
        <p:nvPicPr>
          <p:cNvPr id="7" name="Picture 6">
            <a:extLst>
              <a:ext uri="{FF2B5EF4-FFF2-40B4-BE49-F238E27FC236}">
                <a16:creationId xmlns:a16="http://schemas.microsoft.com/office/drawing/2014/main" xmlns="" id="{46313C51-9BCB-D1CB-BB07-4D0FA07ACBA2}"/>
              </a:ext>
            </a:extLst>
          </p:cNvPr>
          <p:cNvPicPr>
            <a:picLocks noChangeAspect="1"/>
          </p:cNvPicPr>
          <p:nvPr/>
        </p:nvPicPr>
        <p:blipFill>
          <a:blip r:embed="rId3"/>
          <a:stretch>
            <a:fillRect/>
          </a:stretch>
        </p:blipFill>
        <p:spPr>
          <a:xfrm>
            <a:off x="7087802" y="681037"/>
            <a:ext cx="4978692" cy="2461625"/>
          </a:xfrm>
          <a:prstGeom prst="rect">
            <a:avLst/>
          </a:prstGeom>
        </p:spPr>
      </p:pic>
      <p:pic>
        <p:nvPicPr>
          <p:cNvPr id="9" name="Picture 8">
            <a:extLst>
              <a:ext uri="{FF2B5EF4-FFF2-40B4-BE49-F238E27FC236}">
                <a16:creationId xmlns:a16="http://schemas.microsoft.com/office/drawing/2014/main" xmlns="" id="{080D4F76-AAC2-A1D3-4D84-79E119717BF5}"/>
              </a:ext>
            </a:extLst>
          </p:cNvPr>
          <p:cNvPicPr>
            <a:picLocks noChangeAspect="1"/>
          </p:cNvPicPr>
          <p:nvPr/>
        </p:nvPicPr>
        <p:blipFill>
          <a:blip r:embed="rId4"/>
          <a:stretch>
            <a:fillRect/>
          </a:stretch>
        </p:blipFill>
        <p:spPr>
          <a:xfrm>
            <a:off x="7213308" y="3220832"/>
            <a:ext cx="4593210" cy="2766248"/>
          </a:xfrm>
          <a:prstGeom prst="rect">
            <a:avLst/>
          </a:prstGeom>
        </p:spPr>
      </p:pic>
    </p:spTree>
    <p:extLst>
      <p:ext uri="{BB962C8B-B14F-4D97-AF65-F5344CB8AC3E}">
        <p14:creationId xmlns:p14="http://schemas.microsoft.com/office/powerpoint/2010/main" val="3027065340"/>
      </p:ext>
    </p:extLst>
  </p:cSld>
  <p:clrMapOvr>
    <a:masterClrMapping/>
  </p:clrMapOvr>
</p:sld>
</file>

<file path=ppt/theme/theme1.xml><?xml version="1.0" encoding="utf-8"?>
<a:theme xmlns:a="http://schemas.openxmlformats.org/drawingml/2006/main" name="Office Theme">
  <a:themeElements>
    <a:clrScheme name="UNSW_2020">
      <a:dk1>
        <a:srgbClr val="000000"/>
      </a:dk1>
      <a:lt1>
        <a:sysClr val="window" lastClr="FFFFFF"/>
      </a:lt1>
      <a:dk2>
        <a:srgbClr val="737373"/>
      </a:dk2>
      <a:lt2>
        <a:srgbClr val="F2F2F2"/>
      </a:lt2>
      <a:accent1>
        <a:srgbClr val="FFDC00"/>
      </a:accent1>
      <a:accent2>
        <a:srgbClr val="FF635D"/>
      </a:accent2>
      <a:accent3>
        <a:srgbClr val="3F61C4"/>
      </a:accent3>
      <a:accent4>
        <a:srgbClr val="1AC987"/>
      </a:accent4>
      <a:accent5>
        <a:srgbClr val="FA91B6"/>
      </a:accent5>
      <a:accent6>
        <a:srgbClr val="8A68C8"/>
      </a:accent6>
      <a:hlink>
        <a:srgbClr val="0000FF"/>
      </a:hlink>
      <a:folHlink>
        <a:srgbClr val="7030A0"/>
      </a:folHlink>
    </a:clrScheme>
    <a:fontScheme name="UNSW Clancy">
      <a:majorFont>
        <a:latin typeface="Clanc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2_Accessible_Arial_PPT" id="{35D1416E-4DC4-DA42-A3DE-1B315CF266F1}" vid="{0EA36605-08ED-504A-A04C-54CB5DB3C297}"/>
    </a:ext>
  </a:extLst>
</a:theme>
</file>

<file path=ppt/theme/theme2.xml><?xml version="1.0" encoding="utf-8"?>
<a:theme xmlns:a="http://schemas.openxmlformats.org/drawingml/2006/main" name="1_Custom Design">
  <a:themeElements>
    <a:clrScheme name="Custom 1">
      <a:dk1>
        <a:srgbClr val="000000"/>
      </a:dk1>
      <a:lt1>
        <a:srgbClr val="FFFFFF"/>
      </a:lt1>
      <a:dk2>
        <a:srgbClr val="737373"/>
      </a:dk2>
      <a:lt2>
        <a:srgbClr val="F2F2F2"/>
      </a:lt2>
      <a:accent1>
        <a:srgbClr val="FFDC00"/>
      </a:accent1>
      <a:accent2>
        <a:srgbClr val="FF635D"/>
      </a:accent2>
      <a:accent3>
        <a:srgbClr val="3F61C4"/>
      </a:accent3>
      <a:accent4>
        <a:srgbClr val="1AC987"/>
      </a:accent4>
      <a:accent5>
        <a:srgbClr val="FA91B6"/>
      </a:accent5>
      <a:accent6>
        <a:srgbClr val="8A68C8"/>
      </a:accent6>
      <a:hlink>
        <a:srgbClr val="0000FF"/>
      </a:hlink>
      <a:folHlink>
        <a:srgbClr val="7030A0"/>
      </a:folHlink>
    </a:clrScheme>
    <a:fontScheme name="UNSW Clancy">
      <a:majorFont>
        <a:latin typeface="Clanc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2_Accessible_Arial_PPT" id="{35D1416E-4DC4-DA42-A3DE-1B315CF266F1}" vid="{C0A0CACF-EFAE-294A-BE0D-A9BAB598AD87}"/>
    </a:ext>
  </a:extLst>
</a:theme>
</file>

<file path=ppt/theme/theme3.xml><?xml version="1.0" encoding="utf-8"?>
<a:theme xmlns:a="http://schemas.openxmlformats.org/drawingml/2006/main" name="2_Custom Design">
  <a:themeElements>
    <a:clrScheme name="UNSW_2020">
      <a:dk1>
        <a:srgbClr val="000000"/>
      </a:dk1>
      <a:lt1>
        <a:sysClr val="window" lastClr="FFFFFF"/>
      </a:lt1>
      <a:dk2>
        <a:srgbClr val="737373"/>
      </a:dk2>
      <a:lt2>
        <a:srgbClr val="F2F2F2"/>
      </a:lt2>
      <a:accent1>
        <a:srgbClr val="FFDC00"/>
      </a:accent1>
      <a:accent2>
        <a:srgbClr val="FF635D"/>
      </a:accent2>
      <a:accent3>
        <a:srgbClr val="3F61C4"/>
      </a:accent3>
      <a:accent4>
        <a:srgbClr val="1AC987"/>
      </a:accent4>
      <a:accent5>
        <a:srgbClr val="FA91B6"/>
      </a:accent5>
      <a:accent6>
        <a:srgbClr val="8A68C8"/>
      </a:accent6>
      <a:hlink>
        <a:srgbClr val="0000FF"/>
      </a:hlink>
      <a:folHlink>
        <a:srgbClr val="7030A0"/>
      </a:folHlink>
    </a:clrScheme>
    <a:fontScheme name="UNSW Clancy">
      <a:majorFont>
        <a:latin typeface="Clanc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2_Accessible_Arial_PPT" id="{35D1416E-4DC4-DA42-A3DE-1B315CF266F1}" vid="{6EED41B3-9730-2E42-9E44-37EF66E49F5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022E11B6C55F458F03297D129AC5C7" ma:contentTypeVersion="16" ma:contentTypeDescription="Create a new document." ma:contentTypeScope="" ma:versionID="c5de254797c2e30b1c1dab67e1fdd087">
  <xsd:schema xmlns:xsd="http://www.w3.org/2001/XMLSchema" xmlns:xs="http://www.w3.org/2001/XMLSchema" xmlns:p="http://schemas.microsoft.com/office/2006/metadata/properties" xmlns:ns2="3e861e5c-b9b4-4f4a-a39d-d4f58c595d50" xmlns:ns3="3d8a2230-54d9-4525-a072-aaf2ad3921af" targetNamespace="http://schemas.microsoft.com/office/2006/metadata/properties" ma:root="true" ma:fieldsID="40d7e893f6517adbc7421dea239a8bfb" ns2:_="" ns3:_="">
    <xsd:import namespace="3e861e5c-b9b4-4f4a-a39d-d4f58c595d50"/>
    <xsd:import namespace="3d8a2230-54d9-4525-a072-aaf2ad3921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861e5c-b9b4-4f4a-a39d-d4f58c595d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026aac-6b52-4d7e-a64d-f3ee90946f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d8a2230-54d9-4525-a072-aaf2ad3921a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f9d5615-4cdb-4eba-9af8-b29b99cf6c5f}" ma:internalName="TaxCatchAll" ma:showField="CatchAllData" ma:web="3d8a2230-54d9-4525-a072-aaf2ad3921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d8a2230-54d9-4525-a072-aaf2ad3921af" xsi:nil="true"/>
    <lcf76f155ced4ddcb4097134ff3c332f xmlns="3e861e5c-b9b4-4f4a-a39d-d4f58c595d5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F36D4B-89AA-43AA-A4F8-41021B539501}">
  <ds:schemaRefs>
    <ds:schemaRef ds:uri="http://schemas.microsoft.com/sharepoint/v3/contenttype/forms"/>
  </ds:schemaRefs>
</ds:datastoreItem>
</file>

<file path=customXml/itemProps2.xml><?xml version="1.0" encoding="utf-8"?>
<ds:datastoreItem xmlns:ds="http://schemas.openxmlformats.org/officeDocument/2006/customXml" ds:itemID="{3CEC6E53-DE09-48B9-92A5-3EADF1FB28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861e5c-b9b4-4f4a-a39d-d4f58c595d50"/>
    <ds:schemaRef ds:uri="3d8a2230-54d9-4525-a072-aaf2ad3921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CE31FE-9010-4DD9-ACBF-74A5EE27FA83}">
  <ds:schemaRefs>
    <ds:schemaRef ds:uri="http://schemas.microsoft.com/office/2006/documentManagement/types"/>
    <ds:schemaRef ds:uri="http://schemas.microsoft.com/office/2006/metadata/properties"/>
    <ds:schemaRef ds:uri="http://purl.org/dc/elements/1.1/"/>
    <ds:schemaRef ds:uri="3d8a2230-54d9-4525-a072-aaf2ad3921af"/>
    <ds:schemaRef ds:uri="http://purl.org/dc/dcmitype/"/>
    <ds:schemaRef ds:uri="http://purl.org/dc/terms/"/>
    <ds:schemaRef ds:uri="http://schemas.microsoft.com/office/infopath/2007/PartnerControls"/>
    <ds:schemaRef ds:uri="http://schemas.openxmlformats.org/package/2006/metadata/core-properties"/>
    <ds:schemaRef ds:uri="3e861e5c-b9b4-4f4a-a39d-d4f58c595d5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v2_Accessible_Arial_PPT</Template>
  <TotalTime>3494</TotalTime>
  <Words>2075</Words>
  <Application>Microsoft Office PowerPoint</Application>
  <PresentationFormat>Custom</PresentationFormat>
  <Paragraphs>254</Paragraphs>
  <Slides>19</Slides>
  <Notes>13</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1_Custom Design</vt:lpstr>
      <vt:lpstr>2_Custom Design</vt:lpstr>
      <vt:lpstr>The role of home equity release in retirement:  Behavioural factors, aged care and intergenerational aspects   Associate Professor Katja Hanewald UNSW Sydney, School of Risk &amp; Actuarial Studies Australian Research Council Centre of Excellence in Population Ageing Research (CEPAR)   Melbourne Money &amp; Finance Conference 2024 – “Housing Finance and Housing Markets”, February 2024</vt:lpstr>
      <vt:lpstr>Motivation</vt:lpstr>
      <vt:lpstr>Home equity release options in Australia</vt:lpstr>
      <vt:lpstr>Home Equity Access Scheme</vt:lpstr>
      <vt:lpstr>Reverse mortgages</vt:lpstr>
      <vt:lpstr>Previous research </vt:lpstr>
      <vt:lpstr>PowerPoint Presentation</vt:lpstr>
      <vt:lpstr>Our team</vt:lpstr>
      <vt:lpstr>Behavioural factors</vt:lpstr>
      <vt:lpstr>Behavioural factors</vt:lpstr>
      <vt:lpstr>Behavioural factors</vt:lpstr>
      <vt:lpstr>Home Equity Access Scheme</vt:lpstr>
      <vt:lpstr>Aged care</vt:lpstr>
      <vt:lpstr>Aged care</vt:lpstr>
      <vt:lpstr>Bequest motives</vt:lpstr>
      <vt:lpstr>Bequest motives</vt:lpstr>
      <vt:lpstr>Bequest motives</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title1</dc:title>
  <dc:creator>Katja Hanewald</dc:creator>
  <cp:lastModifiedBy>Frieda</cp:lastModifiedBy>
  <cp:revision>68</cp:revision>
  <dcterms:created xsi:type="dcterms:W3CDTF">2023-10-19T19:27:21Z</dcterms:created>
  <dcterms:modified xsi:type="dcterms:W3CDTF">2024-02-04T04:49:46Z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0x010100F4022E11B6C55F458F03297D129AC5C7</vt:lpwstr>
  </property>
</Properties>
</file>